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29"/>
  </p:handoutMasterIdLst>
  <p:sldIdLst>
    <p:sldId id="256" r:id="rId5"/>
    <p:sldId id="281" r:id="rId6"/>
    <p:sldId id="358" r:id="rId7"/>
    <p:sldId id="258" r:id="rId8"/>
    <p:sldId id="343" r:id="rId9"/>
    <p:sldId id="344" r:id="rId10"/>
    <p:sldId id="359" r:id="rId11"/>
    <p:sldId id="360" r:id="rId12"/>
    <p:sldId id="345" r:id="rId13"/>
    <p:sldId id="346" r:id="rId14"/>
    <p:sldId id="348" r:id="rId15"/>
    <p:sldId id="347" r:id="rId16"/>
    <p:sldId id="349" r:id="rId17"/>
    <p:sldId id="350" r:id="rId18"/>
    <p:sldId id="362" r:id="rId19"/>
    <p:sldId id="351" r:id="rId20"/>
    <p:sldId id="352" r:id="rId21"/>
    <p:sldId id="353" r:id="rId22"/>
    <p:sldId id="365" r:id="rId23"/>
    <p:sldId id="364" r:id="rId24"/>
    <p:sldId id="354" r:id="rId25"/>
    <p:sldId id="355" r:id="rId26"/>
    <p:sldId id="356" r:id="rId27"/>
    <p:sldId id="357" r:id="rId2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392" autoAdjust="0"/>
    <p:restoredTop sz="94660"/>
  </p:normalViewPr>
  <p:slideViewPr>
    <p:cSldViewPr snapToGrid="0">
      <p:cViewPr>
        <p:scale>
          <a:sx n="70" d="100"/>
          <a:sy n="70" d="100"/>
        </p:scale>
        <p:origin x="140" y="32"/>
      </p:cViewPr>
      <p:guideLst/>
    </p:cSldViewPr>
  </p:slideViewPr>
  <p:notesTextViewPr>
    <p:cViewPr>
      <p:scale>
        <a:sx n="1" d="1"/>
        <a:sy n="1" d="1"/>
      </p:scale>
      <p:origin x="0" y="0"/>
    </p:cViewPr>
  </p:notesTextViewPr>
  <p:notesViewPr>
    <p:cSldViewPr snapToGrid="0">
      <p:cViewPr varScale="1">
        <p:scale>
          <a:sx n="66" d="100"/>
          <a:sy n="66" d="100"/>
        </p:scale>
        <p:origin x="2486"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ng, Kathy" userId="bf782e3a-93ca-4eff-8752-2a28f238b8f8" providerId="ADAL" clId="{91E99DF3-A808-4FBA-BB44-1050370FDBB6}"/>
    <pc:docChg chg="undo custSel modSld">
      <pc:chgData name="Kang, Kathy" userId="bf782e3a-93ca-4eff-8752-2a28f238b8f8" providerId="ADAL" clId="{91E99DF3-A808-4FBA-BB44-1050370FDBB6}" dt="2023-09-28T22:35:38.868" v="111" actId="108"/>
      <pc:docMkLst>
        <pc:docMk/>
      </pc:docMkLst>
      <pc:sldChg chg="modSp modAnim">
        <pc:chgData name="Kang, Kathy" userId="bf782e3a-93ca-4eff-8752-2a28f238b8f8" providerId="ADAL" clId="{91E99DF3-A808-4FBA-BB44-1050370FDBB6}" dt="2023-09-28T22:16:09.609" v="98" actId="20578"/>
        <pc:sldMkLst>
          <pc:docMk/>
          <pc:sldMk cId="2004880635" sldId="258"/>
        </pc:sldMkLst>
        <pc:spChg chg="mod">
          <ac:chgData name="Kang, Kathy" userId="bf782e3a-93ca-4eff-8752-2a28f238b8f8" providerId="ADAL" clId="{91E99DF3-A808-4FBA-BB44-1050370FDBB6}" dt="2023-09-28T22:16:06.965" v="97" actId="20578"/>
          <ac:spMkLst>
            <pc:docMk/>
            <pc:sldMk cId="2004880635" sldId="258"/>
            <ac:spMk id="2" creationId="{00000000-0000-0000-0000-000000000000}"/>
          </ac:spMkLst>
        </pc:spChg>
      </pc:sldChg>
      <pc:sldChg chg="modSp">
        <pc:chgData name="Kang, Kathy" userId="bf782e3a-93ca-4eff-8752-2a28f238b8f8" providerId="ADAL" clId="{91E99DF3-A808-4FBA-BB44-1050370FDBB6}" dt="2023-09-28T21:27:21.728" v="2" actId="108"/>
        <pc:sldMkLst>
          <pc:docMk/>
          <pc:sldMk cId="1910025317" sldId="343"/>
        </pc:sldMkLst>
        <pc:spChg chg="mod">
          <ac:chgData name="Kang, Kathy" userId="bf782e3a-93ca-4eff-8752-2a28f238b8f8" providerId="ADAL" clId="{91E99DF3-A808-4FBA-BB44-1050370FDBB6}" dt="2023-09-28T21:27:21.728" v="2" actId="108"/>
          <ac:spMkLst>
            <pc:docMk/>
            <pc:sldMk cId="1910025317" sldId="343"/>
            <ac:spMk id="2" creationId="{00000000-0000-0000-0000-000000000000}"/>
          </ac:spMkLst>
        </pc:spChg>
      </pc:sldChg>
      <pc:sldChg chg="modSp">
        <pc:chgData name="Kang, Kathy" userId="bf782e3a-93ca-4eff-8752-2a28f238b8f8" providerId="ADAL" clId="{91E99DF3-A808-4FBA-BB44-1050370FDBB6}" dt="2023-09-28T22:15:45.239" v="94" actId="108"/>
        <pc:sldMkLst>
          <pc:docMk/>
          <pc:sldMk cId="4068899858" sldId="344"/>
        </pc:sldMkLst>
        <pc:spChg chg="mod">
          <ac:chgData name="Kang, Kathy" userId="bf782e3a-93ca-4eff-8752-2a28f238b8f8" providerId="ADAL" clId="{91E99DF3-A808-4FBA-BB44-1050370FDBB6}" dt="2023-09-28T22:15:45.239" v="94" actId="108"/>
          <ac:spMkLst>
            <pc:docMk/>
            <pc:sldMk cId="4068899858" sldId="344"/>
            <ac:spMk id="2" creationId="{00000000-0000-0000-0000-000000000000}"/>
          </ac:spMkLst>
        </pc:spChg>
      </pc:sldChg>
      <pc:sldChg chg="modSp">
        <pc:chgData name="Kang, Kathy" userId="bf782e3a-93ca-4eff-8752-2a28f238b8f8" providerId="ADAL" clId="{91E99DF3-A808-4FBA-BB44-1050370FDBB6}" dt="2023-09-28T21:28:26.698" v="6" actId="255"/>
        <pc:sldMkLst>
          <pc:docMk/>
          <pc:sldMk cId="3870771664" sldId="346"/>
        </pc:sldMkLst>
        <pc:graphicFrameChg chg="modGraphic">
          <ac:chgData name="Kang, Kathy" userId="bf782e3a-93ca-4eff-8752-2a28f238b8f8" providerId="ADAL" clId="{91E99DF3-A808-4FBA-BB44-1050370FDBB6}" dt="2023-09-28T21:28:26.698" v="6" actId="255"/>
          <ac:graphicFrameMkLst>
            <pc:docMk/>
            <pc:sldMk cId="3870771664" sldId="346"/>
            <ac:graphicFrameMk id="5" creationId="{00000000-0000-0000-0000-000000000000}"/>
          </ac:graphicFrameMkLst>
        </pc:graphicFrameChg>
      </pc:sldChg>
      <pc:sldChg chg="modSp">
        <pc:chgData name="Kang, Kathy" userId="bf782e3a-93ca-4eff-8752-2a28f238b8f8" providerId="ADAL" clId="{91E99DF3-A808-4FBA-BB44-1050370FDBB6}" dt="2023-09-28T22:15:31.577" v="92" actId="108"/>
        <pc:sldMkLst>
          <pc:docMk/>
          <pc:sldMk cId="871587443" sldId="347"/>
        </pc:sldMkLst>
        <pc:spChg chg="mod">
          <ac:chgData name="Kang, Kathy" userId="bf782e3a-93ca-4eff-8752-2a28f238b8f8" providerId="ADAL" clId="{91E99DF3-A808-4FBA-BB44-1050370FDBB6}" dt="2023-09-28T22:15:31.577" v="92" actId="108"/>
          <ac:spMkLst>
            <pc:docMk/>
            <pc:sldMk cId="871587443" sldId="347"/>
            <ac:spMk id="2" creationId="{00000000-0000-0000-0000-000000000000}"/>
          </ac:spMkLst>
        </pc:spChg>
      </pc:sldChg>
      <pc:sldChg chg="modSp">
        <pc:chgData name="Kang, Kathy" userId="bf782e3a-93ca-4eff-8752-2a28f238b8f8" providerId="ADAL" clId="{91E99DF3-A808-4FBA-BB44-1050370FDBB6}" dt="2023-09-28T21:28:47.266" v="7" actId="108"/>
        <pc:sldMkLst>
          <pc:docMk/>
          <pc:sldMk cId="3267317948" sldId="348"/>
        </pc:sldMkLst>
        <pc:spChg chg="mod">
          <ac:chgData name="Kang, Kathy" userId="bf782e3a-93ca-4eff-8752-2a28f238b8f8" providerId="ADAL" clId="{91E99DF3-A808-4FBA-BB44-1050370FDBB6}" dt="2023-09-28T21:28:47.266" v="7" actId="108"/>
          <ac:spMkLst>
            <pc:docMk/>
            <pc:sldMk cId="3267317948" sldId="348"/>
            <ac:spMk id="2" creationId="{00000000-0000-0000-0000-000000000000}"/>
          </ac:spMkLst>
        </pc:spChg>
      </pc:sldChg>
      <pc:sldChg chg="modSp">
        <pc:chgData name="Kang, Kathy" userId="bf782e3a-93ca-4eff-8752-2a28f238b8f8" providerId="ADAL" clId="{91E99DF3-A808-4FBA-BB44-1050370FDBB6}" dt="2023-09-28T22:22:39.249" v="103" actId="20577"/>
        <pc:sldMkLst>
          <pc:docMk/>
          <pc:sldMk cId="3252421284" sldId="349"/>
        </pc:sldMkLst>
        <pc:spChg chg="mod">
          <ac:chgData name="Kang, Kathy" userId="bf782e3a-93ca-4eff-8752-2a28f238b8f8" providerId="ADAL" clId="{91E99DF3-A808-4FBA-BB44-1050370FDBB6}" dt="2023-09-28T22:22:39.249" v="103" actId="20577"/>
          <ac:spMkLst>
            <pc:docMk/>
            <pc:sldMk cId="3252421284" sldId="349"/>
            <ac:spMk id="2" creationId="{00000000-0000-0000-0000-000000000000}"/>
          </ac:spMkLst>
        </pc:spChg>
      </pc:sldChg>
      <pc:sldChg chg="modSp">
        <pc:chgData name="Kang, Kathy" userId="bf782e3a-93ca-4eff-8752-2a28f238b8f8" providerId="ADAL" clId="{91E99DF3-A808-4FBA-BB44-1050370FDBB6}" dt="2023-09-28T21:29:03.585" v="9" actId="108"/>
        <pc:sldMkLst>
          <pc:docMk/>
          <pc:sldMk cId="3532915372" sldId="350"/>
        </pc:sldMkLst>
        <pc:spChg chg="mod">
          <ac:chgData name="Kang, Kathy" userId="bf782e3a-93ca-4eff-8752-2a28f238b8f8" providerId="ADAL" clId="{91E99DF3-A808-4FBA-BB44-1050370FDBB6}" dt="2023-09-28T21:29:03.585" v="9" actId="108"/>
          <ac:spMkLst>
            <pc:docMk/>
            <pc:sldMk cId="3532915372" sldId="350"/>
            <ac:spMk id="2" creationId="{00000000-0000-0000-0000-000000000000}"/>
          </ac:spMkLst>
        </pc:spChg>
      </pc:sldChg>
      <pc:sldChg chg="modSp">
        <pc:chgData name="Kang, Kathy" userId="bf782e3a-93ca-4eff-8752-2a28f238b8f8" providerId="ADAL" clId="{91E99DF3-A808-4FBA-BB44-1050370FDBB6}" dt="2023-09-28T22:10:09.035" v="80" actId="20577"/>
        <pc:sldMkLst>
          <pc:docMk/>
          <pc:sldMk cId="1937391499" sldId="351"/>
        </pc:sldMkLst>
        <pc:spChg chg="mod">
          <ac:chgData name="Kang, Kathy" userId="bf782e3a-93ca-4eff-8752-2a28f238b8f8" providerId="ADAL" clId="{91E99DF3-A808-4FBA-BB44-1050370FDBB6}" dt="2023-09-28T22:10:09.035" v="80" actId="20577"/>
          <ac:spMkLst>
            <pc:docMk/>
            <pc:sldMk cId="1937391499" sldId="351"/>
            <ac:spMk id="2" creationId="{00000000-0000-0000-0000-000000000000}"/>
          </ac:spMkLst>
        </pc:spChg>
      </pc:sldChg>
      <pc:sldChg chg="modSp">
        <pc:chgData name="Kang, Kathy" userId="bf782e3a-93ca-4eff-8752-2a28f238b8f8" providerId="ADAL" clId="{91E99DF3-A808-4FBA-BB44-1050370FDBB6}" dt="2023-09-28T22:25:05.352" v="105" actId="108"/>
        <pc:sldMkLst>
          <pc:docMk/>
          <pc:sldMk cId="2459376615" sldId="352"/>
        </pc:sldMkLst>
        <pc:spChg chg="mod">
          <ac:chgData name="Kang, Kathy" userId="bf782e3a-93ca-4eff-8752-2a28f238b8f8" providerId="ADAL" clId="{91E99DF3-A808-4FBA-BB44-1050370FDBB6}" dt="2023-09-28T22:25:05.352" v="105" actId="108"/>
          <ac:spMkLst>
            <pc:docMk/>
            <pc:sldMk cId="2459376615" sldId="352"/>
            <ac:spMk id="2" creationId="{00000000-0000-0000-0000-000000000000}"/>
          </ac:spMkLst>
        </pc:spChg>
      </pc:sldChg>
      <pc:sldChg chg="modSp">
        <pc:chgData name="Kang, Kathy" userId="bf782e3a-93ca-4eff-8752-2a28f238b8f8" providerId="ADAL" clId="{91E99DF3-A808-4FBA-BB44-1050370FDBB6}" dt="2023-09-28T22:25:44.848" v="107" actId="6549"/>
        <pc:sldMkLst>
          <pc:docMk/>
          <pc:sldMk cId="4010364081" sldId="353"/>
        </pc:sldMkLst>
        <pc:spChg chg="mod">
          <ac:chgData name="Kang, Kathy" userId="bf782e3a-93ca-4eff-8752-2a28f238b8f8" providerId="ADAL" clId="{91E99DF3-A808-4FBA-BB44-1050370FDBB6}" dt="2023-09-28T22:25:44.848" v="107" actId="6549"/>
          <ac:spMkLst>
            <pc:docMk/>
            <pc:sldMk cId="4010364081" sldId="353"/>
            <ac:spMk id="2" creationId="{00000000-0000-0000-0000-000000000000}"/>
          </ac:spMkLst>
        </pc:spChg>
        <pc:spChg chg="mod">
          <ac:chgData name="Kang, Kathy" userId="bf782e3a-93ca-4eff-8752-2a28f238b8f8" providerId="ADAL" clId="{91E99DF3-A808-4FBA-BB44-1050370FDBB6}" dt="2023-09-28T21:38:26.164" v="24" actId="1076"/>
          <ac:spMkLst>
            <pc:docMk/>
            <pc:sldMk cId="4010364081" sldId="353"/>
            <ac:spMk id="4" creationId="{00000000-0000-0000-0000-000000000000}"/>
          </ac:spMkLst>
        </pc:spChg>
      </pc:sldChg>
      <pc:sldChg chg="modSp">
        <pc:chgData name="Kang, Kathy" userId="bf782e3a-93ca-4eff-8752-2a28f238b8f8" providerId="ADAL" clId="{91E99DF3-A808-4FBA-BB44-1050370FDBB6}" dt="2023-09-28T21:40:31.136" v="69" actId="20577"/>
        <pc:sldMkLst>
          <pc:docMk/>
          <pc:sldMk cId="2632746900" sldId="354"/>
        </pc:sldMkLst>
        <pc:spChg chg="mod">
          <ac:chgData name="Kang, Kathy" userId="bf782e3a-93ca-4eff-8752-2a28f238b8f8" providerId="ADAL" clId="{91E99DF3-A808-4FBA-BB44-1050370FDBB6}" dt="2023-09-28T21:40:31.136" v="69" actId="20577"/>
          <ac:spMkLst>
            <pc:docMk/>
            <pc:sldMk cId="2632746900" sldId="354"/>
            <ac:spMk id="2" creationId="{00000000-0000-0000-0000-000000000000}"/>
          </ac:spMkLst>
        </pc:spChg>
      </pc:sldChg>
      <pc:sldChg chg="modSp">
        <pc:chgData name="Kang, Kathy" userId="bf782e3a-93ca-4eff-8752-2a28f238b8f8" providerId="ADAL" clId="{91E99DF3-A808-4FBA-BB44-1050370FDBB6}" dt="2023-09-28T22:07:07.498" v="72" actId="20577"/>
        <pc:sldMkLst>
          <pc:docMk/>
          <pc:sldMk cId="3941140012" sldId="355"/>
        </pc:sldMkLst>
        <pc:spChg chg="mod">
          <ac:chgData name="Kang, Kathy" userId="bf782e3a-93ca-4eff-8752-2a28f238b8f8" providerId="ADAL" clId="{91E99DF3-A808-4FBA-BB44-1050370FDBB6}" dt="2023-09-28T22:07:07.498" v="72" actId="20577"/>
          <ac:spMkLst>
            <pc:docMk/>
            <pc:sldMk cId="3941140012" sldId="355"/>
            <ac:spMk id="2" creationId="{00000000-0000-0000-0000-000000000000}"/>
          </ac:spMkLst>
        </pc:spChg>
      </pc:sldChg>
      <pc:sldChg chg="modSp">
        <pc:chgData name="Kang, Kathy" userId="bf782e3a-93ca-4eff-8752-2a28f238b8f8" providerId="ADAL" clId="{91E99DF3-A808-4FBA-BB44-1050370FDBB6}" dt="2023-09-28T22:09:02.720" v="78" actId="20577"/>
        <pc:sldMkLst>
          <pc:docMk/>
          <pc:sldMk cId="1780373224" sldId="357"/>
        </pc:sldMkLst>
        <pc:spChg chg="mod">
          <ac:chgData name="Kang, Kathy" userId="bf782e3a-93ca-4eff-8752-2a28f238b8f8" providerId="ADAL" clId="{91E99DF3-A808-4FBA-BB44-1050370FDBB6}" dt="2023-09-28T22:09:02.720" v="78" actId="20577"/>
          <ac:spMkLst>
            <pc:docMk/>
            <pc:sldMk cId="1780373224" sldId="357"/>
            <ac:spMk id="2" creationId="{00000000-0000-0000-0000-000000000000}"/>
          </ac:spMkLst>
        </pc:spChg>
      </pc:sldChg>
      <pc:sldChg chg="modSp">
        <pc:chgData name="Kang, Kathy" userId="bf782e3a-93ca-4eff-8752-2a28f238b8f8" providerId="ADAL" clId="{91E99DF3-A808-4FBA-BB44-1050370FDBB6}" dt="2023-09-28T21:26:58.939" v="0" actId="108"/>
        <pc:sldMkLst>
          <pc:docMk/>
          <pc:sldMk cId="1816389051" sldId="358"/>
        </pc:sldMkLst>
        <pc:spChg chg="mod">
          <ac:chgData name="Kang, Kathy" userId="bf782e3a-93ca-4eff-8752-2a28f238b8f8" providerId="ADAL" clId="{91E99DF3-A808-4FBA-BB44-1050370FDBB6}" dt="2023-09-28T21:26:58.939" v="0" actId="108"/>
          <ac:spMkLst>
            <pc:docMk/>
            <pc:sldMk cId="1816389051" sldId="358"/>
            <ac:spMk id="3" creationId="{00000000-0000-0000-0000-000000000000}"/>
          </ac:spMkLst>
        </pc:spChg>
      </pc:sldChg>
      <pc:sldChg chg="delSp modSp">
        <pc:chgData name="Kang, Kathy" userId="bf782e3a-93ca-4eff-8752-2a28f238b8f8" providerId="ADAL" clId="{91E99DF3-A808-4FBA-BB44-1050370FDBB6}" dt="2023-09-28T22:11:39.932" v="86" actId="1076"/>
        <pc:sldMkLst>
          <pc:docMk/>
          <pc:sldMk cId="2827808569" sldId="362"/>
        </pc:sldMkLst>
        <pc:spChg chg="mod">
          <ac:chgData name="Kang, Kathy" userId="bf782e3a-93ca-4eff-8752-2a28f238b8f8" providerId="ADAL" clId="{91E99DF3-A808-4FBA-BB44-1050370FDBB6}" dt="2023-09-28T22:11:39.932" v="86" actId="1076"/>
          <ac:spMkLst>
            <pc:docMk/>
            <pc:sldMk cId="2827808569" sldId="362"/>
            <ac:spMk id="2" creationId="{00000000-0000-0000-0000-000000000000}"/>
          </ac:spMkLst>
        </pc:spChg>
        <pc:picChg chg="del mod">
          <ac:chgData name="Kang, Kathy" userId="bf782e3a-93ca-4eff-8752-2a28f238b8f8" providerId="ADAL" clId="{91E99DF3-A808-4FBA-BB44-1050370FDBB6}" dt="2023-09-28T22:11:34.126" v="85" actId="478"/>
          <ac:picMkLst>
            <pc:docMk/>
            <pc:sldMk cId="2827808569" sldId="362"/>
            <ac:picMk id="6" creationId="{597F5B92-CCD3-4A78-A2E3-17E30C4ED2F7}"/>
          </ac:picMkLst>
        </pc:picChg>
      </pc:sldChg>
      <pc:sldChg chg="modSp">
        <pc:chgData name="Kang, Kathy" userId="bf782e3a-93ca-4eff-8752-2a28f238b8f8" providerId="ADAL" clId="{91E99DF3-A808-4FBA-BB44-1050370FDBB6}" dt="2023-09-28T22:35:38.868" v="111" actId="108"/>
        <pc:sldMkLst>
          <pc:docMk/>
          <pc:sldMk cId="2631877187" sldId="364"/>
        </pc:sldMkLst>
        <pc:spChg chg="mod">
          <ac:chgData name="Kang, Kathy" userId="bf782e3a-93ca-4eff-8752-2a28f238b8f8" providerId="ADAL" clId="{91E99DF3-A808-4FBA-BB44-1050370FDBB6}" dt="2023-09-28T22:35:38.868" v="111" actId="108"/>
          <ac:spMkLst>
            <pc:docMk/>
            <pc:sldMk cId="2631877187" sldId="364"/>
            <ac:spMk id="2" creationId="{00000000-0000-0000-0000-000000000000}"/>
          </ac:spMkLst>
        </pc:spChg>
      </pc:sldChg>
      <pc:sldChg chg="modSp">
        <pc:chgData name="Kang, Kathy" userId="bf782e3a-93ca-4eff-8752-2a28f238b8f8" providerId="ADAL" clId="{91E99DF3-A808-4FBA-BB44-1050370FDBB6}" dt="2023-09-28T22:27:41.395" v="110" actId="6549"/>
        <pc:sldMkLst>
          <pc:docMk/>
          <pc:sldMk cId="3948250699" sldId="365"/>
        </pc:sldMkLst>
        <pc:spChg chg="mod">
          <ac:chgData name="Kang, Kathy" userId="bf782e3a-93ca-4eff-8752-2a28f238b8f8" providerId="ADAL" clId="{91E99DF3-A808-4FBA-BB44-1050370FDBB6}" dt="2023-09-28T22:27:41.395" v="110" actId="6549"/>
          <ac:spMkLst>
            <pc:docMk/>
            <pc:sldMk cId="3948250699" sldId="365"/>
            <ac:spMk id="2" creationId="{00000000-0000-0000-0000-000000000000}"/>
          </ac:spMkLst>
        </pc:spChg>
        <pc:spChg chg="mod">
          <ac:chgData name="Kang, Kathy" userId="bf782e3a-93ca-4eff-8752-2a28f238b8f8" providerId="ADAL" clId="{91E99DF3-A808-4FBA-BB44-1050370FDBB6}" dt="2023-09-28T21:38:39.786" v="25" actId="1076"/>
          <ac:spMkLst>
            <pc:docMk/>
            <pc:sldMk cId="3948250699" sldId="365"/>
            <ac:spMk id="4"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rgbClr val="2A6EBC"/>
                </a:solidFill>
                <a:latin typeface="Calibri" panose="020F0502020204030204" pitchFamily="34" charset="0"/>
                <a:ea typeface="+mn-ea"/>
                <a:cs typeface="+mn-cs"/>
              </a:defRPr>
            </a:pPr>
            <a:r>
              <a:rPr lang="en-US" sz="1200" b="1" dirty="0">
                <a:solidFill>
                  <a:srgbClr val="2A6EBC"/>
                </a:solidFill>
                <a:latin typeface="Calibri" panose="020F0502020204030204" pitchFamily="34" charset="0"/>
              </a:rPr>
              <a:t>$1.5 Million Recurring</a:t>
            </a:r>
            <a:r>
              <a:rPr lang="en-US" sz="1200" b="1" baseline="0" dirty="0">
                <a:solidFill>
                  <a:srgbClr val="2A6EBC"/>
                </a:solidFill>
                <a:latin typeface="Calibri" panose="020F0502020204030204" pitchFamily="34" charset="0"/>
              </a:rPr>
              <a:t> Savings</a:t>
            </a:r>
            <a:endParaRPr lang="en-US" sz="1200" b="1" dirty="0">
              <a:solidFill>
                <a:srgbClr val="2A6EBC"/>
              </a:solidFill>
              <a:latin typeface="Calibri" panose="020F0502020204030204" pitchFamily="34" charset="0"/>
            </a:endParaRPr>
          </a:p>
        </c:rich>
      </c:tx>
      <c:layout>
        <c:manualLayout>
          <c:xMode val="edge"/>
          <c:yMode val="edge"/>
          <c:x val="0.42270199358049049"/>
          <c:y val="0.15335669887973333"/>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rgbClr val="2A6EBC"/>
              </a:solidFill>
              <a:latin typeface="Calibri" panose="020F0502020204030204" pitchFamily="34" charset="0"/>
              <a:ea typeface="+mn-ea"/>
              <a:cs typeface="+mn-cs"/>
            </a:defRPr>
          </a:pPr>
          <a:endParaRPr lang="en-US"/>
        </a:p>
      </c:txPr>
    </c:title>
    <c:autoTitleDeleted val="0"/>
    <c:plotArea>
      <c:layout>
        <c:manualLayout>
          <c:layoutTarget val="inner"/>
          <c:xMode val="edge"/>
          <c:yMode val="edge"/>
          <c:x val="0.11279840216550829"/>
          <c:y val="0.22325996945472917"/>
          <c:w val="0.83075441632676417"/>
          <c:h val="0.6425819858363121"/>
        </c:manualLayout>
      </c:layout>
      <c:barChart>
        <c:barDir val="bar"/>
        <c:grouping val="stacked"/>
        <c:varyColors val="0"/>
        <c:ser>
          <c:idx val="0"/>
          <c:order val="0"/>
          <c:tx>
            <c:strRef>
              <c:f>Sheet1!$B$1</c:f>
              <c:strCache>
                <c:ptCount val="1"/>
                <c:pt idx="0">
                  <c:v>Cooperative Agreements</c:v>
                </c:pt>
              </c:strCache>
            </c:strRef>
          </c:tx>
          <c:spPr>
            <a:solidFill>
              <a:srgbClr val="2A6EBC"/>
            </a:solidFill>
            <a:ln>
              <a:solidFill>
                <a:schemeClr val="tx1"/>
              </a:solidFill>
            </a:ln>
            <a:effectLst/>
          </c:spPr>
          <c:invertIfNegative val="0"/>
          <c:dPt>
            <c:idx val="0"/>
            <c:invertIfNegative val="0"/>
            <c:bubble3D val="0"/>
            <c:spPr>
              <a:solidFill>
                <a:srgbClr val="2A6EBC"/>
              </a:solidFill>
              <a:ln>
                <a:solidFill>
                  <a:schemeClr val="tx1"/>
                </a:solidFill>
              </a:ln>
              <a:effectLst/>
            </c:spPr>
            <c:extLst>
              <c:ext xmlns:c16="http://schemas.microsoft.com/office/drawing/2014/chart" uri="{C3380CC4-5D6E-409C-BE32-E72D297353CC}">
                <c16:uniqueId val="{00000001-52CA-4EF5-B9D1-9CD0FC6C8914}"/>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2CA-4EF5-B9D1-9CD0FC6C8914}"/>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Calibri" panose="020F0502020204030204" pitchFamily="34" charset="0"/>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BPI Savings</c:v>
                </c:pt>
              </c:strCache>
            </c:strRef>
          </c:cat>
          <c:val>
            <c:numRef>
              <c:f>Sheet1!$B$2</c:f>
              <c:numCache>
                <c:formatCode>_("$"* #,##0_);_("$"* \(#,##0\);_("$"* "-"??_);_(@_)</c:formatCode>
                <c:ptCount val="1"/>
                <c:pt idx="0">
                  <c:v>1000000</c:v>
                </c:pt>
              </c:numCache>
            </c:numRef>
          </c:val>
          <c:extLst>
            <c:ext xmlns:c16="http://schemas.microsoft.com/office/drawing/2014/chart" uri="{C3380CC4-5D6E-409C-BE32-E72D297353CC}">
              <c16:uniqueId val="{00000002-52CA-4EF5-B9D1-9CD0FC6C8914}"/>
            </c:ext>
          </c:extLst>
        </c:ser>
        <c:ser>
          <c:idx val="1"/>
          <c:order val="1"/>
          <c:tx>
            <c:strRef>
              <c:f>Sheet1!$C$1</c:f>
              <c:strCache>
                <c:ptCount val="1"/>
                <c:pt idx="0">
                  <c:v>E-Processes</c:v>
                </c:pt>
              </c:strCache>
            </c:strRef>
          </c:tx>
          <c:spPr>
            <a:solidFill>
              <a:srgbClr val="00AED9"/>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Calibri" panose="020F050202020403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BPI Savings</c:v>
                </c:pt>
              </c:strCache>
            </c:strRef>
          </c:cat>
          <c:val>
            <c:numRef>
              <c:f>Sheet1!$C$2</c:f>
              <c:numCache>
                <c:formatCode>_("$"* #,##0_);_("$"* \(#,##0\);_("$"* "-"??_);_(@_)</c:formatCode>
                <c:ptCount val="1"/>
                <c:pt idx="0">
                  <c:v>350000</c:v>
                </c:pt>
              </c:numCache>
            </c:numRef>
          </c:val>
          <c:extLst>
            <c:ext xmlns:c16="http://schemas.microsoft.com/office/drawing/2014/chart" uri="{C3380CC4-5D6E-409C-BE32-E72D297353CC}">
              <c16:uniqueId val="{00000003-52CA-4EF5-B9D1-9CD0FC6C8914}"/>
            </c:ext>
          </c:extLst>
        </c:ser>
        <c:ser>
          <c:idx val="2"/>
          <c:order val="2"/>
          <c:tx>
            <c:strRef>
              <c:f>Sheet1!$D$1</c:f>
              <c:strCache>
                <c:ptCount val="1"/>
                <c:pt idx="0">
                  <c:v>Travel Planning Management</c:v>
                </c:pt>
              </c:strCache>
            </c:strRef>
          </c:tx>
          <c:spPr>
            <a:solidFill>
              <a:srgbClr val="99DCDA"/>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Calibri" panose="020F050202020403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BPI Savings</c:v>
                </c:pt>
              </c:strCache>
            </c:strRef>
          </c:cat>
          <c:val>
            <c:numRef>
              <c:f>Sheet1!$D$2</c:f>
              <c:numCache>
                <c:formatCode>_("$"* #,##0_);_("$"* \(#,##0\);_("$"* "-"??_);_(@_)</c:formatCode>
                <c:ptCount val="1"/>
                <c:pt idx="0">
                  <c:v>150000</c:v>
                </c:pt>
              </c:numCache>
            </c:numRef>
          </c:val>
          <c:extLst>
            <c:ext xmlns:c16="http://schemas.microsoft.com/office/drawing/2014/chart" uri="{C3380CC4-5D6E-409C-BE32-E72D297353CC}">
              <c16:uniqueId val="{00000004-52CA-4EF5-B9D1-9CD0FC6C8914}"/>
            </c:ext>
          </c:extLst>
        </c:ser>
        <c:dLbls>
          <c:showLegendKey val="0"/>
          <c:showVal val="0"/>
          <c:showCatName val="0"/>
          <c:showSerName val="0"/>
          <c:showPercent val="0"/>
          <c:showBubbleSize val="0"/>
        </c:dLbls>
        <c:gapWidth val="150"/>
        <c:overlap val="100"/>
        <c:axId val="428497256"/>
        <c:axId val="428496472"/>
      </c:barChart>
      <c:catAx>
        <c:axId val="428497256"/>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Calibri" panose="020F0502020204030204" pitchFamily="34" charset="0"/>
                <a:ea typeface="+mn-ea"/>
                <a:cs typeface="+mn-cs"/>
              </a:defRPr>
            </a:pPr>
            <a:endParaRPr lang="en-US"/>
          </a:p>
        </c:txPr>
        <c:crossAx val="428496472"/>
        <c:crosses val="autoZero"/>
        <c:auto val="1"/>
        <c:lblAlgn val="ctr"/>
        <c:lblOffset val="100"/>
        <c:noMultiLvlLbl val="0"/>
      </c:catAx>
      <c:valAx>
        <c:axId val="428496472"/>
        <c:scaling>
          <c:orientation val="minMax"/>
        </c:scaling>
        <c:delete val="0"/>
        <c:axPos val="b"/>
        <c:majorGridlines>
          <c:spPr>
            <a:ln w="9525" cap="flat" cmpd="sng" algn="ctr">
              <a:solidFill>
                <a:schemeClr val="tx1"/>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Calibri" panose="020F0502020204030204" pitchFamily="34" charset="0"/>
                <a:ea typeface="+mn-ea"/>
                <a:cs typeface="+mn-cs"/>
              </a:defRPr>
            </a:pPr>
            <a:endParaRPr lang="en-US"/>
          </a:p>
        </c:txPr>
        <c:crossAx val="428497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Calibri" panose="020F050202020403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932151106856031E-2"/>
          <c:y val="0.13360203631203099"/>
          <c:w val="0.71430943558789128"/>
          <c:h val="0.80077145532778604"/>
        </c:manualLayout>
      </c:layout>
      <c:barChart>
        <c:barDir val="bar"/>
        <c:grouping val="clustered"/>
        <c:varyColors val="0"/>
        <c:ser>
          <c:idx val="0"/>
          <c:order val="0"/>
          <c:tx>
            <c:strRef>
              <c:f>Sheet1!$B$1</c:f>
              <c:strCache>
                <c:ptCount val="1"/>
                <c:pt idx="0">
                  <c:v>Texas Tech University</c:v>
                </c:pt>
              </c:strCache>
            </c:strRef>
          </c:tx>
          <c:spPr>
            <a:solidFill>
              <a:srgbClr val="007A94"/>
            </a:solidFill>
            <a:ln w="25400" cap="flat" cmpd="sng" algn="ctr">
              <a:noFill/>
              <a:miter lim="800000"/>
            </a:ln>
            <a:effectLst/>
          </c:spPr>
          <c:invertIfNegative val="0"/>
          <c:cat>
            <c:strRef>
              <c:f>Sheet1!$A$2:$A$5</c:f>
              <c:strCache>
                <c:ptCount val="4"/>
                <c:pt idx="0">
                  <c:v>FY 2010</c:v>
                </c:pt>
                <c:pt idx="1">
                  <c:v>FY 2011</c:v>
                </c:pt>
                <c:pt idx="2">
                  <c:v>FY 2012</c:v>
                </c:pt>
                <c:pt idx="3">
                  <c:v>FY 2013</c:v>
                </c:pt>
              </c:strCache>
            </c:strRef>
          </c:cat>
          <c:val>
            <c:numRef>
              <c:f>Sheet1!$B$2:$B$5</c:f>
              <c:numCache>
                <c:formatCode>"$"#,##0</c:formatCode>
                <c:ptCount val="4"/>
                <c:pt idx="0">
                  <c:v>184642</c:v>
                </c:pt>
                <c:pt idx="1">
                  <c:v>208173</c:v>
                </c:pt>
                <c:pt idx="2">
                  <c:v>199245</c:v>
                </c:pt>
                <c:pt idx="3">
                  <c:v>204088</c:v>
                </c:pt>
              </c:numCache>
            </c:numRef>
          </c:val>
          <c:extLst>
            <c:ext xmlns:c16="http://schemas.microsoft.com/office/drawing/2014/chart" uri="{C3380CC4-5D6E-409C-BE32-E72D297353CC}">
              <c16:uniqueId val="{00000000-9769-413B-8DD1-0A7859D19ACD}"/>
            </c:ext>
          </c:extLst>
        </c:ser>
        <c:ser>
          <c:idx val="1"/>
          <c:order val="1"/>
          <c:tx>
            <c:strRef>
              <c:f>Sheet1!$C$1</c:f>
              <c:strCache>
                <c:ptCount val="1"/>
                <c:pt idx="0">
                  <c:v>University of Houston</c:v>
                </c:pt>
              </c:strCache>
            </c:strRef>
          </c:tx>
          <c:spPr>
            <a:solidFill>
              <a:srgbClr val="00AED9"/>
            </a:solidFill>
            <a:ln w="25400" cap="flat" cmpd="sng" algn="ctr">
              <a:noFill/>
              <a:miter lim="800000"/>
            </a:ln>
            <a:effectLst/>
          </c:spPr>
          <c:invertIfNegative val="0"/>
          <c:cat>
            <c:strRef>
              <c:f>Sheet1!$A$2:$A$5</c:f>
              <c:strCache>
                <c:ptCount val="4"/>
                <c:pt idx="0">
                  <c:v>FY 2010</c:v>
                </c:pt>
                <c:pt idx="1">
                  <c:v>FY 2011</c:v>
                </c:pt>
                <c:pt idx="2">
                  <c:v>FY 2012</c:v>
                </c:pt>
                <c:pt idx="3">
                  <c:v>FY 2013</c:v>
                </c:pt>
              </c:strCache>
            </c:strRef>
          </c:cat>
          <c:val>
            <c:numRef>
              <c:f>Sheet1!$C$2:$C$5</c:f>
              <c:numCache>
                <c:formatCode>"$"#,##0</c:formatCode>
                <c:ptCount val="4"/>
                <c:pt idx="0">
                  <c:v>119811</c:v>
                </c:pt>
                <c:pt idx="1">
                  <c:v>113709</c:v>
                </c:pt>
                <c:pt idx="2">
                  <c:v>116288</c:v>
                </c:pt>
                <c:pt idx="3">
                  <c:v>130844</c:v>
                </c:pt>
              </c:numCache>
            </c:numRef>
          </c:val>
          <c:extLst>
            <c:ext xmlns:c16="http://schemas.microsoft.com/office/drawing/2014/chart" uri="{C3380CC4-5D6E-409C-BE32-E72D297353CC}">
              <c16:uniqueId val="{00000001-9769-413B-8DD1-0A7859D19ACD}"/>
            </c:ext>
          </c:extLst>
        </c:ser>
        <c:ser>
          <c:idx val="2"/>
          <c:order val="2"/>
          <c:tx>
            <c:strRef>
              <c:f>Sheet1!$D$1</c:f>
              <c:strCache>
                <c:ptCount val="1"/>
                <c:pt idx="0">
                  <c:v>UNT</c:v>
                </c:pt>
              </c:strCache>
            </c:strRef>
          </c:tx>
          <c:spPr>
            <a:solidFill>
              <a:srgbClr val="007B3B"/>
            </a:solidFill>
            <a:ln w="25400" cap="flat" cmpd="sng" algn="ctr">
              <a:solidFill>
                <a:srgbClr val="007B3B"/>
              </a:solidFill>
              <a:miter lim="800000"/>
            </a:ln>
            <a:effectLst/>
          </c:spPr>
          <c:invertIfNegative val="0"/>
          <c:dLbls>
            <c:dLbl>
              <c:idx val="0"/>
              <c:layout>
                <c:manualLayout>
                  <c:x val="-5.7180687731491715E-2"/>
                  <c:y val="-2.785413295019015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769-413B-8DD1-0A7859D19ACD}"/>
                </c:ext>
              </c:extLst>
            </c:dLbl>
            <c:dLbl>
              <c:idx val="1"/>
              <c:layout>
                <c:manualLayout>
                  <c:x val="-5.7180687731491757E-2"/>
                  <c:y val="-2.785413295019015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769-413B-8DD1-0A7859D19ACD}"/>
                </c:ext>
              </c:extLst>
            </c:dLbl>
            <c:dLbl>
              <c:idx val="2"/>
              <c:layout>
                <c:manualLayout>
                  <c:x val="-5.6037073976861945E-2"/>
                  <c:y val="-2.785413295018913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769-413B-8DD1-0A7859D19ACD}"/>
                </c:ext>
              </c:extLst>
            </c:dLbl>
            <c:dLbl>
              <c:idx val="3"/>
              <c:layout>
                <c:manualLayout>
                  <c:x val="-5.7180687731491736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769-413B-8DD1-0A7859D19ACD}"/>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Calibri" panose="020F050202020403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FY 2010</c:v>
                </c:pt>
                <c:pt idx="1">
                  <c:v>FY 2011</c:v>
                </c:pt>
                <c:pt idx="2">
                  <c:v>FY 2012</c:v>
                </c:pt>
                <c:pt idx="3">
                  <c:v>FY 2013</c:v>
                </c:pt>
              </c:strCache>
            </c:strRef>
          </c:cat>
          <c:val>
            <c:numRef>
              <c:f>Sheet1!$D$2:$D$5</c:f>
              <c:numCache>
                <c:formatCode>"$"#,##0</c:formatCode>
                <c:ptCount val="4"/>
                <c:pt idx="0">
                  <c:v>31496</c:v>
                </c:pt>
                <c:pt idx="1">
                  <c:v>42475</c:v>
                </c:pt>
                <c:pt idx="2">
                  <c:v>46943</c:v>
                </c:pt>
                <c:pt idx="3">
                  <c:v>49518</c:v>
                </c:pt>
              </c:numCache>
            </c:numRef>
          </c:val>
          <c:extLst>
            <c:ext xmlns:c16="http://schemas.microsoft.com/office/drawing/2014/chart" uri="{C3380CC4-5D6E-409C-BE32-E72D297353CC}">
              <c16:uniqueId val="{00000006-9769-413B-8DD1-0A7859D19ACD}"/>
            </c:ext>
          </c:extLst>
        </c:ser>
        <c:ser>
          <c:idx val="3"/>
          <c:order val="3"/>
          <c:tx>
            <c:strRef>
              <c:f>Sheet1!$E$1</c:f>
              <c:strCache>
                <c:ptCount val="1"/>
                <c:pt idx="0">
                  <c:v>University of Texas at Arlington</c:v>
                </c:pt>
              </c:strCache>
            </c:strRef>
          </c:tx>
          <c:spPr>
            <a:solidFill>
              <a:srgbClr val="99DCDA"/>
            </a:solidFill>
            <a:ln w="25400" cap="flat" cmpd="sng" algn="ctr">
              <a:noFill/>
              <a:miter lim="800000"/>
            </a:ln>
            <a:effectLst/>
          </c:spPr>
          <c:invertIfNegative val="0"/>
          <c:cat>
            <c:strRef>
              <c:f>Sheet1!$A$2:$A$5</c:f>
              <c:strCache>
                <c:ptCount val="4"/>
                <c:pt idx="0">
                  <c:v>FY 2010</c:v>
                </c:pt>
                <c:pt idx="1">
                  <c:v>FY 2011</c:v>
                </c:pt>
                <c:pt idx="2">
                  <c:v>FY 2012</c:v>
                </c:pt>
                <c:pt idx="3">
                  <c:v>FY 2013</c:v>
                </c:pt>
              </c:strCache>
            </c:strRef>
          </c:cat>
          <c:val>
            <c:numRef>
              <c:f>Sheet1!$E$2:$E$5</c:f>
              <c:numCache>
                <c:formatCode>"$"#,##0</c:formatCode>
                <c:ptCount val="4"/>
                <c:pt idx="0">
                  <c:v>71414</c:v>
                </c:pt>
                <c:pt idx="1">
                  <c:v>72483</c:v>
                </c:pt>
                <c:pt idx="2">
                  <c:v>78556</c:v>
                </c:pt>
                <c:pt idx="3">
                  <c:v>86735</c:v>
                </c:pt>
              </c:numCache>
            </c:numRef>
          </c:val>
          <c:extLst>
            <c:ext xmlns:c16="http://schemas.microsoft.com/office/drawing/2014/chart" uri="{C3380CC4-5D6E-409C-BE32-E72D297353CC}">
              <c16:uniqueId val="{00000007-9769-413B-8DD1-0A7859D19ACD}"/>
            </c:ext>
          </c:extLst>
        </c:ser>
        <c:dLbls>
          <c:showLegendKey val="0"/>
          <c:showVal val="0"/>
          <c:showCatName val="0"/>
          <c:showSerName val="0"/>
          <c:showPercent val="0"/>
          <c:showBubbleSize val="0"/>
        </c:dLbls>
        <c:gapWidth val="227"/>
        <c:overlap val="-48"/>
        <c:axId val="394690568"/>
        <c:axId val="394690960"/>
      </c:barChart>
      <c:catAx>
        <c:axId val="394690568"/>
        <c:scaling>
          <c:orientation val="minMax"/>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Calibri" panose="020F0502020204030204" pitchFamily="34" charset="0"/>
                <a:ea typeface="+mn-ea"/>
                <a:cs typeface="+mn-cs"/>
              </a:defRPr>
            </a:pPr>
            <a:endParaRPr lang="en-US"/>
          </a:p>
        </c:txPr>
        <c:crossAx val="394690960"/>
        <c:crosses val="autoZero"/>
        <c:auto val="1"/>
        <c:lblAlgn val="ctr"/>
        <c:lblOffset val="100"/>
        <c:noMultiLvlLbl val="0"/>
      </c:catAx>
      <c:valAx>
        <c:axId val="394690960"/>
        <c:scaling>
          <c:orientation val="minMax"/>
        </c:scaling>
        <c:delete val="0"/>
        <c:axPos val="b"/>
        <c:numFmt formatCode="&quot;$&quot;#,##0" sourceLinked="1"/>
        <c:majorTickMark val="none"/>
        <c:minorTickMark val="none"/>
        <c:tickLblPos val="nextTo"/>
        <c:spPr>
          <a:noFill/>
          <a:ln w="9525">
            <a:solidFill>
              <a:schemeClr val="tx1">
                <a:lumMod val="15000"/>
                <a:lumOff val="85000"/>
              </a:schemeClr>
            </a:solidFill>
          </a:ln>
          <a:effectLst/>
        </c:spPr>
        <c:txPr>
          <a:bodyPr rot="-60000000" spcFirstLastPara="1" vertOverflow="ellipsis" vert="horz" wrap="square" anchor="ctr" anchorCtr="1"/>
          <a:lstStyle/>
          <a:p>
            <a:pPr>
              <a:defRPr sz="1000" b="0" i="0" u="none" strike="noStrike" kern="1200" baseline="0">
                <a:solidFill>
                  <a:schemeClr val="tx1"/>
                </a:solidFill>
                <a:latin typeface="Calibri" panose="020F0502020204030204" pitchFamily="34" charset="0"/>
                <a:ea typeface="+mn-ea"/>
                <a:cs typeface="+mn-cs"/>
              </a:defRPr>
            </a:pPr>
            <a:endParaRPr lang="en-US"/>
          </a:p>
        </c:txPr>
        <c:crossAx val="394690568"/>
        <c:crosses val="autoZero"/>
        <c:crossBetween val="between"/>
        <c:majorUnit val="20000"/>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4">
  <cs:axisTitle>
    <cs:lnRef idx="0"/>
    <cs:fillRef idx="0"/>
    <cs:effectRef idx="0"/>
    <cs:fontRef idx="minor">
      <a:schemeClr val="tx1">
        <a:lumMod val="50000"/>
        <a:lumOff val="50000"/>
      </a:schemeClr>
    </cs:fontRef>
    <cs:defRPr sz="1197" kern="1200"/>
  </cs:axisTitle>
  <cs:categoryAxis>
    <cs:lnRef idx="0"/>
    <cs:fillRef idx="0"/>
    <cs:effectRef idx="0"/>
    <cs:fontRef idx="minor">
      <a:schemeClr val="tx1">
        <a:lumMod val="50000"/>
        <a:lumOff val="50000"/>
      </a:schemeClr>
    </cs:fontRef>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bg1"/>
    </cs:fontRef>
    <cs:spPr>
      <a:solidFill>
        <a:schemeClr val="tx1">
          <a:lumMod val="35000"/>
          <a:lumOff val="65000"/>
        </a:schemeClr>
      </a:solidFill>
    </cs:spPr>
    <cs:defRPr sz="1197"/>
    <cs:bodyPr rot="0" spcFirstLastPara="1" vertOverflow="clip" horzOverflow="clip" vert="horz" wrap="square" lIns="36576" tIns="18288" rIns="36576" bIns="18288" anchor="ctr" anchorCtr="1">
      <a:spAutoFit/>
    </cs:bodyPr>
  </cs:dataLabelCallout>
  <cs:dataPoint>
    <cs:lnRef idx="0">
      <cs:styleClr val="auto"/>
    </cs:lnRef>
    <cs:fillRef idx="0"/>
    <cs:effectRef idx="0"/>
    <cs:fontRef idx="minor">
      <a:schemeClr val="dk1"/>
    </cs:fontRef>
    <cs:spPr>
      <a:noFill/>
      <a:ln w="25400" cap="flat" cmpd="sng" algn="ctr">
        <a:solidFill>
          <a:schemeClr val="phClr"/>
        </a:solidFill>
        <a:miter lim="800000"/>
      </a:ln>
    </cs:spPr>
  </cs:dataPoint>
  <cs:dataPoint3D>
    <cs:lnRef idx="0">
      <cs:styleClr val="auto"/>
    </cs:lnRef>
    <cs:fillRef idx="0">
      <cs:styleClr val="auto"/>
    </cs:fillRef>
    <cs:effectRef idx="0"/>
    <cs:fontRef idx="minor">
      <a:schemeClr val="dk1"/>
    </cs:fontRef>
    <cs:spPr>
      <a:ln w="19050" cap="flat" cmpd="sng" algn="ctr">
        <a:solidFill>
          <a:schemeClr val="phClr"/>
        </a:solidFill>
        <a:miter lim="800000"/>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ln w="19050" cap="rnd">
        <a:solidFill>
          <a:schemeClr val="phClr"/>
        </a:solidFill>
        <a:round/>
      </a:ln>
    </cs:spPr>
  </cs:dataPointMarker>
  <cs:dataPointMarkerLayout symbol="circle" size="6"/>
  <cs:dataPointWireframe>
    <cs:lnRef idx="0">
      <cs:styleClr val="auto"/>
    </cs:lnRef>
    <cs:fillRef idx="1"/>
    <cs:effectRef idx="0"/>
    <cs:fontRef idx="minor">
      <a:schemeClr val="tx1"/>
    </cs:fontRef>
    <cs:spPr>
      <a:ln w="9525">
        <a:solidFill>
          <a:schemeClr val="phClr"/>
        </a:solidFill>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tx1">
            <a:lumMod val="50000"/>
            <a:lumOff val="50000"/>
          </a:schemeClr>
        </a:solidFill>
        <a:round/>
      </a:ln>
    </cs:spPr>
  </cs:downBar>
  <cs:dropLine>
    <cs:lnRef idx="0"/>
    <cs:fillRef idx="0"/>
    <cs:effectRef idx="0"/>
    <cs:fontRef idx="minor">
      <a:schemeClr val="dk1"/>
    </cs:fontRef>
    <cs:spPr>
      <a:ln w="9525" cap="flat" cmpd="sng" algn="ctr">
        <a:solidFill>
          <a:schemeClr val="tx1">
            <a:lumMod val="35000"/>
            <a:lumOff val="65000"/>
          </a:schemeClr>
        </a:solidFill>
        <a:round/>
      </a:ln>
    </cs:spPr>
  </cs:dropLine>
  <cs:errorBar>
    <cs:lnRef idx="0"/>
    <cs:fillRef idx="0"/>
    <cs:effectRef idx="0"/>
    <cs:fontRef idx="minor">
      <a:schemeClr val="dk1"/>
    </cs:fontRef>
    <cs:spPr>
      <a:ln w="9525" cap="flat" cmpd="sng" algn="ctr">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a:solidFill>
          <a:schemeClr val="tx1">
            <a:lumMod val="15000"/>
            <a:lumOff val="85000"/>
          </a:schemeClr>
        </a:solidFill>
      </a:ln>
    </cs:spPr>
  </cs:gridlineMajor>
  <cs:gridlineMinor>
    <cs:lnRef idx="0"/>
    <cs:fillRef idx="0"/>
    <cs:effectRef idx="0"/>
    <cs:fontRef idx="minor">
      <a:schemeClr val="dk1"/>
    </cs:fontRef>
    <cs:spPr>
      <a:ln w="9525">
        <a:solidFill>
          <a:schemeClr val="tx1">
            <a:lumMod val="5000"/>
            <a:lumOff val="95000"/>
          </a:schemeClr>
        </a:solidFill>
      </a:ln>
    </cs:spPr>
  </cs:gridlineMinor>
  <cs:hiLoLine>
    <cs:lnRef idx="0"/>
    <cs:fillRef idx="0"/>
    <cs:effectRef idx="0"/>
    <cs:fontRef idx="minor">
      <a:schemeClr val="dk1"/>
    </cs:fontRef>
    <cs:spPr>
      <a:ln w="9525" cap="flat" cmpd="sng" algn="ctr">
        <a:solidFill>
          <a:schemeClr val="tx1">
            <a:lumMod val="35000"/>
            <a:lumOff val="65000"/>
          </a:schemeClr>
        </a:solidFill>
        <a:round/>
      </a:ln>
    </cs:spPr>
  </cs:hiLoLine>
  <cs:leaderLine>
    <cs:lnRef idx="0"/>
    <cs:fillRef idx="0"/>
    <cs:effectRef idx="0"/>
    <cs:fontRef idx="minor">
      <a:schemeClr val="dk1"/>
    </cs:fontRef>
    <cs:spPr>
      <a:ln w="9525" cap="flat" cmpd="sng" algn="ctr">
        <a:solidFill>
          <a:schemeClr val="tx1">
            <a:lumMod val="35000"/>
            <a:lumOff val="65000"/>
          </a:schemeClr>
        </a:solidFill>
        <a:round/>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defRPr sz="1197" kern="1200"/>
  </cs:seriesAxis>
  <cs:seriesLine>
    <cs:lnRef idx="0"/>
    <cs:fillRef idx="0"/>
    <cs:effectRef idx="0"/>
    <cs:fontRef idx="minor">
      <a:schemeClr val="dk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200" b="0" kern="1200" cap="none" spc="50" baseline="0"/>
  </cs:title>
  <cs:trendline>
    <cs:lnRef idx="0">
      <cs:styleClr val="auto"/>
    </cs:lnRef>
    <cs:fillRef idx="0"/>
    <cs:effectRef idx="0"/>
    <cs:fontRef idx="minor">
      <a:schemeClr val="dk1"/>
    </cs:fontRef>
    <cs:spPr>
      <a:ln w="19050" cap="rnd">
        <a:solidFill>
          <a:schemeClr val="phClr"/>
        </a:solidFill>
        <a:prstDash val="sysDot"/>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cap="flat" cmpd="sng" algn="ctr">
        <a:solidFill>
          <a:schemeClr val="tx1">
            <a:lumMod val="50000"/>
            <a:lumOff val="50000"/>
          </a:schemeClr>
        </a:solidFill>
        <a:round/>
      </a:ln>
    </cs:spPr>
  </cs:upBar>
  <cs:valueAxis>
    <cs:lnRef idx="0"/>
    <cs:fillRef idx="0"/>
    <cs:effectRef idx="0"/>
    <cs:fontRef idx="minor">
      <a:schemeClr val="tx1">
        <a:lumMod val="50000"/>
        <a:lumOff val="50000"/>
      </a:schemeClr>
    </cs:fontRef>
    <cs:spPr>
      <a:ln w="9525">
        <a:solidFill>
          <a:schemeClr val="tx1">
            <a:lumMod val="15000"/>
            <a:lumOff val="85000"/>
          </a:schemeClr>
        </a:solid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F87E362-2F52-404E-8786-E3BC6042543F}" type="datetimeFigureOut">
              <a:rPr lang="en-US" smtClean="0"/>
              <a:t>9/28/2023</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62D957B-20A1-43C7-9587-16C01FD60007}" type="slidenum">
              <a:rPr lang="en-US" smtClean="0"/>
              <a:t>‹#›</a:t>
            </a:fld>
            <a:endParaRPr lang="en-US" dirty="0"/>
          </a:p>
        </p:txBody>
      </p:sp>
    </p:spTree>
    <p:extLst>
      <p:ext uri="{BB962C8B-B14F-4D97-AF65-F5344CB8AC3E}">
        <p14:creationId xmlns:p14="http://schemas.microsoft.com/office/powerpoint/2010/main" val="8115214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2.xml"/><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hyperlink" Target="http://www.untsystem.edu/about-us/branding-communication-guide/brand-identity-communications-guide" TargetMode="External"/><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NTS Title Slide with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270" y="447906"/>
            <a:ext cx="1907965" cy="798948"/>
          </a:xfrm>
          <a:prstGeom prst="rect">
            <a:avLst/>
          </a:prstGeom>
        </p:spPr>
      </p:pic>
      <p:sp>
        <p:nvSpPr>
          <p:cNvPr id="9" name="Rectangle 8"/>
          <p:cNvSpPr/>
          <p:nvPr userDrawn="1"/>
        </p:nvSpPr>
        <p:spPr>
          <a:xfrm>
            <a:off x="0" y="6301409"/>
            <a:ext cx="12192000" cy="556591"/>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217511"/>
            <a:ext cx="12192000" cy="839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354906" y="389497"/>
            <a:ext cx="5512416" cy="5486691"/>
          </a:xfrm>
          <a:prstGeom prst="rect">
            <a:avLst/>
          </a:prstGeom>
        </p:spPr>
      </p:pic>
      <p:sp>
        <p:nvSpPr>
          <p:cNvPr id="14" name="Title 13"/>
          <p:cNvSpPr>
            <a:spLocks noGrp="1"/>
          </p:cNvSpPr>
          <p:nvPr>
            <p:ph type="title"/>
          </p:nvPr>
        </p:nvSpPr>
        <p:spPr>
          <a:xfrm>
            <a:off x="838200" y="3274674"/>
            <a:ext cx="10515600" cy="1325563"/>
          </a:xfrm>
          <a:prstGeom prst="rect">
            <a:avLst/>
          </a:prstGeom>
        </p:spPr>
        <p:txBody>
          <a:bodyPr/>
          <a:lstStyle>
            <a:lvl1pPr algn="ctr">
              <a:defRPr sz="6000">
                <a:latin typeface="Georgia" panose="02040502050405020303" pitchFamily="18" charset="0"/>
              </a:defRPr>
            </a:lvl1pPr>
          </a:lstStyle>
          <a:p>
            <a:r>
              <a:rPr lang="en-US"/>
              <a:t>Click to edit Master title style</a:t>
            </a:r>
            <a:endParaRPr lang="en-US" dirty="0"/>
          </a:p>
        </p:txBody>
      </p:sp>
      <p:sp>
        <p:nvSpPr>
          <p:cNvPr id="16" name="Text Placeholder 15"/>
          <p:cNvSpPr>
            <a:spLocks noGrp="1"/>
          </p:cNvSpPr>
          <p:nvPr>
            <p:ph type="body" sz="quarter" idx="10" hasCustomPrompt="1"/>
          </p:nvPr>
        </p:nvSpPr>
        <p:spPr>
          <a:xfrm>
            <a:off x="0" y="6351104"/>
            <a:ext cx="12192000" cy="457200"/>
          </a:xfrm>
          <a:prstGeom prst="rect">
            <a:avLst/>
          </a:prstGeom>
        </p:spPr>
        <p:txBody>
          <a:bodyPr/>
          <a:lstStyle>
            <a:lvl1pPr marL="0" indent="0" algn="ctr">
              <a:buNone/>
              <a:defRPr sz="1800">
                <a:solidFill>
                  <a:schemeClr val="bg1"/>
                </a:solidFill>
                <a:latin typeface="Georgia" panose="02040502050405020303" pitchFamily="18" charset="0"/>
              </a:defRPr>
            </a:lvl1pPr>
          </a:lstStyle>
          <a:p>
            <a:pPr algn="ctr"/>
            <a:r>
              <a:rPr lang="en-US" dirty="0">
                <a:solidFill>
                  <a:schemeClr val="bg1"/>
                </a:solidFill>
                <a:latin typeface="Georgia" panose="02040502050405020303" pitchFamily="18" charset="0"/>
                <a:cs typeface="Arial" panose="020B0604020202020204" pitchFamily="34" charset="0"/>
              </a:rPr>
              <a:t>Insert Name – Presented To: – Insert Date</a:t>
            </a:r>
          </a:p>
        </p:txBody>
      </p:sp>
    </p:spTree>
    <p:extLst>
      <p:ext uri="{BB962C8B-B14F-4D97-AF65-F5344CB8AC3E}">
        <p14:creationId xmlns:p14="http://schemas.microsoft.com/office/powerpoint/2010/main" val="2397138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UNTS Open/Close Slide">
    <p:spTree>
      <p:nvGrpSpPr>
        <p:cNvPr id="1" name=""/>
        <p:cNvGrpSpPr/>
        <p:nvPr/>
      </p:nvGrpSpPr>
      <p:grpSpPr>
        <a:xfrm>
          <a:off x="0" y="0"/>
          <a:ext cx="0" cy="0"/>
          <a:chOff x="0" y="0"/>
          <a:chExt cx="0" cy="0"/>
        </a:xfrm>
      </p:grpSpPr>
      <p:sp>
        <p:nvSpPr>
          <p:cNvPr id="2" name="Title 1"/>
          <p:cNvSpPr>
            <a:spLocks noGrp="1"/>
          </p:cNvSpPr>
          <p:nvPr>
            <p:ph type="title"/>
          </p:nvPr>
        </p:nvSpPr>
        <p:spPr>
          <a:xfrm>
            <a:off x="385011" y="431970"/>
            <a:ext cx="9887993" cy="717226"/>
          </a:xfrm>
          <a:prstGeom prst="rect">
            <a:avLst/>
          </a:prstGeom>
        </p:spPr>
        <p:txBody>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cxnSp>
        <p:nvCxnSpPr>
          <p:cNvPr id="7" name="Straight Connector 6"/>
          <p:cNvCxnSpPr/>
          <p:nvPr userDrawn="1"/>
        </p:nvCxnSpPr>
        <p:spPr>
          <a:xfrm>
            <a:off x="385011" y="1167137"/>
            <a:ext cx="115498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2875" y="543099"/>
            <a:ext cx="1182033" cy="494969"/>
          </a:xfrm>
          <a:prstGeom prst="rect">
            <a:avLst/>
          </a:prstGeom>
        </p:spPr>
      </p:pic>
      <p:sp>
        <p:nvSpPr>
          <p:cNvPr id="9" name="Rectangle 8"/>
          <p:cNvSpPr/>
          <p:nvPr userDrawn="1"/>
        </p:nvSpPr>
        <p:spPr>
          <a:xfrm>
            <a:off x="0" y="6599582"/>
            <a:ext cx="12192000" cy="258417"/>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515681"/>
            <a:ext cx="12192000" cy="839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6" name="Content Placeholder 5"/>
          <p:cNvSpPr>
            <a:spLocks noGrp="1"/>
          </p:cNvSpPr>
          <p:nvPr>
            <p:ph sz="quarter" idx="10" hasCustomPrompt="1"/>
          </p:nvPr>
        </p:nvSpPr>
        <p:spPr>
          <a:xfrm>
            <a:off x="385010" y="2967134"/>
            <a:ext cx="5801185" cy="3013787"/>
          </a:xfrm>
          <a:prstGeom prst="rect">
            <a:avLst/>
          </a:prstGeom>
        </p:spPr>
        <p:txBody>
          <a:bodyPr/>
          <a:lstStyle>
            <a:lvl1pPr>
              <a:defRPr sz="2000"/>
            </a:lvl1pPr>
            <a:lvl2pPr>
              <a:defRPr sz="1800"/>
            </a:lvl2pPr>
            <a:lvl3pPr>
              <a:defRPr sz="1600"/>
            </a:lvl3pPr>
            <a:lvl4pPr>
              <a:defRPr sz="1400"/>
            </a:lvl4pPr>
          </a:lstStyle>
          <a:p>
            <a:pPr lvl="0"/>
            <a:r>
              <a:rPr lang="en-US" dirty="0"/>
              <a:t>Point 1</a:t>
            </a:r>
          </a:p>
          <a:p>
            <a:pPr lvl="0"/>
            <a:r>
              <a:rPr lang="en-US" dirty="0"/>
              <a:t>Point 2</a:t>
            </a:r>
          </a:p>
          <a:p>
            <a:pPr lvl="0"/>
            <a:r>
              <a:rPr lang="en-US" dirty="0"/>
              <a:t>Point 3…etc.</a:t>
            </a:r>
          </a:p>
          <a:p>
            <a:pPr lvl="1"/>
            <a:r>
              <a:rPr lang="en-US" dirty="0"/>
              <a:t>Second level</a:t>
            </a:r>
          </a:p>
          <a:p>
            <a:pPr lvl="2"/>
            <a:r>
              <a:rPr lang="en-US" dirty="0"/>
              <a:t>Third level</a:t>
            </a:r>
          </a:p>
          <a:p>
            <a:pPr lvl="3"/>
            <a:r>
              <a:rPr lang="en-US" dirty="0"/>
              <a:t>Fourth level</a:t>
            </a:r>
          </a:p>
        </p:txBody>
      </p:sp>
      <p:sp>
        <p:nvSpPr>
          <p:cNvPr id="11" name="Rectangle 10"/>
          <p:cNvSpPr/>
          <p:nvPr userDrawn="1"/>
        </p:nvSpPr>
        <p:spPr>
          <a:xfrm>
            <a:off x="6705600" y="1688757"/>
            <a:ext cx="4819135" cy="3797643"/>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Text Placeholder 12"/>
          <p:cNvSpPr>
            <a:spLocks noGrp="1"/>
          </p:cNvSpPr>
          <p:nvPr>
            <p:ph type="body" sz="quarter" idx="11" hasCustomPrompt="1"/>
          </p:nvPr>
        </p:nvSpPr>
        <p:spPr>
          <a:xfrm>
            <a:off x="7044051" y="1923370"/>
            <a:ext cx="4142232" cy="3328416"/>
          </a:xfrm>
          <a:prstGeom prst="rect">
            <a:avLst/>
          </a:prstGeom>
        </p:spPr>
        <p:txBody>
          <a:bodyPr/>
          <a:lstStyle>
            <a:lvl1pPr marL="0" indent="0" algn="l">
              <a:buNone/>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Enter Key Takeaway here. Highlight text yellow for emphasis when using text box. Align text left and center vertically. </a:t>
            </a:r>
          </a:p>
        </p:txBody>
      </p:sp>
      <p:sp>
        <p:nvSpPr>
          <p:cNvPr id="16" name="Text Placeholder 15"/>
          <p:cNvSpPr>
            <a:spLocks noGrp="1"/>
          </p:cNvSpPr>
          <p:nvPr>
            <p:ph type="body" sz="quarter" idx="12" hasCustomPrompt="1"/>
          </p:nvPr>
        </p:nvSpPr>
        <p:spPr>
          <a:xfrm>
            <a:off x="385763" y="1689100"/>
            <a:ext cx="5800725" cy="1277938"/>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i="1" baseline="0"/>
            </a:lvl1pPr>
          </a:lstStyle>
          <a:p>
            <a:pPr lvl="0"/>
            <a:r>
              <a:rPr lang="en-US" i="1" dirty="0"/>
              <a:t>Enter summary statement here, followed by brief bullet points: </a:t>
            </a:r>
            <a:endParaRPr lang="en-US" dirty="0"/>
          </a:p>
        </p:txBody>
      </p:sp>
    </p:spTree>
    <p:extLst>
      <p:ext uri="{BB962C8B-B14F-4D97-AF65-F5344CB8AC3E}">
        <p14:creationId xmlns:p14="http://schemas.microsoft.com/office/powerpoint/2010/main" val="2804467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T Blank Slide">
    <p:spTree>
      <p:nvGrpSpPr>
        <p:cNvPr id="1" name=""/>
        <p:cNvGrpSpPr/>
        <p:nvPr/>
      </p:nvGrpSpPr>
      <p:grpSpPr>
        <a:xfrm>
          <a:off x="0" y="0"/>
          <a:ext cx="0" cy="0"/>
          <a:chOff x="0" y="0"/>
          <a:chExt cx="0" cy="0"/>
        </a:xfrm>
      </p:grpSpPr>
      <p:sp>
        <p:nvSpPr>
          <p:cNvPr id="2" name="Title 1"/>
          <p:cNvSpPr>
            <a:spLocks noGrp="1"/>
          </p:cNvSpPr>
          <p:nvPr>
            <p:ph type="title"/>
          </p:nvPr>
        </p:nvSpPr>
        <p:spPr>
          <a:xfrm>
            <a:off x="385011" y="431970"/>
            <a:ext cx="9887993" cy="717226"/>
          </a:xfrm>
          <a:prstGeom prst="rect">
            <a:avLst/>
          </a:prstGeom>
        </p:spPr>
        <p:txBody>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cxnSp>
        <p:nvCxnSpPr>
          <p:cNvPr id="7" name="Straight Connector 6"/>
          <p:cNvCxnSpPr/>
          <p:nvPr userDrawn="1"/>
        </p:nvCxnSpPr>
        <p:spPr>
          <a:xfrm>
            <a:off x="385011" y="1167137"/>
            <a:ext cx="115498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599582"/>
            <a:ext cx="12192000" cy="258417"/>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515681"/>
            <a:ext cx="12192000" cy="839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57878" y="651170"/>
            <a:ext cx="977030" cy="324048"/>
          </a:xfrm>
          <a:prstGeom prst="rect">
            <a:avLst/>
          </a:prstGeom>
        </p:spPr>
      </p:pic>
    </p:spTree>
    <p:extLst>
      <p:ext uri="{BB962C8B-B14F-4D97-AF65-F5344CB8AC3E}">
        <p14:creationId xmlns:p14="http://schemas.microsoft.com/office/powerpoint/2010/main" val="1373845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UNT Open/Close Slide">
    <p:spTree>
      <p:nvGrpSpPr>
        <p:cNvPr id="1" name=""/>
        <p:cNvGrpSpPr/>
        <p:nvPr/>
      </p:nvGrpSpPr>
      <p:grpSpPr>
        <a:xfrm>
          <a:off x="0" y="0"/>
          <a:ext cx="0" cy="0"/>
          <a:chOff x="0" y="0"/>
          <a:chExt cx="0" cy="0"/>
        </a:xfrm>
      </p:grpSpPr>
      <p:sp>
        <p:nvSpPr>
          <p:cNvPr id="2" name="Title 1"/>
          <p:cNvSpPr>
            <a:spLocks noGrp="1"/>
          </p:cNvSpPr>
          <p:nvPr>
            <p:ph type="title"/>
          </p:nvPr>
        </p:nvSpPr>
        <p:spPr>
          <a:xfrm>
            <a:off x="385011" y="431970"/>
            <a:ext cx="9887993" cy="717226"/>
          </a:xfrm>
          <a:prstGeom prst="rect">
            <a:avLst/>
          </a:prstGeom>
        </p:spPr>
        <p:txBody>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cxnSp>
        <p:nvCxnSpPr>
          <p:cNvPr id="7" name="Straight Connector 6"/>
          <p:cNvCxnSpPr/>
          <p:nvPr userDrawn="1"/>
        </p:nvCxnSpPr>
        <p:spPr>
          <a:xfrm>
            <a:off x="385011" y="1167137"/>
            <a:ext cx="115498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599582"/>
            <a:ext cx="12192000" cy="258417"/>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515681"/>
            <a:ext cx="12192000" cy="839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6" name="Content Placeholder 5"/>
          <p:cNvSpPr>
            <a:spLocks noGrp="1"/>
          </p:cNvSpPr>
          <p:nvPr>
            <p:ph sz="quarter" idx="10" hasCustomPrompt="1"/>
          </p:nvPr>
        </p:nvSpPr>
        <p:spPr>
          <a:xfrm>
            <a:off x="385010" y="2967134"/>
            <a:ext cx="5801185" cy="3013787"/>
          </a:xfrm>
          <a:prstGeom prst="rect">
            <a:avLst/>
          </a:prstGeom>
        </p:spPr>
        <p:txBody>
          <a:bodyPr/>
          <a:lstStyle>
            <a:lvl1pPr>
              <a:defRPr sz="2000"/>
            </a:lvl1pPr>
            <a:lvl2pPr>
              <a:defRPr sz="1800"/>
            </a:lvl2pPr>
            <a:lvl3pPr>
              <a:defRPr sz="1600"/>
            </a:lvl3pPr>
            <a:lvl4pPr>
              <a:defRPr sz="1400"/>
            </a:lvl4pPr>
          </a:lstStyle>
          <a:p>
            <a:pPr lvl="0"/>
            <a:r>
              <a:rPr lang="en-US" dirty="0"/>
              <a:t>Point 1</a:t>
            </a:r>
          </a:p>
          <a:p>
            <a:pPr lvl="0"/>
            <a:r>
              <a:rPr lang="en-US" dirty="0"/>
              <a:t>Point 2</a:t>
            </a:r>
          </a:p>
          <a:p>
            <a:pPr lvl="0"/>
            <a:r>
              <a:rPr lang="en-US" dirty="0"/>
              <a:t>Point 3…etc.</a:t>
            </a:r>
          </a:p>
          <a:p>
            <a:pPr lvl="1"/>
            <a:r>
              <a:rPr lang="en-US" dirty="0"/>
              <a:t>Second level</a:t>
            </a:r>
          </a:p>
          <a:p>
            <a:pPr lvl="2"/>
            <a:r>
              <a:rPr lang="en-US" dirty="0"/>
              <a:t>Third level</a:t>
            </a:r>
          </a:p>
          <a:p>
            <a:pPr lvl="3"/>
            <a:r>
              <a:rPr lang="en-US" dirty="0"/>
              <a:t>Fourth level</a:t>
            </a:r>
          </a:p>
        </p:txBody>
      </p:sp>
      <p:sp>
        <p:nvSpPr>
          <p:cNvPr id="11" name="Rectangle 10"/>
          <p:cNvSpPr/>
          <p:nvPr userDrawn="1"/>
        </p:nvSpPr>
        <p:spPr>
          <a:xfrm>
            <a:off x="6705600" y="1688757"/>
            <a:ext cx="4819135" cy="3797643"/>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Text Placeholder 12"/>
          <p:cNvSpPr>
            <a:spLocks noGrp="1"/>
          </p:cNvSpPr>
          <p:nvPr>
            <p:ph type="body" sz="quarter" idx="11" hasCustomPrompt="1"/>
          </p:nvPr>
        </p:nvSpPr>
        <p:spPr>
          <a:xfrm>
            <a:off x="7044051" y="1923370"/>
            <a:ext cx="4142232" cy="3328416"/>
          </a:xfrm>
          <a:prstGeom prst="rect">
            <a:avLst/>
          </a:prstGeom>
        </p:spPr>
        <p:txBody>
          <a:bodyPr/>
          <a:lstStyle>
            <a:lvl1pPr marL="0" indent="0" algn="l">
              <a:buNone/>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Enter Key Takeaway here. Highlight text yellow for emphasis when using text box. Align text left and center vertically. </a:t>
            </a:r>
          </a:p>
        </p:txBody>
      </p:sp>
      <p:sp>
        <p:nvSpPr>
          <p:cNvPr id="14" name="Content Placeholder 5"/>
          <p:cNvSpPr>
            <a:spLocks noGrp="1"/>
          </p:cNvSpPr>
          <p:nvPr>
            <p:ph sz="quarter" idx="12" hasCustomPrompt="1"/>
          </p:nvPr>
        </p:nvSpPr>
        <p:spPr>
          <a:xfrm>
            <a:off x="385010" y="1688757"/>
            <a:ext cx="5801185" cy="1260436"/>
          </a:xfrm>
          <a:prstGeom prst="rect">
            <a:avLst/>
          </a:prstGeom>
        </p:spPr>
        <p:txBody>
          <a:bodyPr/>
          <a:lstStyle>
            <a:lvl1pPr marL="0" indent="0">
              <a:buNone/>
              <a:defRPr sz="3000" i="1"/>
            </a:lvl1pPr>
            <a:lvl2pPr>
              <a:defRPr sz="1800"/>
            </a:lvl2pPr>
            <a:lvl3pPr>
              <a:defRPr sz="1600"/>
            </a:lvl3pPr>
            <a:lvl4pPr>
              <a:defRPr sz="1400"/>
            </a:lvl4pPr>
          </a:lstStyle>
          <a:p>
            <a:pPr lvl="0"/>
            <a:r>
              <a:rPr lang="en-US" sz="3000" i="1" dirty="0"/>
              <a:t>Enter summary statement here, followed by list: </a:t>
            </a: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57878" y="651170"/>
            <a:ext cx="977030" cy="324048"/>
          </a:xfrm>
          <a:prstGeom prst="rect">
            <a:avLst/>
          </a:prstGeom>
        </p:spPr>
      </p:pic>
    </p:spTree>
    <p:extLst>
      <p:ext uri="{BB962C8B-B14F-4D97-AF65-F5344CB8AC3E}">
        <p14:creationId xmlns:p14="http://schemas.microsoft.com/office/powerpoint/2010/main" val="208805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UNTHSC Blank Slide">
    <p:spTree>
      <p:nvGrpSpPr>
        <p:cNvPr id="1" name=""/>
        <p:cNvGrpSpPr/>
        <p:nvPr/>
      </p:nvGrpSpPr>
      <p:grpSpPr>
        <a:xfrm>
          <a:off x="0" y="0"/>
          <a:ext cx="0" cy="0"/>
          <a:chOff x="0" y="0"/>
          <a:chExt cx="0" cy="0"/>
        </a:xfrm>
      </p:grpSpPr>
      <p:sp>
        <p:nvSpPr>
          <p:cNvPr id="2" name="Title 1"/>
          <p:cNvSpPr>
            <a:spLocks noGrp="1"/>
          </p:cNvSpPr>
          <p:nvPr>
            <p:ph type="title"/>
          </p:nvPr>
        </p:nvSpPr>
        <p:spPr>
          <a:xfrm>
            <a:off x="385011" y="431970"/>
            <a:ext cx="9887993" cy="717226"/>
          </a:xfrm>
          <a:prstGeom prst="rect">
            <a:avLst/>
          </a:prstGeom>
        </p:spPr>
        <p:txBody>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cxnSp>
        <p:nvCxnSpPr>
          <p:cNvPr id="7" name="Straight Connector 6"/>
          <p:cNvCxnSpPr/>
          <p:nvPr userDrawn="1"/>
        </p:nvCxnSpPr>
        <p:spPr>
          <a:xfrm>
            <a:off x="385011" y="1167137"/>
            <a:ext cx="115498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599582"/>
            <a:ext cx="12192000" cy="258417"/>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515681"/>
            <a:ext cx="12192000" cy="839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39185" y="670906"/>
            <a:ext cx="1495723" cy="223112"/>
          </a:xfrm>
          <a:prstGeom prst="rect">
            <a:avLst/>
          </a:prstGeom>
        </p:spPr>
      </p:pic>
    </p:spTree>
    <p:extLst>
      <p:ext uri="{BB962C8B-B14F-4D97-AF65-F5344CB8AC3E}">
        <p14:creationId xmlns:p14="http://schemas.microsoft.com/office/powerpoint/2010/main" val="37101898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UNTHSC Open/Close Slide">
    <p:spTree>
      <p:nvGrpSpPr>
        <p:cNvPr id="1" name=""/>
        <p:cNvGrpSpPr/>
        <p:nvPr/>
      </p:nvGrpSpPr>
      <p:grpSpPr>
        <a:xfrm>
          <a:off x="0" y="0"/>
          <a:ext cx="0" cy="0"/>
          <a:chOff x="0" y="0"/>
          <a:chExt cx="0" cy="0"/>
        </a:xfrm>
      </p:grpSpPr>
      <p:sp>
        <p:nvSpPr>
          <p:cNvPr id="2" name="Title 1"/>
          <p:cNvSpPr>
            <a:spLocks noGrp="1"/>
          </p:cNvSpPr>
          <p:nvPr>
            <p:ph type="title"/>
          </p:nvPr>
        </p:nvSpPr>
        <p:spPr>
          <a:xfrm>
            <a:off x="385011" y="431970"/>
            <a:ext cx="9887993" cy="717226"/>
          </a:xfrm>
          <a:prstGeom prst="rect">
            <a:avLst/>
          </a:prstGeom>
        </p:spPr>
        <p:txBody>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cxnSp>
        <p:nvCxnSpPr>
          <p:cNvPr id="7" name="Straight Connector 6"/>
          <p:cNvCxnSpPr/>
          <p:nvPr userDrawn="1"/>
        </p:nvCxnSpPr>
        <p:spPr>
          <a:xfrm>
            <a:off x="385011" y="1167137"/>
            <a:ext cx="115498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599582"/>
            <a:ext cx="12192000" cy="258417"/>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515681"/>
            <a:ext cx="12192000" cy="839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6" name="Content Placeholder 5"/>
          <p:cNvSpPr>
            <a:spLocks noGrp="1"/>
          </p:cNvSpPr>
          <p:nvPr>
            <p:ph sz="quarter" idx="10" hasCustomPrompt="1"/>
          </p:nvPr>
        </p:nvSpPr>
        <p:spPr>
          <a:xfrm>
            <a:off x="385010" y="2967134"/>
            <a:ext cx="5801185" cy="3013787"/>
          </a:xfrm>
          <a:prstGeom prst="rect">
            <a:avLst/>
          </a:prstGeom>
        </p:spPr>
        <p:txBody>
          <a:bodyPr/>
          <a:lstStyle>
            <a:lvl1pPr>
              <a:defRPr sz="2000"/>
            </a:lvl1pPr>
            <a:lvl2pPr>
              <a:defRPr sz="1800"/>
            </a:lvl2pPr>
            <a:lvl3pPr>
              <a:defRPr sz="1600"/>
            </a:lvl3pPr>
            <a:lvl4pPr>
              <a:defRPr sz="1400"/>
            </a:lvl4pPr>
          </a:lstStyle>
          <a:p>
            <a:pPr lvl="0"/>
            <a:r>
              <a:rPr lang="en-US" dirty="0"/>
              <a:t>Point 1</a:t>
            </a:r>
          </a:p>
          <a:p>
            <a:pPr lvl="0"/>
            <a:r>
              <a:rPr lang="en-US" dirty="0"/>
              <a:t>Point 2</a:t>
            </a:r>
          </a:p>
          <a:p>
            <a:pPr lvl="0"/>
            <a:r>
              <a:rPr lang="en-US" dirty="0"/>
              <a:t>Point 3…etc.</a:t>
            </a:r>
          </a:p>
          <a:p>
            <a:pPr lvl="1"/>
            <a:r>
              <a:rPr lang="en-US" dirty="0"/>
              <a:t>Second level</a:t>
            </a:r>
          </a:p>
          <a:p>
            <a:pPr lvl="2"/>
            <a:r>
              <a:rPr lang="en-US" dirty="0"/>
              <a:t>Third level</a:t>
            </a:r>
          </a:p>
          <a:p>
            <a:pPr lvl="3"/>
            <a:r>
              <a:rPr lang="en-US" dirty="0"/>
              <a:t>Fourth level</a:t>
            </a:r>
          </a:p>
        </p:txBody>
      </p:sp>
      <p:sp>
        <p:nvSpPr>
          <p:cNvPr id="11" name="Rectangle 10"/>
          <p:cNvSpPr/>
          <p:nvPr userDrawn="1"/>
        </p:nvSpPr>
        <p:spPr>
          <a:xfrm>
            <a:off x="6705600" y="1688757"/>
            <a:ext cx="4819135" cy="3797643"/>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Text Placeholder 12"/>
          <p:cNvSpPr>
            <a:spLocks noGrp="1"/>
          </p:cNvSpPr>
          <p:nvPr>
            <p:ph type="body" sz="quarter" idx="11" hasCustomPrompt="1"/>
          </p:nvPr>
        </p:nvSpPr>
        <p:spPr>
          <a:xfrm>
            <a:off x="7044051" y="1923370"/>
            <a:ext cx="4142232" cy="3328416"/>
          </a:xfrm>
          <a:prstGeom prst="rect">
            <a:avLst/>
          </a:prstGeom>
        </p:spPr>
        <p:txBody>
          <a:bodyPr/>
          <a:lstStyle>
            <a:lvl1pPr marL="0" indent="0" algn="l">
              <a:buNone/>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Enter Key Takeaway here. Highlight text yellow for emphasis when using text box. Align text left and center vertically. </a:t>
            </a:r>
          </a:p>
        </p:txBody>
      </p:sp>
      <p:sp>
        <p:nvSpPr>
          <p:cNvPr id="14" name="Content Placeholder 5"/>
          <p:cNvSpPr>
            <a:spLocks noGrp="1"/>
          </p:cNvSpPr>
          <p:nvPr>
            <p:ph sz="quarter" idx="12" hasCustomPrompt="1"/>
          </p:nvPr>
        </p:nvSpPr>
        <p:spPr>
          <a:xfrm>
            <a:off x="385010" y="1688757"/>
            <a:ext cx="5801185" cy="1260436"/>
          </a:xfrm>
          <a:prstGeom prst="rect">
            <a:avLst/>
          </a:prstGeom>
        </p:spPr>
        <p:txBody>
          <a:bodyPr/>
          <a:lstStyle>
            <a:lvl1pPr marL="0" indent="0">
              <a:buNone/>
              <a:defRPr sz="3000" i="1"/>
            </a:lvl1pPr>
            <a:lvl2pPr>
              <a:defRPr sz="1800"/>
            </a:lvl2pPr>
            <a:lvl3pPr>
              <a:defRPr sz="1600"/>
            </a:lvl3pPr>
            <a:lvl4pPr>
              <a:defRPr sz="1400"/>
            </a:lvl4pPr>
          </a:lstStyle>
          <a:p>
            <a:pPr lvl="0"/>
            <a:r>
              <a:rPr lang="en-US" sz="3000" i="1" dirty="0"/>
              <a:t>Enter summary statement here, followed by list: </a:t>
            </a:r>
            <a:endParaRPr lang="en-US" dirty="0"/>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39185" y="670906"/>
            <a:ext cx="1495723" cy="223112"/>
          </a:xfrm>
          <a:prstGeom prst="rect">
            <a:avLst/>
          </a:prstGeom>
        </p:spPr>
      </p:pic>
    </p:spTree>
    <p:extLst>
      <p:ext uri="{BB962C8B-B14F-4D97-AF65-F5344CB8AC3E}">
        <p14:creationId xmlns:p14="http://schemas.microsoft.com/office/powerpoint/2010/main" val="13464669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UNTD Blank Slide">
    <p:spTree>
      <p:nvGrpSpPr>
        <p:cNvPr id="1" name=""/>
        <p:cNvGrpSpPr/>
        <p:nvPr/>
      </p:nvGrpSpPr>
      <p:grpSpPr>
        <a:xfrm>
          <a:off x="0" y="0"/>
          <a:ext cx="0" cy="0"/>
          <a:chOff x="0" y="0"/>
          <a:chExt cx="0" cy="0"/>
        </a:xfrm>
      </p:grpSpPr>
      <p:sp>
        <p:nvSpPr>
          <p:cNvPr id="2" name="Title 1"/>
          <p:cNvSpPr>
            <a:spLocks noGrp="1"/>
          </p:cNvSpPr>
          <p:nvPr>
            <p:ph type="title"/>
          </p:nvPr>
        </p:nvSpPr>
        <p:spPr>
          <a:xfrm>
            <a:off x="385011" y="431970"/>
            <a:ext cx="9887993" cy="717226"/>
          </a:xfrm>
          <a:prstGeom prst="rect">
            <a:avLst/>
          </a:prstGeom>
        </p:spPr>
        <p:txBody>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cxnSp>
        <p:nvCxnSpPr>
          <p:cNvPr id="7" name="Straight Connector 6"/>
          <p:cNvCxnSpPr/>
          <p:nvPr userDrawn="1"/>
        </p:nvCxnSpPr>
        <p:spPr>
          <a:xfrm>
            <a:off x="385011" y="1167137"/>
            <a:ext cx="115498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599582"/>
            <a:ext cx="12192000" cy="258417"/>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515681"/>
            <a:ext cx="12192000" cy="839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32005" y="642551"/>
            <a:ext cx="1498404" cy="290600"/>
          </a:xfrm>
          <a:prstGeom prst="rect">
            <a:avLst/>
          </a:prstGeom>
        </p:spPr>
      </p:pic>
    </p:spTree>
    <p:extLst>
      <p:ext uri="{BB962C8B-B14F-4D97-AF65-F5344CB8AC3E}">
        <p14:creationId xmlns:p14="http://schemas.microsoft.com/office/powerpoint/2010/main" val="906050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NTD Open/Close Slide">
    <p:spTree>
      <p:nvGrpSpPr>
        <p:cNvPr id="1" name=""/>
        <p:cNvGrpSpPr/>
        <p:nvPr/>
      </p:nvGrpSpPr>
      <p:grpSpPr>
        <a:xfrm>
          <a:off x="0" y="0"/>
          <a:ext cx="0" cy="0"/>
          <a:chOff x="0" y="0"/>
          <a:chExt cx="0" cy="0"/>
        </a:xfrm>
      </p:grpSpPr>
      <p:sp>
        <p:nvSpPr>
          <p:cNvPr id="2" name="Title 1"/>
          <p:cNvSpPr>
            <a:spLocks noGrp="1"/>
          </p:cNvSpPr>
          <p:nvPr>
            <p:ph type="title"/>
          </p:nvPr>
        </p:nvSpPr>
        <p:spPr>
          <a:xfrm>
            <a:off x="385011" y="431970"/>
            <a:ext cx="9887993" cy="717226"/>
          </a:xfrm>
          <a:prstGeom prst="rect">
            <a:avLst/>
          </a:prstGeom>
        </p:spPr>
        <p:txBody>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cxnSp>
        <p:nvCxnSpPr>
          <p:cNvPr id="7" name="Straight Connector 6"/>
          <p:cNvCxnSpPr/>
          <p:nvPr userDrawn="1"/>
        </p:nvCxnSpPr>
        <p:spPr>
          <a:xfrm>
            <a:off x="385011" y="1167137"/>
            <a:ext cx="115498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599582"/>
            <a:ext cx="12192000" cy="258417"/>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515681"/>
            <a:ext cx="12192000" cy="839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6" name="Content Placeholder 5"/>
          <p:cNvSpPr>
            <a:spLocks noGrp="1"/>
          </p:cNvSpPr>
          <p:nvPr>
            <p:ph sz="quarter" idx="10" hasCustomPrompt="1"/>
          </p:nvPr>
        </p:nvSpPr>
        <p:spPr>
          <a:xfrm>
            <a:off x="385010" y="2967134"/>
            <a:ext cx="5801185" cy="3013787"/>
          </a:xfrm>
          <a:prstGeom prst="rect">
            <a:avLst/>
          </a:prstGeom>
        </p:spPr>
        <p:txBody>
          <a:bodyPr/>
          <a:lstStyle>
            <a:lvl1pPr>
              <a:defRPr sz="2000"/>
            </a:lvl1pPr>
            <a:lvl2pPr>
              <a:defRPr sz="1800"/>
            </a:lvl2pPr>
            <a:lvl3pPr>
              <a:defRPr sz="1600"/>
            </a:lvl3pPr>
            <a:lvl4pPr>
              <a:defRPr sz="1400"/>
            </a:lvl4pPr>
          </a:lstStyle>
          <a:p>
            <a:pPr lvl="0"/>
            <a:r>
              <a:rPr lang="en-US" dirty="0"/>
              <a:t>Point 1</a:t>
            </a:r>
          </a:p>
          <a:p>
            <a:pPr lvl="0"/>
            <a:r>
              <a:rPr lang="en-US" dirty="0"/>
              <a:t>Point 2</a:t>
            </a:r>
          </a:p>
          <a:p>
            <a:pPr lvl="0"/>
            <a:r>
              <a:rPr lang="en-US" dirty="0"/>
              <a:t>Point 3…etc.</a:t>
            </a:r>
          </a:p>
          <a:p>
            <a:pPr lvl="1"/>
            <a:r>
              <a:rPr lang="en-US" dirty="0"/>
              <a:t>Second level</a:t>
            </a:r>
          </a:p>
          <a:p>
            <a:pPr lvl="2"/>
            <a:r>
              <a:rPr lang="en-US" dirty="0"/>
              <a:t>Third level</a:t>
            </a:r>
          </a:p>
          <a:p>
            <a:pPr lvl="3"/>
            <a:r>
              <a:rPr lang="en-US" dirty="0"/>
              <a:t>Fourth level</a:t>
            </a:r>
          </a:p>
        </p:txBody>
      </p:sp>
      <p:sp>
        <p:nvSpPr>
          <p:cNvPr id="11" name="Rectangle 10"/>
          <p:cNvSpPr/>
          <p:nvPr userDrawn="1"/>
        </p:nvSpPr>
        <p:spPr>
          <a:xfrm>
            <a:off x="6705600" y="1688757"/>
            <a:ext cx="4819135" cy="3797643"/>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Text Placeholder 12"/>
          <p:cNvSpPr>
            <a:spLocks noGrp="1"/>
          </p:cNvSpPr>
          <p:nvPr>
            <p:ph type="body" sz="quarter" idx="11" hasCustomPrompt="1"/>
          </p:nvPr>
        </p:nvSpPr>
        <p:spPr>
          <a:xfrm>
            <a:off x="7044051" y="1923370"/>
            <a:ext cx="4142232" cy="3328416"/>
          </a:xfrm>
          <a:prstGeom prst="rect">
            <a:avLst/>
          </a:prstGeom>
        </p:spPr>
        <p:txBody>
          <a:bodyPr/>
          <a:lstStyle>
            <a:lvl1pPr marL="0" indent="0" algn="l">
              <a:buNone/>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Enter Key Takeaway here. Highlight text yellow for emphasis when using text box. Align text left and center vertically. </a:t>
            </a:r>
          </a:p>
        </p:txBody>
      </p:sp>
      <p:sp>
        <p:nvSpPr>
          <p:cNvPr id="14" name="Content Placeholder 5"/>
          <p:cNvSpPr>
            <a:spLocks noGrp="1"/>
          </p:cNvSpPr>
          <p:nvPr>
            <p:ph sz="quarter" idx="12" hasCustomPrompt="1"/>
          </p:nvPr>
        </p:nvSpPr>
        <p:spPr>
          <a:xfrm>
            <a:off x="385010" y="1688757"/>
            <a:ext cx="5801185" cy="1260436"/>
          </a:xfrm>
          <a:prstGeom prst="rect">
            <a:avLst/>
          </a:prstGeom>
        </p:spPr>
        <p:txBody>
          <a:bodyPr/>
          <a:lstStyle>
            <a:lvl1pPr marL="0" indent="0">
              <a:buNone/>
              <a:defRPr sz="3000" i="1"/>
            </a:lvl1pPr>
            <a:lvl2pPr>
              <a:defRPr sz="1800"/>
            </a:lvl2pPr>
            <a:lvl3pPr>
              <a:defRPr sz="1600"/>
            </a:lvl3pPr>
            <a:lvl4pPr>
              <a:defRPr sz="1400"/>
            </a:lvl4pPr>
          </a:lstStyle>
          <a:p>
            <a:pPr lvl="0"/>
            <a:r>
              <a:rPr lang="en-US" sz="3000" i="1" dirty="0"/>
              <a:t>Enter summary statement here, followed by list: </a:t>
            </a:r>
            <a:endParaRPr lang="en-US" dirty="0"/>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32005" y="642551"/>
            <a:ext cx="1498404" cy="290600"/>
          </a:xfrm>
          <a:prstGeom prst="rect">
            <a:avLst/>
          </a:prstGeom>
        </p:spPr>
      </p:pic>
    </p:spTree>
    <p:extLst>
      <p:ext uri="{BB962C8B-B14F-4D97-AF65-F5344CB8AC3E}">
        <p14:creationId xmlns:p14="http://schemas.microsoft.com/office/powerpoint/2010/main" val="36479348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hronology Sample - Reference Only">
    <p:spTree>
      <p:nvGrpSpPr>
        <p:cNvPr id="1" name=""/>
        <p:cNvGrpSpPr/>
        <p:nvPr/>
      </p:nvGrpSpPr>
      <p:grpSpPr>
        <a:xfrm>
          <a:off x="0" y="0"/>
          <a:ext cx="0" cy="0"/>
          <a:chOff x="0" y="0"/>
          <a:chExt cx="0" cy="0"/>
        </a:xfrm>
      </p:grpSpPr>
      <p:sp>
        <p:nvSpPr>
          <p:cNvPr id="8" name="Rectangle 7"/>
          <p:cNvSpPr/>
          <p:nvPr userDrawn="1"/>
        </p:nvSpPr>
        <p:spPr>
          <a:xfrm>
            <a:off x="16475" y="1564265"/>
            <a:ext cx="12192000" cy="411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p:nvPr userDrawn="1"/>
        </p:nvGrpSpPr>
        <p:grpSpPr>
          <a:xfrm>
            <a:off x="311867" y="459251"/>
            <a:ext cx="11623041" cy="707886"/>
            <a:chOff x="311867" y="459251"/>
            <a:chExt cx="11623041" cy="707886"/>
          </a:xfrm>
        </p:grpSpPr>
        <p:sp>
          <p:nvSpPr>
            <p:cNvPr id="10" name="Rectangle 9"/>
            <p:cNvSpPr/>
            <p:nvPr/>
          </p:nvSpPr>
          <p:spPr>
            <a:xfrm>
              <a:off x="311867" y="459251"/>
              <a:ext cx="5973110" cy="707886"/>
            </a:xfrm>
            <a:prstGeom prst="rect">
              <a:avLst/>
            </a:prstGeom>
          </p:spPr>
          <p:txBody>
            <a:bodyPr wrap="none">
              <a:spAutoFit/>
            </a:bodyPr>
            <a:lstStyle/>
            <a:p>
              <a:r>
                <a:rPr lang="en-US" sz="4000" dirty="0">
                  <a:latin typeface="Arial" panose="020B0604020202020204" pitchFamily="34" charset="0"/>
                  <a:cs typeface="Arial" panose="020B0604020202020204" pitchFamily="34" charset="0"/>
                </a:rPr>
                <a:t>Chronology Slide Sample</a:t>
              </a:r>
            </a:p>
          </p:txBody>
        </p:sp>
        <p:cxnSp>
          <p:nvCxnSpPr>
            <p:cNvPr id="11" name="Straight Connector 10"/>
            <p:cNvCxnSpPr/>
            <p:nvPr/>
          </p:nvCxnSpPr>
          <p:spPr>
            <a:xfrm>
              <a:off x="385011" y="1167137"/>
              <a:ext cx="115498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2875" y="543099"/>
              <a:ext cx="1182033" cy="494969"/>
            </a:xfrm>
            <a:prstGeom prst="rect">
              <a:avLst/>
            </a:prstGeom>
          </p:spPr>
        </p:pic>
      </p:grpSp>
      <p:sp>
        <p:nvSpPr>
          <p:cNvPr id="13" name="TextBox 12"/>
          <p:cNvSpPr txBox="1"/>
          <p:nvPr userDrawn="1"/>
        </p:nvSpPr>
        <p:spPr>
          <a:xfrm>
            <a:off x="4029170" y="1817474"/>
            <a:ext cx="7649483" cy="553998"/>
          </a:xfrm>
          <a:prstGeom prst="rect">
            <a:avLst/>
          </a:prstGeom>
          <a:solidFill>
            <a:schemeClr val="bg1"/>
          </a:solidFill>
          <a:ln>
            <a:noFill/>
          </a:ln>
        </p:spPr>
        <p:txBody>
          <a:bodyPr wrap="square" rtlCol="0">
            <a:spAutoFit/>
          </a:bodyPr>
          <a:lstStyle/>
          <a:p>
            <a:r>
              <a:rPr lang="en-US" sz="3000" dirty="0">
                <a:latin typeface="Calibri" panose="020F0502020204030204" pitchFamily="34" charset="0"/>
              </a:rPr>
              <a:t>Risk Management and Insurance Strategies	</a:t>
            </a:r>
          </a:p>
        </p:txBody>
      </p:sp>
      <p:sp>
        <p:nvSpPr>
          <p:cNvPr id="14" name="TextBox 13"/>
          <p:cNvSpPr txBox="1"/>
          <p:nvPr userDrawn="1"/>
        </p:nvSpPr>
        <p:spPr>
          <a:xfrm>
            <a:off x="4029170" y="2864240"/>
            <a:ext cx="7577298" cy="553998"/>
          </a:xfrm>
          <a:prstGeom prst="rect">
            <a:avLst/>
          </a:prstGeom>
          <a:noFill/>
          <a:ln>
            <a:noFill/>
          </a:ln>
        </p:spPr>
        <p:txBody>
          <a:bodyPr wrap="square" rtlCol="0">
            <a:spAutoFit/>
          </a:bodyPr>
          <a:lstStyle/>
          <a:p>
            <a:r>
              <a:rPr lang="en-US" sz="3000" dirty="0">
                <a:latin typeface="Calibri" panose="020F0502020204030204" pitchFamily="34" charset="0"/>
              </a:rPr>
              <a:t>Crime Statistics and Safety Strategies	</a:t>
            </a:r>
          </a:p>
        </p:txBody>
      </p:sp>
      <p:sp>
        <p:nvSpPr>
          <p:cNvPr id="15" name="TextBox 14"/>
          <p:cNvSpPr txBox="1"/>
          <p:nvPr userDrawn="1"/>
        </p:nvSpPr>
        <p:spPr>
          <a:xfrm>
            <a:off x="4019952" y="3910681"/>
            <a:ext cx="7761784" cy="553998"/>
          </a:xfrm>
          <a:prstGeom prst="rect">
            <a:avLst/>
          </a:prstGeom>
          <a:noFill/>
          <a:ln>
            <a:noFill/>
          </a:ln>
        </p:spPr>
        <p:txBody>
          <a:bodyPr wrap="square" rtlCol="0">
            <a:spAutoFit/>
          </a:bodyPr>
          <a:lstStyle/>
          <a:p>
            <a:r>
              <a:rPr lang="en-US" sz="3000" dirty="0">
                <a:latin typeface="Calibri" panose="020F0502020204030204" pitchFamily="34" charset="0"/>
              </a:rPr>
              <a:t>IT Security Data, Strategies, and Auditing</a:t>
            </a:r>
          </a:p>
        </p:txBody>
      </p:sp>
      <p:sp>
        <p:nvSpPr>
          <p:cNvPr id="16" name="TextBox 15"/>
          <p:cNvSpPr txBox="1"/>
          <p:nvPr userDrawn="1"/>
        </p:nvSpPr>
        <p:spPr>
          <a:xfrm>
            <a:off x="4019952" y="4940053"/>
            <a:ext cx="8098668" cy="553998"/>
          </a:xfrm>
          <a:prstGeom prst="rect">
            <a:avLst/>
          </a:prstGeom>
          <a:noFill/>
          <a:ln>
            <a:noFill/>
          </a:ln>
        </p:spPr>
        <p:txBody>
          <a:bodyPr wrap="square" rtlCol="0">
            <a:spAutoFit/>
          </a:bodyPr>
          <a:lstStyle/>
          <a:p>
            <a:r>
              <a:rPr lang="en-US" sz="3000" dirty="0">
                <a:latin typeface="Calibri" panose="020F0502020204030204" pitchFamily="34" charset="0"/>
              </a:rPr>
              <a:t>Emergency Preparedness &amp; Business Continuity</a:t>
            </a:r>
          </a:p>
        </p:txBody>
      </p:sp>
      <p:sp>
        <p:nvSpPr>
          <p:cNvPr id="17" name="TextBox 16"/>
          <p:cNvSpPr txBox="1"/>
          <p:nvPr userDrawn="1"/>
        </p:nvSpPr>
        <p:spPr>
          <a:xfrm>
            <a:off x="516598" y="1804388"/>
            <a:ext cx="3076617" cy="584775"/>
          </a:xfrm>
          <a:prstGeom prst="rect">
            <a:avLst/>
          </a:prstGeom>
          <a:solidFill>
            <a:srgbClr val="007B3B"/>
          </a:solidFill>
          <a:ln>
            <a:solidFill>
              <a:srgbClr val="007B3B"/>
            </a:solidFill>
          </a:ln>
        </p:spPr>
        <p:txBody>
          <a:bodyPr wrap="square" rtlCol="0">
            <a:spAutoFit/>
          </a:bodyPr>
          <a:lstStyle/>
          <a:p>
            <a:r>
              <a:rPr lang="en-US" sz="3200" dirty="0">
                <a:solidFill>
                  <a:schemeClr val="bg1"/>
                </a:solidFill>
                <a:latin typeface="Calibri" panose="020F0502020204030204" pitchFamily="34" charset="0"/>
              </a:rPr>
              <a:t>August, 2016	</a:t>
            </a:r>
          </a:p>
        </p:txBody>
      </p:sp>
      <p:sp>
        <p:nvSpPr>
          <p:cNvPr id="18" name="TextBox 17"/>
          <p:cNvSpPr txBox="1"/>
          <p:nvPr userDrawn="1"/>
        </p:nvSpPr>
        <p:spPr>
          <a:xfrm>
            <a:off x="516597" y="2844225"/>
            <a:ext cx="3076617" cy="584775"/>
          </a:xfrm>
          <a:prstGeom prst="rect">
            <a:avLst/>
          </a:prstGeom>
          <a:solidFill>
            <a:srgbClr val="007B3B"/>
          </a:solidFill>
          <a:ln>
            <a:solidFill>
              <a:srgbClr val="007B3B"/>
            </a:solidFill>
          </a:ln>
        </p:spPr>
        <p:txBody>
          <a:bodyPr wrap="square" rtlCol="0">
            <a:spAutoFit/>
          </a:bodyPr>
          <a:lstStyle/>
          <a:p>
            <a:r>
              <a:rPr lang="en-US" sz="3200" dirty="0">
                <a:solidFill>
                  <a:schemeClr val="bg1"/>
                </a:solidFill>
                <a:latin typeface="Calibri" panose="020F0502020204030204" pitchFamily="34" charset="0"/>
              </a:rPr>
              <a:t>November, 2016	</a:t>
            </a:r>
          </a:p>
        </p:txBody>
      </p:sp>
      <p:sp>
        <p:nvSpPr>
          <p:cNvPr id="19" name="TextBox 18"/>
          <p:cNvSpPr txBox="1"/>
          <p:nvPr userDrawn="1"/>
        </p:nvSpPr>
        <p:spPr>
          <a:xfrm>
            <a:off x="516596" y="3884062"/>
            <a:ext cx="3076617" cy="584775"/>
          </a:xfrm>
          <a:prstGeom prst="rect">
            <a:avLst/>
          </a:prstGeom>
          <a:solidFill>
            <a:srgbClr val="007B3B"/>
          </a:solidFill>
          <a:ln>
            <a:solidFill>
              <a:srgbClr val="007B3B"/>
            </a:solidFill>
          </a:ln>
        </p:spPr>
        <p:txBody>
          <a:bodyPr wrap="square" rtlCol="0">
            <a:spAutoFit/>
          </a:bodyPr>
          <a:lstStyle/>
          <a:p>
            <a:r>
              <a:rPr lang="en-US" sz="3200" dirty="0">
                <a:solidFill>
                  <a:schemeClr val="bg1"/>
                </a:solidFill>
                <a:latin typeface="Calibri" panose="020F0502020204030204" pitchFamily="34" charset="0"/>
              </a:rPr>
              <a:t>February, 2017	</a:t>
            </a:r>
          </a:p>
        </p:txBody>
      </p:sp>
      <p:sp>
        <p:nvSpPr>
          <p:cNvPr id="20" name="TextBox 19"/>
          <p:cNvSpPr txBox="1"/>
          <p:nvPr userDrawn="1"/>
        </p:nvSpPr>
        <p:spPr>
          <a:xfrm>
            <a:off x="516595" y="4923899"/>
            <a:ext cx="3076617" cy="584775"/>
          </a:xfrm>
          <a:prstGeom prst="rect">
            <a:avLst/>
          </a:prstGeom>
          <a:solidFill>
            <a:srgbClr val="007B3B"/>
          </a:solidFill>
          <a:ln>
            <a:solidFill>
              <a:srgbClr val="007B3B"/>
            </a:solidFill>
          </a:ln>
        </p:spPr>
        <p:txBody>
          <a:bodyPr wrap="square" rtlCol="0">
            <a:spAutoFit/>
          </a:bodyPr>
          <a:lstStyle/>
          <a:p>
            <a:r>
              <a:rPr lang="en-US" sz="3200" dirty="0">
                <a:solidFill>
                  <a:schemeClr val="bg1"/>
                </a:solidFill>
                <a:latin typeface="Calibri" panose="020F0502020204030204" pitchFamily="34" charset="0"/>
              </a:rPr>
              <a:t>May, 2017		</a:t>
            </a:r>
          </a:p>
        </p:txBody>
      </p:sp>
      <p:sp>
        <p:nvSpPr>
          <p:cNvPr id="21" name="Rectangle 20"/>
          <p:cNvSpPr/>
          <p:nvPr userDrawn="1"/>
        </p:nvSpPr>
        <p:spPr>
          <a:xfrm>
            <a:off x="0" y="6599582"/>
            <a:ext cx="12192000" cy="258417"/>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userDrawn="1"/>
        </p:nvSpPr>
        <p:spPr>
          <a:xfrm>
            <a:off x="0" y="6515681"/>
            <a:ext cx="12192000" cy="839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23" name="Rectangle 22"/>
          <p:cNvSpPr/>
          <p:nvPr userDrawn="1"/>
        </p:nvSpPr>
        <p:spPr>
          <a:xfrm rot="-1320000">
            <a:off x="1439390" y="3044225"/>
            <a:ext cx="8964890" cy="7918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rgbClr val="FF0000"/>
                </a:solidFill>
              </a:rPr>
              <a:t>For  Reference  Only</a:t>
            </a:r>
          </a:p>
        </p:txBody>
      </p:sp>
    </p:spTree>
    <p:extLst>
      <p:ext uri="{BB962C8B-B14F-4D97-AF65-F5344CB8AC3E}">
        <p14:creationId xmlns:p14="http://schemas.microsoft.com/office/powerpoint/2010/main" val="6200743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able Sample - Reference Only">
    <p:spTree>
      <p:nvGrpSpPr>
        <p:cNvPr id="1" name=""/>
        <p:cNvGrpSpPr/>
        <p:nvPr/>
      </p:nvGrpSpPr>
      <p:grpSpPr>
        <a:xfrm>
          <a:off x="0" y="0"/>
          <a:ext cx="0" cy="0"/>
          <a:chOff x="0" y="0"/>
          <a:chExt cx="0" cy="0"/>
        </a:xfrm>
      </p:grpSpPr>
      <p:cxnSp>
        <p:nvCxnSpPr>
          <p:cNvPr id="7" name="Straight Connector 6"/>
          <p:cNvCxnSpPr/>
          <p:nvPr userDrawn="1"/>
        </p:nvCxnSpPr>
        <p:spPr>
          <a:xfrm>
            <a:off x="385011" y="1167137"/>
            <a:ext cx="115498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2875" y="543099"/>
            <a:ext cx="1182033" cy="494969"/>
          </a:xfrm>
          <a:prstGeom prst="rect">
            <a:avLst/>
          </a:prstGeom>
        </p:spPr>
      </p:pic>
      <p:sp>
        <p:nvSpPr>
          <p:cNvPr id="9" name="Rectangle 8"/>
          <p:cNvSpPr/>
          <p:nvPr userDrawn="1"/>
        </p:nvSpPr>
        <p:spPr>
          <a:xfrm>
            <a:off x="0" y="6599582"/>
            <a:ext cx="12192000" cy="258417"/>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515681"/>
            <a:ext cx="12192000" cy="839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grpSp>
        <p:nvGrpSpPr>
          <p:cNvPr id="11" name="Group 10"/>
          <p:cNvGrpSpPr/>
          <p:nvPr userDrawn="1"/>
        </p:nvGrpSpPr>
        <p:grpSpPr>
          <a:xfrm>
            <a:off x="446412" y="1673443"/>
            <a:ext cx="11745588" cy="4131534"/>
            <a:chOff x="599590" y="1853338"/>
            <a:chExt cx="11745588" cy="4131534"/>
          </a:xfrm>
        </p:grpSpPr>
        <p:sp>
          <p:nvSpPr>
            <p:cNvPr id="12" name="Rectangle 11"/>
            <p:cNvSpPr/>
            <p:nvPr/>
          </p:nvSpPr>
          <p:spPr>
            <a:xfrm>
              <a:off x="619469" y="1853338"/>
              <a:ext cx="11725709" cy="338554"/>
            </a:xfrm>
            <a:prstGeom prst="rect">
              <a:avLst/>
            </a:prstGeom>
          </p:spPr>
          <p:txBody>
            <a:bodyPr wrap="square">
              <a:spAutoFit/>
            </a:bodyPr>
            <a:lstStyle/>
            <a:p>
              <a:r>
                <a:rPr lang="en-US" sz="1600" dirty="0">
                  <a:cs typeface="Arial" panose="020B0604020202020204" pitchFamily="34" charset="0"/>
                </a:rPr>
                <a:t>Risk Type			                           Who Manages Risk?   	                               Who Reviews Compliance?</a:t>
              </a:r>
            </a:p>
          </p:txBody>
        </p:sp>
        <p:grpSp>
          <p:nvGrpSpPr>
            <p:cNvPr id="13" name="Group 12"/>
            <p:cNvGrpSpPr/>
            <p:nvPr/>
          </p:nvGrpSpPr>
          <p:grpSpPr>
            <a:xfrm>
              <a:off x="599590" y="2236304"/>
              <a:ext cx="11288742" cy="3748568"/>
              <a:chOff x="599590" y="2236304"/>
              <a:chExt cx="11288742" cy="3748568"/>
            </a:xfrm>
          </p:grpSpPr>
          <p:sp>
            <p:nvSpPr>
              <p:cNvPr id="14" name="Rectangle 13"/>
              <p:cNvSpPr/>
              <p:nvPr/>
            </p:nvSpPr>
            <p:spPr>
              <a:xfrm>
                <a:off x="735496" y="2236304"/>
                <a:ext cx="11152836" cy="3748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5" name="TextBox 14"/>
              <p:cNvSpPr txBox="1"/>
              <p:nvPr/>
            </p:nvSpPr>
            <p:spPr>
              <a:xfrm>
                <a:off x="599590" y="3469929"/>
                <a:ext cx="3033724" cy="523220"/>
              </a:xfrm>
              <a:prstGeom prst="rect">
                <a:avLst/>
              </a:prstGeom>
              <a:solidFill>
                <a:srgbClr val="007B3B"/>
              </a:solidFill>
              <a:ln>
                <a:solidFill>
                  <a:srgbClr val="007B3B"/>
                </a:solidFill>
              </a:ln>
            </p:spPr>
            <p:txBody>
              <a:bodyPr wrap="square" rtlCol="0">
                <a:spAutoFit/>
              </a:bodyPr>
              <a:lstStyle/>
              <a:p>
                <a:r>
                  <a:rPr lang="en-US" sz="1400" dirty="0">
                    <a:solidFill>
                      <a:schemeClr val="bg1"/>
                    </a:solidFill>
                  </a:rPr>
                  <a:t>Crime Statistics &amp;</a:t>
                </a:r>
              </a:p>
              <a:p>
                <a:r>
                  <a:rPr lang="en-US" sz="1400" dirty="0">
                    <a:solidFill>
                      <a:schemeClr val="bg1"/>
                    </a:solidFill>
                  </a:rPr>
                  <a:t>Safety Strategies</a:t>
                </a:r>
              </a:p>
            </p:txBody>
          </p:sp>
          <p:sp>
            <p:nvSpPr>
              <p:cNvPr id="16" name="TextBox 15"/>
              <p:cNvSpPr txBox="1"/>
              <p:nvPr/>
            </p:nvSpPr>
            <p:spPr>
              <a:xfrm>
                <a:off x="599590" y="2523651"/>
                <a:ext cx="3033724" cy="523220"/>
              </a:xfrm>
              <a:prstGeom prst="rect">
                <a:avLst/>
              </a:prstGeom>
              <a:solidFill>
                <a:srgbClr val="007B3B"/>
              </a:solidFill>
              <a:ln>
                <a:solidFill>
                  <a:srgbClr val="007B3B"/>
                </a:solidFill>
              </a:ln>
            </p:spPr>
            <p:txBody>
              <a:bodyPr wrap="square" rtlCol="0">
                <a:spAutoFit/>
              </a:bodyPr>
              <a:lstStyle/>
              <a:p>
                <a:r>
                  <a:rPr lang="en-US" sz="1400" dirty="0">
                    <a:solidFill>
                      <a:schemeClr val="bg1"/>
                    </a:solidFill>
                  </a:rPr>
                  <a:t>Risk Management &amp;</a:t>
                </a:r>
                <a:br>
                  <a:rPr lang="en-US" sz="1400" dirty="0">
                    <a:solidFill>
                      <a:schemeClr val="bg1"/>
                    </a:solidFill>
                  </a:rPr>
                </a:br>
                <a:r>
                  <a:rPr lang="en-US" sz="1400" dirty="0">
                    <a:solidFill>
                      <a:schemeClr val="bg1"/>
                    </a:solidFill>
                  </a:rPr>
                  <a:t>Insurance Strategies</a:t>
                </a:r>
              </a:p>
            </p:txBody>
          </p:sp>
          <p:sp>
            <p:nvSpPr>
              <p:cNvPr id="17" name="TextBox 16"/>
              <p:cNvSpPr txBox="1"/>
              <p:nvPr/>
            </p:nvSpPr>
            <p:spPr>
              <a:xfrm>
                <a:off x="619469" y="4416207"/>
                <a:ext cx="3033724" cy="523220"/>
              </a:xfrm>
              <a:prstGeom prst="rect">
                <a:avLst/>
              </a:prstGeom>
              <a:solidFill>
                <a:srgbClr val="007B3B"/>
              </a:solidFill>
              <a:ln>
                <a:solidFill>
                  <a:srgbClr val="007B3B"/>
                </a:solidFill>
              </a:ln>
            </p:spPr>
            <p:txBody>
              <a:bodyPr wrap="square" rtlCol="0">
                <a:spAutoFit/>
              </a:bodyPr>
              <a:lstStyle/>
              <a:p>
                <a:r>
                  <a:rPr lang="en-US" sz="1400" dirty="0">
                    <a:solidFill>
                      <a:schemeClr val="bg1"/>
                    </a:solidFill>
                  </a:rPr>
                  <a:t>Data Security</a:t>
                </a:r>
                <a:br>
                  <a:rPr lang="en-US" sz="1400" dirty="0">
                    <a:solidFill>
                      <a:schemeClr val="bg1"/>
                    </a:solidFill>
                  </a:rPr>
                </a:br>
                <a:endParaRPr lang="en-US" sz="1400" dirty="0">
                  <a:solidFill>
                    <a:schemeClr val="bg1"/>
                  </a:solidFill>
                </a:endParaRPr>
              </a:p>
            </p:txBody>
          </p:sp>
          <p:sp>
            <p:nvSpPr>
              <p:cNvPr id="18" name="TextBox 17"/>
              <p:cNvSpPr txBox="1"/>
              <p:nvPr/>
            </p:nvSpPr>
            <p:spPr>
              <a:xfrm>
                <a:off x="611781" y="5362485"/>
                <a:ext cx="3033724" cy="523220"/>
              </a:xfrm>
              <a:prstGeom prst="rect">
                <a:avLst/>
              </a:prstGeom>
              <a:solidFill>
                <a:srgbClr val="007B3B"/>
              </a:solidFill>
              <a:ln>
                <a:solidFill>
                  <a:srgbClr val="007B3B"/>
                </a:solidFill>
              </a:ln>
            </p:spPr>
            <p:txBody>
              <a:bodyPr wrap="square" rtlCol="0">
                <a:spAutoFit/>
              </a:bodyPr>
              <a:lstStyle/>
              <a:p>
                <a:r>
                  <a:rPr lang="en-US" sz="1400" dirty="0">
                    <a:solidFill>
                      <a:schemeClr val="bg1"/>
                    </a:solidFill>
                  </a:rPr>
                  <a:t>Emergency Preparedness &amp;</a:t>
                </a:r>
                <a:br>
                  <a:rPr lang="en-US" sz="1400" dirty="0">
                    <a:solidFill>
                      <a:schemeClr val="bg1"/>
                    </a:solidFill>
                  </a:rPr>
                </a:br>
                <a:r>
                  <a:rPr lang="en-US" sz="1400" dirty="0">
                    <a:solidFill>
                      <a:schemeClr val="bg1"/>
                    </a:solidFill>
                  </a:rPr>
                  <a:t>Business Continuity</a:t>
                </a:r>
              </a:p>
            </p:txBody>
          </p:sp>
          <p:sp>
            <p:nvSpPr>
              <p:cNvPr id="19" name="TextBox 18"/>
              <p:cNvSpPr txBox="1"/>
              <p:nvPr/>
            </p:nvSpPr>
            <p:spPr>
              <a:xfrm>
                <a:off x="4589076" y="3469929"/>
                <a:ext cx="3013845" cy="523220"/>
              </a:xfrm>
              <a:prstGeom prst="rect">
                <a:avLst/>
              </a:prstGeom>
              <a:solidFill>
                <a:srgbClr val="60C659"/>
              </a:solidFill>
              <a:ln>
                <a:noFill/>
              </a:ln>
            </p:spPr>
            <p:txBody>
              <a:bodyPr wrap="square" rtlCol="0">
                <a:spAutoFit/>
              </a:bodyPr>
              <a:lstStyle/>
              <a:p>
                <a:pPr marL="342900" indent="-342900">
                  <a:buFont typeface="Arial" panose="020B0604020202020204" pitchFamily="34" charset="0"/>
                  <a:buChar char="•"/>
                </a:pPr>
                <a:r>
                  <a:rPr lang="en-US" sz="1400" dirty="0"/>
                  <a:t>Campus Police</a:t>
                </a:r>
              </a:p>
              <a:p>
                <a:pPr marL="342900" indent="-342900">
                  <a:buFont typeface="Arial" panose="020B0604020202020204" pitchFamily="34" charset="0"/>
                  <a:buChar char="•"/>
                </a:pPr>
                <a:r>
                  <a:rPr lang="en-US" sz="1400" dirty="0"/>
                  <a:t>Chief Financial Officers</a:t>
                </a:r>
              </a:p>
            </p:txBody>
          </p:sp>
          <p:sp>
            <p:nvSpPr>
              <p:cNvPr id="20" name="TextBox 19"/>
              <p:cNvSpPr txBox="1"/>
              <p:nvPr/>
            </p:nvSpPr>
            <p:spPr>
              <a:xfrm>
                <a:off x="4589076" y="2519102"/>
                <a:ext cx="3013845" cy="523220"/>
              </a:xfrm>
              <a:prstGeom prst="rect">
                <a:avLst/>
              </a:prstGeom>
              <a:solidFill>
                <a:srgbClr val="60C659"/>
              </a:solidFill>
              <a:ln>
                <a:noFill/>
              </a:ln>
            </p:spPr>
            <p:txBody>
              <a:bodyPr wrap="square" rtlCol="0">
                <a:spAutoFit/>
              </a:bodyPr>
              <a:lstStyle/>
              <a:p>
                <a:pPr marL="285750" indent="-285750">
                  <a:buFont typeface="Arial" panose="020B0604020202020204" pitchFamily="34" charset="0"/>
                  <a:buChar char="•"/>
                </a:pPr>
                <a:r>
                  <a:rPr lang="en-US" sz="1400" dirty="0"/>
                  <a:t>UNT Risk Management Services</a:t>
                </a:r>
              </a:p>
              <a:p>
                <a:pPr marL="285750" indent="-285750">
                  <a:buFont typeface="Arial" panose="020B0604020202020204" pitchFamily="34" charset="0"/>
                  <a:buChar char="•"/>
                </a:pPr>
                <a:r>
                  <a:rPr lang="en-US" sz="1400" dirty="0"/>
                  <a:t>UNTHSC Risk Management</a:t>
                </a:r>
              </a:p>
            </p:txBody>
          </p:sp>
          <p:sp>
            <p:nvSpPr>
              <p:cNvPr id="21" name="TextBox 20"/>
              <p:cNvSpPr txBox="1"/>
              <p:nvPr/>
            </p:nvSpPr>
            <p:spPr>
              <a:xfrm>
                <a:off x="4589076" y="4416207"/>
                <a:ext cx="3013845" cy="523220"/>
              </a:xfrm>
              <a:prstGeom prst="rect">
                <a:avLst/>
              </a:prstGeom>
              <a:solidFill>
                <a:srgbClr val="60C659"/>
              </a:solidFill>
              <a:ln>
                <a:noFill/>
              </a:ln>
            </p:spPr>
            <p:txBody>
              <a:bodyPr wrap="square" rtlCol="0">
                <a:spAutoFit/>
              </a:bodyPr>
              <a:lstStyle/>
              <a:p>
                <a:pPr marL="342900" indent="-342900">
                  <a:buFont typeface="Arial" panose="020B0604020202020204" pitchFamily="34" charset="0"/>
                  <a:buChar char="•"/>
                </a:pPr>
                <a:r>
                  <a:rPr lang="en-US" sz="1400" dirty="0"/>
                  <a:t>IT Shared Services</a:t>
                </a:r>
              </a:p>
              <a:p>
                <a:pPr marL="342900" indent="-342900">
                  <a:buFont typeface="Arial" panose="020B0604020202020204" pitchFamily="34" charset="0"/>
                  <a:buChar char="•"/>
                </a:pPr>
                <a:endParaRPr lang="en-US" sz="1400" dirty="0"/>
              </a:p>
            </p:txBody>
          </p:sp>
          <p:sp>
            <p:nvSpPr>
              <p:cNvPr id="22" name="TextBox 21"/>
              <p:cNvSpPr txBox="1"/>
              <p:nvPr/>
            </p:nvSpPr>
            <p:spPr>
              <a:xfrm>
                <a:off x="4589077" y="5362485"/>
                <a:ext cx="3013845" cy="523220"/>
              </a:xfrm>
              <a:prstGeom prst="rect">
                <a:avLst/>
              </a:prstGeom>
              <a:solidFill>
                <a:srgbClr val="60C659"/>
              </a:solidFill>
              <a:ln>
                <a:noFill/>
              </a:ln>
            </p:spPr>
            <p:txBody>
              <a:bodyPr wrap="square" rtlCol="0">
                <a:spAutoFit/>
              </a:bodyPr>
              <a:lstStyle/>
              <a:p>
                <a:pPr marL="342900" indent="-342900">
                  <a:buFont typeface="Arial" panose="020B0604020202020204" pitchFamily="34" charset="0"/>
                  <a:buChar char="•"/>
                </a:pPr>
                <a:r>
                  <a:rPr lang="en-US" sz="1400" dirty="0"/>
                  <a:t>UNT System Fire Marshall, Campus Police, ITSS, CFOs</a:t>
                </a:r>
              </a:p>
            </p:txBody>
          </p:sp>
          <p:sp>
            <p:nvSpPr>
              <p:cNvPr id="23" name="TextBox 22"/>
              <p:cNvSpPr txBox="1"/>
              <p:nvPr/>
            </p:nvSpPr>
            <p:spPr>
              <a:xfrm>
                <a:off x="8543435" y="3465609"/>
                <a:ext cx="3019962" cy="523220"/>
              </a:xfrm>
              <a:prstGeom prst="rect">
                <a:avLst/>
              </a:prstGeom>
              <a:solidFill>
                <a:srgbClr val="99DCDA"/>
              </a:solidFill>
              <a:ln>
                <a:noFill/>
              </a:ln>
            </p:spPr>
            <p:txBody>
              <a:bodyPr wrap="square" rtlCol="0">
                <a:spAutoFit/>
              </a:bodyPr>
              <a:lstStyle/>
              <a:p>
                <a:pPr marL="342900" indent="-342900">
                  <a:buFont typeface="Arial" panose="020B0604020202020204" pitchFamily="34" charset="0"/>
                  <a:buChar char="•"/>
                </a:pPr>
                <a:r>
                  <a:rPr lang="en-US" sz="1400" dirty="0"/>
                  <a:t>US Dept. of Education via </a:t>
                </a:r>
              </a:p>
              <a:p>
                <a:r>
                  <a:rPr lang="en-US" sz="1400" dirty="0"/>
                  <a:t>         Clery Act</a:t>
                </a:r>
              </a:p>
            </p:txBody>
          </p:sp>
          <p:sp>
            <p:nvSpPr>
              <p:cNvPr id="24" name="TextBox 23"/>
              <p:cNvSpPr txBox="1"/>
              <p:nvPr/>
            </p:nvSpPr>
            <p:spPr>
              <a:xfrm>
                <a:off x="8540377" y="2523651"/>
                <a:ext cx="3019962" cy="523220"/>
              </a:xfrm>
              <a:prstGeom prst="rect">
                <a:avLst/>
              </a:prstGeom>
              <a:solidFill>
                <a:srgbClr val="99DCDA"/>
              </a:solidFill>
              <a:ln>
                <a:noFill/>
              </a:ln>
            </p:spPr>
            <p:txBody>
              <a:bodyPr wrap="square" rtlCol="0">
                <a:spAutoFit/>
              </a:bodyPr>
              <a:lstStyle/>
              <a:p>
                <a:pPr marL="342900" indent="-342900">
                  <a:buFont typeface="Arial" panose="020B0604020202020204" pitchFamily="34" charset="0"/>
                  <a:buChar char="•"/>
                </a:pPr>
                <a:r>
                  <a:rPr lang="en-US" sz="1400" dirty="0"/>
                  <a:t>UNTS Internal Audit</a:t>
                </a:r>
              </a:p>
              <a:p>
                <a:pPr marL="342900" indent="-342900">
                  <a:buFont typeface="Arial" panose="020B0604020202020204" pitchFamily="34" charset="0"/>
                  <a:buChar char="•"/>
                </a:pPr>
                <a:endParaRPr lang="en-US" sz="1400" dirty="0"/>
              </a:p>
            </p:txBody>
          </p:sp>
          <p:sp>
            <p:nvSpPr>
              <p:cNvPr id="25" name="TextBox 24"/>
              <p:cNvSpPr txBox="1"/>
              <p:nvPr/>
            </p:nvSpPr>
            <p:spPr>
              <a:xfrm>
                <a:off x="8546494" y="4416207"/>
                <a:ext cx="3013845" cy="523220"/>
              </a:xfrm>
              <a:prstGeom prst="rect">
                <a:avLst/>
              </a:prstGeom>
              <a:solidFill>
                <a:srgbClr val="99DCDA"/>
              </a:solidFill>
              <a:ln>
                <a:noFill/>
              </a:ln>
            </p:spPr>
            <p:txBody>
              <a:bodyPr wrap="square" rtlCol="0">
                <a:spAutoFit/>
              </a:bodyPr>
              <a:lstStyle/>
              <a:p>
                <a:pPr marL="342900" indent="-342900">
                  <a:buFont typeface="Arial" panose="020B0604020202020204" pitchFamily="34" charset="0"/>
                  <a:buChar char="•"/>
                </a:pPr>
                <a:r>
                  <a:rPr lang="en-US" sz="1400" dirty="0"/>
                  <a:t>UNTS Internal Audit</a:t>
                </a:r>
              </a:p>
              <a:p>
                <a:pPr marL="342900" indent="-342900">
                  <a:buFont typeface="Arial" panose="020B0604020202020204" pitchFamily="34" charset="0"/>
                  <a:buChar char="•"/>
                </a:pPr>
                <a:endParaRPr lang="en-US" sz="1400" dirty="0"/>
              </a:p>
            </p:txBody>
          </p:sp>
          <p:sp>
            <p:nvSpPr>
              <p:cNvPr id="26" name="TextBox 25"/>
              <p:cNvSpPr txBox="1"/>
              <p:nvPr/>
            </p:nvSpPr>
            <p:spPr>
              <a:xfrm>
                <a:off x="8546494" y="5362485"/>
                <a:ext cx="3013845" cy="523220"/>
              </a:xfrm>
              <a:prstGeom prst="rect">
                <a:avLst/>
              </a:prstGeom>
              <a:solidFill>
                <a:srgbClr val="99DCDA"/>
              </a:solidFill>
              <a:ln>
                <a:noFill/>
              </a:ln>
            </p:spPr>
            <p:txBody>
              <a:bodyPr wrap="square" rtlCol="0">
                <a:spAutoFit/>
              </a:bodyPr>
              <a:lstStyle/>
              <a:p>
                <a:pPr marL="342900" indent="-342900">
                  <a:buFont typeface="Arial" panose="020B0604020202020204" pitchFamily="34" charset="0"/>
                  <a:buChar char="•"/>
                </a:pPr>
                <a:r>
                  <a:rPr lang="en-US" sz="1400" dirty="0"/>
                  <a:t>Texas DPS</a:t>
                </a:r>
              </a:p>
              <a:p>
                <a:pPr marL="342900" indent="-342900">
                  <a:buFont typeface="Arial" panose="020B0604020202020204" pitchFamily="34" charset="0"/>
                  <a:buChar char="•"/>
                </a:pPr>
                <a:endParaRPr lang="en-US" sz="1400" dirty="0"/>
              </a:p>
            </p:txBody>
          </p:sp>
        </p:grpSp>
      </p:grpSp>
      <p:sp>
        <p:nvSpPr>
          <p:cNvPr id="27" name="Rectangle 26"/>
          <p:cNvSpPr/>
          <p:nvPr userDrawn="1"/>
        </p:nvSpPr>
        <p:spPr>
          <a:xfrm>
            <a:off x="311867" y="459251"/>
            <a:ext cx="2980431" cy="646331"/>
          </a:xfrm>
          <a:prstGeom prst="rect">
            <a:avLst/>
          </a:prstGeom>
        </p:spPr>
        <p:txBody>
          <a:bodyPr wrap="none">
            <a:spAutoFit/>
          </a:bodyPr>
          <a:lstStyle/>
          <a:p>
            <a:r>
              <a:rPr lang="en-US" sz="3600" dirty="0">
                <a:latin typeface="Arial" panose="020B0604020202020204" pitchFamily="34" charset="0"/>
                <a:ea typeface="Verdana" panose="020B0604030504040204" pitchFamily="34" charset="0"/>
                <a:cs typeface="Arial" panose="020B0604020202020204" pitchFamily="34" charset="0"/>
              </a:rPr>
              <a:t>Table Sample</a:t>
            </a:r>
          </a:p>
        </p:txBody>
      </p:sp>
      <p:sp>
        <p:nvSpPr>
          <p:cNvPr id="28" name="Rectangle 27"/>
          <p:cNvSpPr/>
          <p:nvPr userDrawn="1"/>
        </p:nvSpPr>
        <p:spPr>
          <a:xfrm rot="-1320000">
            <a:off x="1439390" y="3044225"/>
            <a:ext cx="8964890" cy="7918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rgbClr val="FF0000"/>
                </a:solidFill>
              </a:rPr>
              <a:t>For  Reference  Only</a:t>
            </a:r>
          </a:p>
        </p:txBody>
      </p:sp>
    </p:spTree>
    <p:extLst>
      <p:ext uri="{BB962C8B-B14F-4D97-AF65-F5344CB8AC3E}">
        <p14:creationId xmlns:p14="http://schemas.microsoft.com/office/powerpoint/2010/main" val="24068453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able Sample #2- Reference Only">
    <p:spTree>
      <p:nvGrpSpPr>
        <p:cNvPr id="1" name=""/>
        <p:cNvGrpSpPr/>
        <p:nvPr/>
      </p:nvGrpSpPr>
      <p:grpSpPr>
        <a:xfrm>
          <a:off x="0" y="0"/>
          <a:ext cx="0" cy="0"/>
          <a:chOff x="0" y="0"/>
          <a:chExt cx="0" cy="0"/>
        </a:xfrm>
      </p:grpSpPr>
      <p:cxnSp>
        <p:nvCxnSpPr>
          <p:cNvPr id="7" name="Straight Connector 6"/>
          <p:cNvCxnSpPr/>
          <p:nvPr userDrawn="1"/>
        </p:nvCxnSpPr>
        <p:spPr>
          <a:xfrm>
            <a:off x="385011" y="1167137"/>
            <a:ext cx="115498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599582"/>
            <a:ext cx="12192000" cy="258417"/>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515681"/>
            <a:ext cx="12192000" cy="839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27" name="Rectangle 26"/>
          <p:cNvSpPr/>
          <p:nvPr userDrawn="1"/>
        </p:nvSpPr>
        <p:spPr>
          <a:xfrm>
            <a:off x="311867" y="459251"/>
            <a:ext cx="3621632" cy="646331"/>
          </a:xfrm>
          <a:prstGeom prst="rect">
            <a:avLst/>
          </a:prstGeom>
        </p:spPr>
        <p:txBody>
          <a:bodyPr wrap="none">
            <a:spAutoFit/>
          </a:bodyPr>
          <a:lstStyle/>
          <a:p>
            <a:r>
              <a:rPr lang="en-US" sz="3600" dirty="0">
                <a:latin typeface="Arial" panose="020B0604020202020204" pitchFamily="34" charset="0"/>
                <a:ea typeface="Verdana" panose="020B0604030504040204" pitchFamily="34" charset="0"/>
                <a:cs typeface="Arial" panose="020B0604020202020204" pitchFamily="34" charset="0"/>
              </a:rPr>
              <a:t>Table Sample #2</a:t>
            </a:r>
          </a:p>
        </p:txBody>
      </p:sp>
      <p:sp>
        <p:nvSpPr>
          <p:cNvPr id="28" name="TextBox 27"/>
          <p:cNvSpPr txBox="1"/>
          <p:nvPr userDrawn="1"/>
        </p:nvSpPr>
        <p:spPr>
          <a:xfrm>
            <a:off x="1407544" y="3248782"/>
            <a:ext cx="9496711" cy="400110"/>
          </a:xfrm>
          <a:prstGeom prst="rect">
            <a:avLst/>
          </a:prstGeom>
          <a:solidFill>
            <a:srgbClr val="E2E1DD"/>
          </a:solidFill>
          <a:ln>
            <a:noFill/>
          </a:ln>
        </p:spPr>
        <p:txBody>
          <a:bodyPr wrap="square" rtlCol="0">
            <a:spAutoFit/>
          </a:bodyPr>
          <a:lstStyle/>
          <a:p>
            <a:r>
              <a:rPr lang="en-US" sz="2000" dirty="0">
                <a:cs typeface="Arial" panose="020B0604020202020204" pitchFamily="34" charset="0"/>
              </a:rPr>
              <a:t>Cooperative vendor agreements</a:t>
            </a:r>
          </a:p>
        </p:txBody>
      </p:sp>
      <p:sp>
        <p:nvSpPr>
          <p:cNvPr id="29" name="TextBox 28"/>
          <p:cNvSpPr txBox="1"/>
          <p:nvPr userDrawn="1"/>
        </p:nvSpPr>
        <p:spPr>
          <a:xfrm>
            <a:off x="1402777" y="2473796"/>
            <a:ext cx="9501479" cy="400110"/>
          </a:xfrm>
          <a:prstGeom prst="rect">
            <a:avLst/>
          </a:prstGeom>
          <a:solidFill>
            <a:srgbClr val="E2E1DD"/>
          </a:solidFill>
          <a:ln>
            <a:noFill/>
          </a:ln>
        </p:spPr>
        <p:txBody>
          <a:bodyPr wrap="square" rtlCol="0">
            <a:spAutoFit/>
          </a:bodyPr>
          <a:lstStyle/>
          <a:p>
            <a:r>
              <a:rPr lang="en-US" sz="2000" dirty="0">
                <a:cs typeface="Arial" panose="020B0604020202020204" pitchFamily="34" charset="0"/>
              </a:rPr>
              <a:t>Electronic on-boarding	</a:t>
            </a:r>
          </a:p>
        </p:txBody>
      </p:sp>
      <p:sp>
        <p:nvSpPr>
          <p:cNvPr id="30" name="TextBox 29"/>
          <p:cNvSpPr txBox="1"/>
          <p:nvPr userDrawn="1"/>
        </p:nvSpPr>
        <p:spPr>
          <a:xfrm>
            <a:off x="1402777" y="4023768"/>
            <a:ext cx="9501477" cy="400110"/>
          </a:xfrm>
          <a:prstGeom prst="rect">
            <a:avLst/>
          </a:prstGeom>
          <a:solidFill>
            <a:srgbClr val="E2E1DD"/>
          </a:solidFill>
          <a:ln>
            <a:noFill/>
          </a:ln>
        </p:spPr>
        <p:txBody>
          <a:bodyPr wrap="square" rtlCol="0">
            <a:spAutoFit/>
          </a:bodyPr>
          <a:lstStyle/>
          <a:p>
            <a:r>
              <a:rPr lang="en-US" sz="2000" dirty="0">
                <a:cs typeface="Arial" panose="020B0604020202020204" pitchFamily="34" charset="0"/>
              </a:rPr>
              <a:t>Negotiated software licenses</a:t>
            </a:r>
          </a:p>
        </p:txBody>
      </p:sp>
      <p:sp>
        <p:nvSpPr>
          <p:cNvPr id="31" name="TextBox 30"/>
          <p:cNvSpPr txBox="1"/>
          <p:nvPr userDrawn="1"/>
        </p:nvSpPr>
        <p:spPr>
          <a:xfrm>
            <a:off x="1402778" y="4798652"/>
            <a:ext cx="9501476" cy="400110"/>
          </a:xfrm>
          <a:prstGeom prst="rect">
            <a:avLst/>
          </a:prstGeom>
          <a:solidFill>
            <a:srgbClr val="E2E1DD"/>
          </a:solidFill>
          <a:ln>
            <a:noFill/>
          </a:ln>
        </p:spPr>
        <p:txBody>
          <a:bodyPr wrap="square" rtlCol="0">
            <a:spAutoFit/>
          </a:bodyPr>
          <a:lstStyle/>
          <a:p>
            <a:r>
              <a:rPr lang="en-US" sz="2000" dirty="0">
                <a:cs typeface="Arial" panose="020B0604020202020204" pitchFamily="34" charset="0"/>
              </a:rPr>
              <a:t>Pooled advertising dollars</a:t>
            </a:r>
          </a:p>
        </p:txBody>
      </p:sp>
      <p:sp>
        <p:nvSpPr>
          <p:cNvPr id="32" name="TextBox 31"/>
          <p:cNvSpPr txBox="1"/>
          <p:nvPr userDrawn="1"/>
        </p:nvSpPr>
        <p:spPr>
          <a:xfrm>
            <a:off x="1402777" y="5573536"/>
            <a:ext cx="9501479" cy="400110"/>
          </a:xfrm>
          <a:prstGeom prst="rect">
            <a:avLst/>
          </a:prstGeom>
          <a:solidFill>
            <a:srgbClr val="60C659"/>
          </a:solidFill>
          <a:ln>
            <a:noFill/>
          </a:ln>
        </p:spPr>
        <p:txBody>
          <a:bodyPr wrap="square" rtlCol="0">
            <a:spAutoFit/>
          </a:bodyPr>
          <a:lstStyle/>
          <a:p>
            <a:r>
              <a:rPr lang="en-US" sz="2000" dirty="0">
                <a:cs typeface="Arial" panose="020B0604020202020204" pitchFamily="34" charset="0"/>
              </a:rPr>
              <a:t>TOTAL SAVINGS</a:t>
            </a:r>
          </a:p>
        </p:txBody>
      </p:sp>
      <p:sp>
        <p:nvSpPr>
          <p:cNvPr id="33" name="TextBox 32"/>
          <p:cNvSpPr txBox="1"/>
          <p:nvPr userDrawn="1"/>
        </p:nvSpPr>
        <p:spPr>
          <a:xfrm>
            <a:off x="1299409" y="1758475"/>
            <a:ext cx="3860987" cy="523220"/>
          </a:xfrm>
          <a:prstGeom prst="rect">
            <a:avLst/>
          </a:prstGeom>
          <a:noFill/>
        </p:spPr>
        <p:txBody>
          <a:bodyPr wrap="square" rtlCol="0">
            <a:spAutoFit/>
          </a:bodyPr>
          <a:lstStyle/>
          <a:p>
            <a:r>
              <a:rPr lang="en-US" sz="2800" dirty="0"/>
              <a:t>Improved Process</a:t>
            </a:r>
          </a:p>
        </p:txBody>
      </p:sp>
      <p:sp>
        <p:nvSpPr>
          <p:cNvPr id="34" name="TextBox 33"/>
          <p:cNvSpPr txBox="1"/>
          <p:nvPr userDrawn="1"/>
        </p:nvSpPr>
        <p:spPr>
          <a:xfrm>
            <a:off x="8661282" y="1715515"/>
            <a:ext cx="3860987" cy="523220"/>
          </a:xfrm>
          <a:prstGeom prst="rect">
            <a:avLst/>
          </a:prstGeom>
          <a:noFill/>
        </p:spPr>
        <p:txBody>
          <a:bodyPr wrap="square" rtlCol="0">
            <a:spAutoFit/>
          </a:bodyPr>
          <a:lstStyle/>
          <a:p>
            <a:r>
              <a:rPr lang="en-US" sz="2800" dirty="0"/>
              <a:t>Savings</a:t>
            </a:r>
          </a:p>
        </p:txBody>
      </p:sp>
      <p:pic>
        <p:nvPicPr>
          <p:cNvPr id="35" name="Picture 3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39185" y="670906"/>
            <a:ext cx="1495723" cy="223112"/>
          </a:xfrm>
          <a:prstGeom prst="rect">
            <a:avLst/>
          </a:prstGeom>
        </p:spPr>
      </p:pic>
      <p:sp>
        <p:nvSpPr>
          <p:cNvPr id="14" name="Rectangle 13"/>
          <p:cNvSpPr/>
          <p:nvPr userDrawn="1"/>
        </p:nvSpPr>
        <p:spPr>
          <a:xfrm rot="-1320000">
            <a:off x="1439390" y="3044225"/>
            <a:ext cx="8964890" cy="7918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rgbClr val="FF0000"/>
                </a:solidFill>
              </a:rPr>
              <a:t>For  Reference  Only</a:t>
            </a:r>
          </a:p>
        </p:txBody>
      </p:sp>
    </p:spTree>
    <p:extLst>
      <p:ext uri="{BB962C8B-B14F-4D97-AF65-F5344CB8AC3E}">
        <p14:creationId xmlns:p14="http://schemas.microsoft.com/office/powerpoint/2010/main" val="2351498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UNTS Title Slide- No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270" y="447906"/>
            <a:ext cx="1907965" cy="798948"/>
          </a:xfrm>
          <a:prstGeom prst="rect">
            <a:avLst/>
          </a:prstGeom>
        </p:spPr>
      </p:pic>
      <p:sp>
        <p:nvSpPr>
          <p:cNvPr id="9" name="Rectangle 8"/>
          <p:cNvSpPr/>
          <p:nvPr userDrawn="1"/>
        </p:nvSpPr>
        <p:spPr>
          <a:xfrm>
            <a:off x="0" y="6301409"/>
            <a:ext cx="12192000" cy="556591"/>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217511"/>
            <a:ext cx="12192000" cy="839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14" name="Title 13"/>
          <p:cNvSpPr>
            <a:spLocks noGrp="1"/>
          </p:cNvSpPr>
          <p:nvPr>
            <p:ph type="title"/>
          </p:nvPr>
        </p:nvSpPr>
        <p:spPr>
          <a:xfrm>
            <a:off x="838200" y="3274674"/>
            <a:ext cx="10515600" cy="1325563"/>
          </a:xfrm>
          <a:prstGeom prst="rect">
            <a:avLst/>
          </a:prstGeom>
        </p:spPr>
        <p:txBody>
          <a:bodyPr/>
          <a:lstStyle>
            <a:lvl1pPr algn="ctr">
              <a:defRPr sz="6000">
                <a:latin typeface="Georgia" panose="02040502050405020303" pitchFamily="18" charset="0"/>
              </a:defRPr>
            </a:lvl1pPr>
          </a:lstStyle>
          <a:p>
            <a:r>
              <a:rPr lang="en-US"/>
              <a:t>Click to edit Master title style</a:t>
            </a:r>
            <a:endParaRPr lang="en-US" dirty="0"/>
          </a:p>
        </p:txBody>
      </p:sp>
      <p:sp>
        <p:nvSpPr>
          <p:cNvPr id="16" name="Text Placeholder 15"/>
          <p:cNvSpPr>
            <a:spLocks noGrp="1"/>
          </p:cNvSpPr>
          <p:nvPr>
            <p:ph type="body" sz="quarter" idx="10" hasCustomPrompt="1"/>
          </p:nvPr>
        </p:nvSpPr>
        <p:spPr>
          <a:xfrm>
            <a:off x="0" y="6351104"/>
            <a:ext cx="12192000" cy="457200"/>
          </a:xfrm>
          <a:prstGeom prst="rect">
            <a:avLst/>
          </a:prstGeom>
        </p:spPr>
        <p:txBody>
          <a:bodyPr/>
          <a:lstStyle>
            <a:lvl1pPr marL="0" indent="0" algn="ctr">
              <a:buNone/>
              <a:defRPr sz="1800">
                <a:solidFill>
                  <a:schemeClr val="bg1"/>
                </a:solidFill>
                <a:latin typeface="Georgia" panose="02040502050405020303" pitchFamily="18" charset="0"/>
              </a:defRPr>
            </a:lvl1pPr>
          </a:lstStyle>
          <a:p>
            <a:pPr algn="ctr"/>
            <a:r>
              <a:rPr lang="en-US" dirty="0">
                <a:solidFill>
                  <a:schemeClr val="bg1"/>
                </a:solidFill>
                <a:latin typeface="Georgia" panose="02040502050405020303" pitchFamily="18" charset="0"/>
                <a:cs typeface="Arial" panose="020B0604020202020204" pitchFamily="34" charset="0"/>
              </a:rPr>
              <a:t>Insert Name – Presented To: – Insert Date</a:t>
            </a:r>
          </a:p>
        </p:txBody>
      </p:sp>
    </p:spTree>
    <p:extLst>
      <p:ext uri="{BB962C8B-B14F-4D97-AF65-F5344CB8AC3E}">
        <p14:creationId xmlns:p14="http://schemas.microsoft.com/office/powerpoint/2010/main" val="26923527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UNTS Table Slide">
    <p:spTree>
      <p:nvGrpSpPr>
        <p:cNvPr id="1" name=""/>
        <p:cNvGrpSpPr/>
        <p:nvPr/>
      </p:nvGrpSpPr>
      <p:grpSpPr>
        <a:xfrm>
          <a:off x="0" y="0"/>
          <a:ext cx="0" cy="0"/>
          <a:chOff x="0" y="0"/>
          <a:chExt cx="0" cy="0"/>
        </a:xfrm>
      </p:grpSpPr>
      <p:sp>
        <p:nvSpPr>
          <p:cNvPr id="2" name="Title 1"/>
          <p:cNvSpPr>
            <a:spLocks noGrp="1"/>
          </p:cNvSpPr>
          <p:nvPr>
            <p:ph type="title"/>
          </p:nvPr>
        </p:nvSpPr>
        <p:spPr>
          <a:xfrm>
            <a:off x="385011" y="431970"/>
            <a:ext cx="9887993" cy="717226"/>
          </a:xfrm>
          <a:prstGeom prst="rect">
            <a:avLst/>
          </a:prstGeom>
        </p:spPr>
        <p:txBody>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cxnSp>
        <p:nvCxnSpPr>
          <p:cNvPr id="7" name="Straight Connector 6"/>
          <p:cNvCxnSpPr/>
          <p:nvPr userDrawn="1"/>
        </p:nvCxnSpPr>
        <p:spPr>
          <a:xfrm>
            <a:off x="385011" y="1167137"/>
            <a:ext cx="115498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2875" y="543099"/>
            <a:ext cx="1182033" cy="494969"/>
          </a:xfrm>
          <a:prstGeom prst="rect">
            <a:avLst/>
          </a:prstGeom>
        </p:spPr>
      </p:pic>
      <p:sp>
        <p:nvSpPr>
          <p:cNvPr id="9" name="Rectangle 8"/>
          <p:cNvSpPr/>
          <p:nvPr userDrawn="1"/>
        </p:nvSpPr>
        <p:spPr>
          <a:xfrm>
            <a:off x="0" y="6599582"/>
            <a:ext cx="12192000" cy="258417"/>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515681"/>
            <a:ext cx="12192000" cy="839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4" name="Table Placeholder 3"/>
          <p:cNvSpPr>
            <a:spLocks noGrp="1"/>
          </p:cNvSpPr>
          <p:nvPr>
            <p:ph type="tbl" sz="quarter" idx="10"/>
          </p:nvPr>
        </p:nvSpPr>
        <p:spPr>
          <a:xfrm>
            <a:off x="625475" y="1790700"/>
            <a:ext cx="11028363" cy="4470400"/>
          </a:xfrm>
          <a:prstGeom prst="rect">
            <a:avLst/>
          </a:prstGeom>
        </p:spPr>
        <p:txBody>
          <a:bodyPr/>
          <a:lstStyle/>
          <a:p>
            <a:r>
              <a:rPr lang="en-US" dirty="0"/>
              <a:t>Click icon to add table</a:t>
            </a:r>
          </a:p>
        </p:txBody>
      </p:sp>
    </p:spTree>
    <p:extLst>
      <p:ext uri="{BB962C8B-B14F-4D97-AF65-F5344CB8AC3E}">
        <p14:creationId xmlns:p14="http://schemas.microsoft.com/office/powerpoint/2010/main" val="189068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UNT Table Slide">
    <p:spTree>
      <p:nvGrpSpPr>
        <p:cNvPr id="1" name=""/>
        <p:cNvGrpSpPr/>
        <p:nvPr/>
      </p:nvGrpSpPr>
      <p:grpSpPr>
        <a:xfrm>
          <a:off x="0" y="0"/>
          <a:ext cx="0" cy="0"/>
          <a:chOff x="0" y="0"/>
          <a:chExt cx="0" cy="0"/>
        </a:xfrm>
      </p:grpSpPr>
      <p:sp>
        <p:nvSpPr>
          <p:cNvPr id="2" name="Title 1"/>
          <p:cNvSpPr>
            <a:spLocks noGrp="1"/>
          </p:cNvSpPr>
          <p:nvPr>
            <p:ph type="title"/>
          </p:nvPr>
        </p:nvSpPr>
        <p:spPr>
          <a:xfrm>
            <a:off x="385011" y="431970"/>
            <a:ext cx="9887993" cy="717226"/>
          </a:xfrm>
          <a:prstGeom prst="rect">
            <a:avLst/>
          </a:prstGeom>
        </p:spPr>
        <p:txBody>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cxnSp>
        <p:nvCxnSpPr>
          <p:cNvPr id="7" name="Straight Connector 6"/>
          <p:cNvCxnSpPr/>
          <p:nvPr userDrawn="1"/>
        </p:nvCxnSpPr>
        <p:spPr>
          <a:xfrm>
            <a:off x="385011" y="1167137"/>
            <a:ext cx="115498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599582"/>
            <a:ext cx="12192000" cy="258417"/>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515681"/>
            <a:ext cx="12192000" cy="839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4" name="Table Placeholder 3"/>
          <p:cNvSpPr>
            <a:spLocks noGrp="1"/>
          </p:cNvSpPr>
          <p:nvPr>
            <p:ph type="tbl" sz="quarter" idx="10"/>
          </p:nvPr>
        </p:nvSpPr>
        <p:spPr>
          <a:xfrm>
            <a:off x="625475" y="1790700"/>
            <a:ext cx="11028363" cy="4470400"/>
          </a:xfrm>
          <a:prstGeom prst="rect">
            <a:avLst/>
          </a:prstGeom>
        </p:spPr>
        <p:txBody>
          <a:bodyPr/>
          <a:lstStyle/>
          <a:p>
            <a:r>
              <a:rPr lang="en-US" dirty="0"/>
              <a:t>Click icon to add table</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57878" y="651170"/>
            <a:ext cx="977030" cy="324048"/>
          </a:xfrm>
          <a:prstGeom prst="rect">
            <a:avLst/>
          </a:prstGeom>
        </p:spPr>
      </p:pic>
    </p:spTree>
    <p:extLst>
      <p:ext uri="{BB962C8B-B14F-4D97-AF65-F5344CB8AC3E}">
        <p14:creationId xmlns:p14="http://schemas.microsoft.com/office/powerpoint/2010/main" val="30448861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UNTHSC Table Slide">
    <p:spTree>
      <p:nvGrpSpPr>
        <p:cNvPr id="1" name=""/>
        <p:cNvGrpSpPr/>
        <p:nvPr/>
      </p:nvGrpSpPr>
      <p:grpSpPr>
        <a:xfrm>
          <a:off x="0" y="0"/>
          <a:ext cx="0" cy="0"/>
          <a:chOff x="0" y="0"/>
          <a:chExt cx="0" cy="0"/>
        </a:xfrm>
      </p:grpSpPr>
      <p:sp>
        <p:nvSpPr>
          <p:cNvPr id="2" name="Title 1"/>
          <p:cNvSpPr>
            <a:spLocks noGrp="1"/>
          </p:cNvSpPr>
          <p:nvPr>
            <p:ph type="title"/>
          </p:nvPr>
        </p:nvSpPr>
        <p:spPr>
          <a:xfrm>
            <a:off x="385011" y="431970"/>
            <a:ext cx="9887993" cy="717226"/>
          </a:xfrm>
          <a:prstGeom prst="rect">
            <a:avLst/>
          </a:prstGeom>
        </p:spPr>
        <p:txBody>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cxnSp>
        <p:nvCxnSpPr>
          <p:cNvPr id="7" name="Straight Connector 6"/>
          <p:cNvCxnSpPr/>
          <p:nvPr userDrawn="1"/>
        </p:nvCxnSpPr>
        <p:spPr>
          <a:xfrm>
            <a:off x="385011" y="1167137"/>
            <a:ext cx="115498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599582"/>
            <a:ext cx="12192000" cy="258417"/>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515681"/>
            <a:ext cx="12192000" cy="839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4" name="Table Placeholder 3"/>
          <p:cNvSpPr>
            <a:spLocks noGrp="1"/>
          </p:cNvSpPr>
          <p:nvPr>
            <p:ph type="tbl" sz="quarter" idx="10"/>
          </p:nvPr>
        </p:nvSpPr>
        <p:spPr>
          <a:xfrm>
            <a:off x="625475" y="1790700"/>
            <a:ext cx="11028363" cy="4470400"/>
          </a:xfrm>
          <a:prstGeom prst="rect">
            <a:avLst/>
          </a:prstGeom>
        </p:spPr>
        <p:txBody>
          <a:bodyPr/>
          <a:lstStyle/>
          <a:p>
            <a:r>
              <a:rPr lang="en-US" dirty="0"/>
              <a:t>Click icon to add table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39185" y="670906"/>
            <a:ext cx="1495723" cy="223112"/>
          </a:xfrm>
          <a:prstGeom prst="rect">
            <a:avLst/>
          </a:prstGeom>
        </p:spPr>
      </p:pic>
    </p:spTree>
    <p:extLst>
      <p:ext uri="{BB962C8B-B14F-4D97-AF65-F5344CB8AC3E}">
        <p14:creationId xmlns:p14="http://schemas.microsoft.com/office/powerpoint/2010/main" val="30916335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UNTHSC Table Slide">
    <p:spTree>
      <p:nvGrpSpPr>
        <p:cNvPr id="1" name=""/>
        <p:cNvGrpSpPr/>
        <p:nvPr/>
      </p:nvGrpSpPr>
      <p:grpSpPr>
        <a:xfrm>
          <a:off x="0" y="0"/>
          <a:ext cx="0" cy="0"/>
          <a:chOff x="0" y="0"/>
          <a:chExt cx="0" cy="0"/>
        </a:xfrm>
      </p:grpSpPr>
      <p:sp>
        <p:nvSpPr>
          <p:cNvPr id="2" name="Title 1"/>
          <p:cNvSpPr>
            <a:spLocks noGrp="1"/>
          </p:cNvSpPr>
          <p:nvPr>
            <p:ph type="title"/>
          </p:nvPr>
        </p:nvSpPr>
        <p:spPr>
          <a:xfrm>
            <a:off x="385011" y="431970"/>
            <a:ext cx="9887993" cy="717226"/>
          </a:xfrm>
          <a:prstGeom prst="rect">
            <a:avLst/>
          </a:prstGeom>
        </p:spPr>
        <p:txBody>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cxnSp>
        <p:nvCxnSpPr>
          <p:cNvPr id="7" name="Straight Connector 6"/>
          <p:cNvCxnSpPr/>
          <p:nvPr userDrawn="1"/>
        </p:nvCxnSpPr>
        <p:spPr>
          <a:xfrm>
            <a:off x="385011" y="1167137"/>
            <a:ext cx="115498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599582"/>
            <a:ext cx="12192000" cy="258417"/>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515681"/>
            <a:ext cx="12192000" cy="839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4" name="Table Placeholder 3"/>
          <p:cNvSpPr>
            <a:spLocks noGrp="1"/>
          </p:cNvSpPr>
          <p:nvPr>
            <p:ph type="tbl" sz="quarter" idx="10"/>
          </p:nvPr>
        </p:nvSpPr>
        <p:spPr>
          <a:xfrm>
            <a:off x="625475" y="1790700"/>
            <a:ext cx="11028363" cy="4470400"/>
          </a:xfrm>
          <a:prstGeom prst="rect">
            <a:avLst/>
          </a:prstGeom>
        </p:spPr>
        <p:txBody>
          <a:bodyPr/>
          <a:lstStyle/>
          <a:p>
            <a:r>
              <a:rPr lang="en-US" dirty="0"/>
              <a:t>Click icon to add table</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32005" y="642551"/>
            <a:ext cx="1498404" cy="290600"/>
          </a:xfrm>
          <a:prstGeom prst="rect">
            <a:avLst/>
          </a:prstGeom>
        </p:spPr>
      </p:pic>
    </p:spTree>
    <p:extLst>
      <p:ext uri="{BB962C8B-B14F-4D97-AF65-F5344CB8AC3E}">
        <p14:creationId xmlns:p14="http://schemas.microsoft.com/office/powerpoint/2010/main" val="32495431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ogressive Bar Chart - Reference Only">
    <p:spTree>
      <p:nvGrpSpPr>
        <p:cNvPr id="1" name=""/>
        <p:cNvGrpSpPr/>
        <p:nvPr/>
      </p:nvGrpSpPr>
      <p:grpSpPr>
        <a:xfrm>
          <a:off x="0" y="0"/>
          <a:ext cx="0" cy="0"/>
          <a:chOff x="0" y="0"/>
          <a:chExt cx="0" cy="0"/>
        </a:xfrm>
      </p:grpSpPr>
      <p:sp>
        <p:nvSpPr>
          <p:cNvPr id="9" name="Rectangle 8"/>
          <p:cNvSpPr/>
          <p:nvPr userDrawn="1"/>
        </p:nvSpPr>
        <p:spPr>
          <a:xfrm>
            <a:off x="0" y="6599582"/>
            <a:ext cx="12192000" cy="258417"/>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515681"/>
            <a:ext cx="12192000" cy="839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graphicFrame>
        <p:nvGraphicFramePr>
          <p:cNvPr id="12" name="Chart 11"/>
          <p:cNvGraphicFramePr/>
          <p:nvPr userDrawn="1">
            <p:extLst>
              <p:ext uri="{D42A27DB-BD31-4B8C-83A1-F6EECF244321}">
                <p14:modId xmlns:p14="http://schemas.microsoft.com/office/powerpoint/2010/main" val="723349598"/>
              </p:ext>
            </p:extLst>
          </p:nvPr>
        </p:nvGraphicFramePr>
        <p:xfrm>
          <a:off x="467359" y="1315616"/>
          <a:ext cx="8107473" cy="4721290"/>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Box 12"/>
          <p:cNvSpPr txBox="1"/>
          <p:nvPr userDrawn="1"/>
        </p:nvSpPr>
        <p:spPr>
          <a:xfrm>
            <a:off x="8913587" y="1504889"/>
            <a:ext cx="2916821" cy="5016758"/>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Calibri" panose="020F0502020204030204" pitchFamily="34" charset="0"/>
              </a:rPr>
              <a:t>Created strategic purchasing team to negotiate cooperative agreements</a:t>
            </a:r>
          </a:p>
          <a:p>
            <a:pPr marL="342900" indent="-342900">
              <a:buFont typeface="Arial" panose="020B0604020202020204" pitchFamily="34" charset="0"/>
              <a:buChar char="•"/>
            </a:pPr>
            <a:endParaRPr lang="en-US" sz="2000" dirty="0">
              <a:latin typeface="Calibri" panose="020F0502020204030204" pitchFamily="34" charset="0"/>
            </a:endParaRPr>
          </a:p>
          <a:p>
            <a:pPr marL="342900" indent="-342900">
              <a:buFont typeface="Arial" panose="020B0604020202020204" pitchFamily="34" charset="0"/>
              <a:buChar char="•"/>
            </a:pPr>
            <a:r>
              <a:rPr lang="en-US" sz="2000" dirty="0">
                <a:latin typeface="Calibri" panose="020F0502020204030204" pitchFamily="34" charset="0"/>
              </a:rPr>
              <a:t>Converted employee on-boarding and payroll processes from “paper” to “electronic”</a:t>
            </a:r>
            <a:br>
              <a:rPr lang="en-US" sz="2000" dirty="0">
                <a:latin typeface="Calibri" panose="020F0502020204030204" pitchFamily="34" charset="0"/>
              </a:rPr>
            </a:br>
            <a:endParaRPr lang="en-US" sz="2000" dirty="0">
              <a:latin typeface="Calibri" panose="020F0502020204030204" pitchFamily="34" charset="0"/>
            </a:endParaRPr>
          </a:p>
          <a:p>
            <a:pPr marL="342900" indent="-342900">
              <a:buFont typeface="Arial" panose="020B0604020202020204" pitchFamily="34" charset="0"/>
              <a:buChar char="•"/>
            </a:pPr>
            <a:r>
              <a:rPr lang="en-US" sz="2000" dirty="0">
                <a:latin typeface="Calibri" panose="020F0502020204030204" pitchFamily="34" charset="0"/>
              </a:rPr>
              <a:t>Implemented new Travel Plan Management training</a:t>
            </a:r>
          </a:p>
          <a:p>
            <a:br>
              <a:rPr lang="en-US" sz="2000" dirty="0">
                <a:latin typeface="Calibri" panose="020F0502020204030204" pitchFamily="34" charset="0"/>
              </a:rPr>
            </a:br>
            <a:endParaRPr lang="en-US" sz="2000" dirty="0">
              <a:latin typeface="Calibri" panose="020F0502020204030204" pitchFamily="34" charset="0"/>
            </a:endParaRPr>
          </a:p>
          <a:p>
            <a:pPr marL="800100" lvl="1" indent="-342900">
              <a:buFont typeface="Arial" panose="020B0604020202020204" pitchFamily="34" charset="0"/>
              <a:buChar char="•"/>
            </a:pPr>
            <a:endParaRPr lang="en-US" sz="2000" dirty="0">
              <a:latin typeface="Calibri" panose="020F0502020204030204" pitchFamily="34" charset="0"/>
            </a:endParaRPr>
          </a:p>
        </p:txBody>
      </p:sp>
      <p:grpSp>
        <p:nvGrpSpPr>
          <p:cNvPr id="14" name="Group 13"/>
          <p:cNvGrpSpPr/>
          <p:nvPr userDrawn="1"/>
        </p:nvGrpSpPr>
        <p:grpSpPr>
          <a:xfrm>
            <a:off x="311867" y="459251"/>
            <a:ext cx="11623041" cy="707886"/>
            <a:chOff x="311867" y="459251"/>
            <a:chExt cx="11623041" cy="707886"/>
          </a:xfrm>
        </p:grpSpPr>
        <p:sp>
          <p:nvSpPr>
            <p:cNvPr id="15" name="Rectangle 14"/>
            <p:cNvSpPr/>
            <p:nvPr/>
          </p:nvSpPr>
          <p:spPr>
            <a:xfrm>
              <a:off x="311867" y="459251"/>
              <a:ext cx="7114448" cy="707886"/>
            </a:xfrm>
            <a:prstGeom prst="rect">
              <a:avLst/>
            </a:prstGeom>
          </p:spPr>
          <p:txBody>
            <a:bodyPr wrap="none">
              <a:spAutoFit/>
            </a:bodyPr>
            <a:lstStyle/>
            <a:p>
              <a:r>
                <a:rPr lang="en-US" sz="4000" dirty="0">
                  <a:latin typeface="Arial" panose="020B0604020202020204" pitchFamily="34" charset="0"/>
                  <a:ea typeface="Verdana" panose="020B0604030504040204" pitchFamily="34" charset="0"/>
                  <a:cs typeface="Arial" panose="020B0604020202020204" pitchFamily="34" charset="0"/>
                </a:rPr>
                <a:t>Progressive Bar Chart Sample</a:t>
              </a:r>
            </a:p>
          </p:txBody>
        </p:sp>
        <p:cxnSp>
          <p:nvCxnSpPr>
            <p:cNvPr id="16" name="Straight Connector 15"/>
            <p:cNvCxnSpPr/>
            <p:nvPr/>
          </p:nvCxnSpPr>
          <p:spPr>
            <a:xfrm>
              <a:off x="385011" y="1167137"/>
              <a:ext cx="115498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32005" y="642551"/>
              <a:ext cx="1498404" cy="290600"/>
            </a:xfrm>
            <a:prstGeom prst="rect">
              <a:avLst/>
            </a:prstGeom>
          </p:spPr>
        </p:pic>
      </p:grpSp>
      <p:sp>
        <p:nvSpPr>
          <p:cNvPr id="11" name="Rectangle 10"/>
          <p:cNvSpPr/>
          <p:nvPr userDrawn="1"/>
        </p:nvSpPr>
        <p:spPr>
          <a:xfrm rot="-1320000">
            <a:off x="1439390" y="3044225"/>
            <a:ext cx="8964890" cy="7918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rgbClr val="FF0000"/>
                </a:solidFill>
              </a:rPr>
              <a:t>For  Reference  Only</a:t>
            </a:r>
          </a:p>
        </p:txBody>
      </p:sp>
    </p:spTree>
    <p:extLst>
      <p:ext uri="{BB962C8B-B14F-4D97-AF65-F5344CB8AC3E}">
        <p14:creationId xmlns:p14="http://schemas.microsoft.com/office/powerpoint/2010/main" val="20263010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ative Bar Chart - Reference Only">
    <p:spTree>
      <p:nvGrpSpPr>
        <p:cNvPr id="1" name=""/>
        <p:cNvGrpSpPr/>
        <p:nvPr/>
      </p:nvGrpSpPr>
      <p:grpSpPr>
        <a:xfrm>
          <a:off x="0" y="0"/>
          <a:ext cx="0" cy="0"/>
          <a:chOff x="0" y="0"/>
          <a:chExt cx="0" cy="0"/>
        </a:xfrm>
      </p:grpSpPr>
      <p:sp>
        <p:nvSpPr>
          <p:cNvPr id="9" name="Rectangle 8"/>
          <p:cNvSpPr/>
          <p:nvPr userDrawn="1"/>
        </p:nvSpPr>
        <p:spPr>
          <a:xfrm>
            <a:off x="0" y="6599582"/>
            <a:ext cx="12192000" cy="258417"/>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515681"/>
            <a:ext cx="12192000" cy="839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graphicFrame>
        <p:nvGraphicFramePr>
          <p:cNvPr id="11" name="Content Placeholder 7"/>
          <p:cNvGraphicFramePr>
            <a:graphicFrameLocks/>
          </p:cNvGraphicFramePr>
          <p:nvPr userDrawn="1">
            <p:extLst>
              <p:ext uri="{D42A27DB-BD31-4B8C-83A1-F6EECF244321}">
                <p14:modId xmlns:p14="http://schemas.microsoft.com/office/powerpoint/2010/main" val="3628758412"/>
              </p:ext>
            </p:extLst>
          </p:nvPr>
        </p:nvGraphicFramePr>
        <p:xfrm>
          <a:off x="577515" y="1701579"/>
          <a:ext cx="11105148" cy="4285753"/>
        </p:xfrm>
        <a:graphic>
          <a:graphicData uri="http://schemas.openxmlformats.org/drawingml/2006/chart">
            <c:chart xmlns:c="http://schemas.openxmlformats.org/drawingml/2006/chart" xmlns:r="http://schemas.openxmlformats.org/officeDocument/2006/relationships" r:id="rId2"/>
          </a:graphicData>
        </a:graphic>
      </p:graphicFrame>
      <p:grpSp>
        <p:nvGrpSpPr>
          <p:cNvPr id="18" name="Group 17"/>
          <p:cNvGrpSpPr/>
          <p:nvPr userDrawn="1"/>
        </p:nvGrpSpPr>
        <p:grpSpPr>
          <a:xfrm>
            <a:off x="311867" y="459251"/>
            <a:ext cx="11623041" cy="707886"/>
            <a:chOff x="311867" y="459251"/>
            <a:chExt cx="11623041" cy="707886"/>
          </a:xfrm>
        </p:grpSpPr>
        <p:sp>
          <p:nvSpPr>
            <p:cNvPr id="19" name="Rectangle 18"/>
            <p:cNvSpPr/>
            <p:nvPr/>
          </p:nvSpPr>
          <p:spPr>
            <a:xfrm>
              <a:off x="311867" y="459251"/>
              <a:ext cx="7314823" cy="707886"/>
            </a:xfrm>
            <a:prstGeom prst="rect">
              <a:avLst/>
            </a:prstGeom>
          </p:spPr>
          <p:txBody>
            <a:bodyPr wrap="none">
              <a:spAutoFit/>
            </a:bodyPr>
            <a:lstStyle/>
            <a:p>
              <a:r>
                <a:rPr lang="en-US" sz="4000" dirty="0">
                  <a:latin typeface="Arial" panose="020B0604020202020204" pitchFamily="34" charset="0"/>
                  <a:ea typeface="Verdana" panose="020B0604030504040204" pitchFamily="34" charset="0"/>
                  <a:cs typeface="Arial" panose="020B0604020202020204" pitchFamily="34" charset="0"/>
                </a:rPr>
                <a:t>Comparative Bar Chart Sample</a:t>
              </a:r>
            </a:p>
          </p:txBody>
        </p:sp>
        <p:cxnSp>
          <p:nvCxnSpPr>
            <p:cNvPr id="20" name="Straight Connector 19"/>
            <p:cNvCxnSpPr/>
            <p:nvPr/>
          </p:nvCxnSpPr>
          <p:spPr>
            <a:xfrm>
              <a:off x="385011" y="1167137"/>
              <a:ext cx="115498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57878" y="651170"/>
              <a:ext cx="977030" cy="324048"/>
            </a:xfrm>
            <a:prstGeom prst="rect">
              <a:avLst/>
            </a:prstGeom>
          </p:spPr>
        </p:pic>
      </p:grpSp>
      <p:sp>
        <p:nvSpPr>
          <p:cNvPr id="12" name="Rectangle 11"/>
          <p:cNvSpPr/>
          <p:nvPr userDrawn="1"/>
        </p:nvSpPr>
        <p:spPr>
          <a:xfrm rot="-1320000">
            <a:off x="1439390" y="3044225"/>
            <a:ext cx="8964890" cy="7918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rgbClr val="FF0000"/>
                </a:solidFill>
              </a:rPr>
              <a:t>For  Reference  Only</a:t>
            </a:r>
          </a:p>
        </p:txBody>
      </p:sp>
    </p:spTree>
    <p:extLst>
      <p:ext uri="{BB962C8B-B14F-4D97-AF65-F5344CB8AC3E}">
        <p14:creationId xmlns:p14="http://schemas.microsoft.com/office/powerpoint/2010/main" val="14409330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UNTS Chart Slide">
    <p:spTree>
      <p:nvGrpSpPr>
        <p:cNvPr id="1" name=""/>
        <p:cNvGrpSpPr/>
        <p:nvPr/>
      </p:nvGrpSpPr>
      <p:grpSpPr>
        <a:xfrm>
          <a:off x="0" y="0"/>
          <a:ext cx="0" cy="0"/>
          <a:chOff x="0" y="0"/>
          <a:chExt cx="0" cy="0"/>
        </a:xfrm>
      </p:grpSpPr>
      <p:sp>
        <p:nvSpPr>
          <p:cNvPr id="2" name="Title 1"/>
          <p:cNvSpPr>
            <a:spLocks noGrp="1"/>
          </p:cNvSpPr>
          <p:nvPr>
            <p:ph type="title"/>
          </p:nvPr>
        </p:nvSpPr>
        <p:spPr>
          <a:xfrm>
            <a:off x="385011" y="431970"/>
            <a:ext cx="9887993" cy="717226"/>
          </a:xfrm>
          <a:prstGeom prst="rect">
            <a:avLst/>
          </a:prstGeom>
        </p:spPr>
        <p:txBody>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cxnSp>
        <p:nvCxnSpPr>
          <p:cNvPr id="7" name="Straight Connector 6"/>
          <p:cNvCxnSpPr/>
          <p:nvPr userDrawn="1"/>
        </p:nvCxnSpPr>
        <p:spPr>
          <a:xfrm>
            <a:off x="385011" y="1167137"/>
            <a:ext cx="115498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2875" y="543099"/>
            <a:ext cx="1182033" cy="494969"/>
          </a:xfrm>
          <a:prstGeom prst="rect">
            <a:avLst/>
          </a:prstGeom>
        </p:spPr>
      </p:pic>
      <p:sp>
        <p:nvSpPr>
          <p:cNvPr id="9" name="Rectangle 8"/>
          <p:cNvSpPr/>
          <p:nvPr userDrawn="1"/>
        </p:nvSpPr>
        <p:spPr>
          <a:xfrm>
            <a:off x="0" y="6599582"/>
            <a:ext cx="12192000" cy="258417"/>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515681"/>
            <a:ext cx="12192000" cy="839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Chart Placeholder 4"/>
          <p:cNvSpPr>
            <a:spLocks noGrp="1"/>
          </p:cNvSpPr>
          <p:nvPr>
            <p:ph type="chart" sz="quarter" idx="10"/>
          </p:nvPr>
        </p:nvSpPr>
        <p:spPr>
          <a:xfrm>
            <a:off x="385763" y="1670050"/>
            <a:ext cx="8851900" cy="4656138"/>
          </a:xfrm>
          <a:prstGeom prst="rect">
            <a:avLst/>
          </a:prstGeom>
        </p:spPr>
        <p:txBody>
          <a:bodyPr/>
          <a:lstStyle/>
          <a:p>
            <a:r>
              <a:rPr lang="en-US" dirty="0"/>
              <a:t>Click icon to add chart</a:t>
            </a:r>
          </a:p>
        </p:txBody>
      </p:sp>
      <p:sp>
        <p:nvSpPr>
          <p:cNvPr id="11" name="Text Placeholder 10"/>
          <p:cNvSpPr>
            <a:spLocks noGrp="1"/>
          </p:cNvSpPr>
          <p:nvPr>
            <p:ph type="body" sz="quarter" idx="11" hasCustomPrompt="1"/>
          </p:nvPr>
        </p:nvSpPr>
        <p:spPr>
          <a:xfrm>
            <a:off x="9377363" y="1670050"/>
            <a:ext cx="2454275" cy="4665663"/>
          </a:xfrm>
          <a:prstGeom prst="rect">
            <a:avLst/>
          </a:prstGeom>
        </p:spPr>
        <p:txBody>
          <a:bodyPr/>
          <a:lstStyle>
            <a:lvl1pPr>
              <a:defRPr sz="2000"/>
            </a:lvl1pPr>
            <a:lvl2pPr>
              <a:defRPr/>
            </a:lvl2pPr>
          </a:lstStyle>
          <a:p>
            <a:pPr lvl="0"/>
            <a:r>
              <a:rPr lang="en-US" dirty="0"/>
              <a:t>Point 1</a:t>
            </a:r>
          </a:p>
          <a:p>
            <a:pPr lvl="0"/>
            <a:r>
              <a:rPr lang="en-US" dirty="0"/>
              <a:t>Point 2</a:t>
            </a:r>
          </a:p>
          <a:p>
            <a:pPr lvl="0"/>
            <a:r>
              <a:rPr lang="en-US" dirty="0"/>
              <a:t>Point 3…etc.</a:t>
            </a:r>
          </a:p>
        </p:txBody>
      </p:sp>
    </p:spTree>
    <p:extLst>
      <p:ext uri="{BB962C8B-B14F-4D97-AF65-F5344CB8AC3E}">
        <p14:creationId xmlns:p14="http://schemas.microsoft.com/office/powerpoint/2010/main" val="32318105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UNT Chart Slide">
    <p:spTree>
      <p:nvGrpSpPr>
        <p:cNvPr id="1" name=""/>
        <p:cNvGrpSpPr/>
        <p:nvPr/>
      </p:nvGrpSpPr>
      <p:grpSpPr>
        <a:xfrm>
          <a:off x="0" y="0"/>
          <a:ext cx="0" cy="0"/>
          <a:chOff x="0" y="0"/>
          <a:chExt cx="0" cy="0"/>
        </a:xfrm>
      </p:grpSpPr>
      <p:sp>
        <p:nvSpPr>
          <p:cNvPr id="2" name="Title 1"/>
          <p:cNvSpPr>
            <a:spLocks noGrp="1"/>
          </p:cNvSpPr>
          <p:nvPr>
            <p:ph type="title"/>
          </p:nvPr>
        </p:nvSpPr>
        <p:spPr>
          <a:xfrm>
            <a:off x="385011" y="431970"/>
            <a:ext cx="9887993" cy="717226"/>
          </a:xfrm>
          <a:prstGeom prst="rect">
            <a:avLst/>
          </a:prstGeom>
        </p:spPr>
        <p:txBody>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cxnSp>
        <p:nvCxnSpPr>
          <p:cNvPr id="7" name="Straight Connector 6"/>
          <p:cNvCxnSpPr/>
          <p:nvPr userDrawn="1"/>
        </p:nvCxnSpPr>
        <p:spPr>
          <a:xfrm>
            <a:off x="385011" y="1167137"/>
            <a:ext cx="115498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599582"/>
            <a:ext cx="12192000" cy="258417"/>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515681"/>
            <a:ext cx="12192000" cy="839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Chart Placeholder 4"/>
          <p:cNvSpPr>
            <a:spLocks noGrp="1"/>
          </p:cNvSpPr>
          <p:nvPr>
            <p:ph type="chart" sz="quarter" idx="10"/>
          </p:nvPr>
        </p:nvSpPr>
        <p:spPr>
          <a:xfrm>
            <a:off x="385763" y="1670050"/>
            <a:ext cx="8851900" cy="4656138"/>
          </a:xfrm>
          <a:prstGeom prst="rect">
            <a:avLst/>
          </a:prstGeom>
        </p:spPr>
        <p:txBody>
          <a:bodyPr/>
          <a:lstStyle/>
          <a:p>
            <a:r>
              <a:rPr lang="en-US" dirty="0"/>
              <a:t>Click icon to add chart</a:t>
            </a:r>
          </a:p>
        </p:txBody>
      </p:sp>
      <p:sp>
        <p:nvSpPr>
          <p:cNvPr id="11" name="Text Placeholder 10"/>
          <p:cNvSpPr>
            <a:spLocks noGrp="1"/>
          </p:cNvSpPr>
          <p:nvPr>
            <p:ph type="body" sz="quarter" idx="11" hasCustomPrompt="1"/>
          </p:nvPr>
        </p:nvSpPr>
        <p:spPr>
          <a:xfrm>
            <a:off x="9377363" y="1670050"/>
            <a:ext cx="2454275" cy="4665663"/>
          </a:xfrm>
          <a:prstGeom prst="rect">
            <a:avLst/>
          </a:prstGeom>
        </p:spPr>
        <p:txBody>
          <a:bodyPr/>
          <a:lstStyle>
            <a:lvl1pPr>
              <a:defRPr sz="2000"/>
            </a:lvl1pPr>
            <a:lvl2pPr>
              <a:defRPr/>
            </a:lvl2pPr>
          </a:lstStyle>
          <a:p>
            <a:pPr lvl="0"/>
            <a:r>
              <a:rPr lang="en-US" dirty="0"/>
              <a:t>Point 1</a:t>
            </a:r>
          </a:p>
          <a:p>
            <a:pPr lvl="0"/>
            <a:r>
              <a:rPr lang="en-US" dirty="0"/>
              <a:t>Point 2</a:t>
            </a:r>
          </a:p>
          <a:p>
            <a:pPr lvl="0"/>
            <a:r>
              <a:rPr lang="en-US" dirty="0"/>
              <a:t>Point 3…etc.</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57878" y="651170"/>
            <a:ext cx="977030" cy="324048"/>
          </a:xfrm>
          <a:prstGeom prst="rect">
            <a:avLst/>
          </a:prstGeom>
        </p:spPr>
      </p:pic>
    </p:spTree>
    <p:extLst>
      <p:ext uri="{BB962C8B-B14F-4D97-AF65-F5344CB8AC3E}">
        <p14:creationId xmlns:p14="http://schemas.microsoft.com/office/powerpoint/2010/main" val="4023017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UNTHSC Chart Slide">
    <p:spTree>
      <p:nvGrpSpPr>
        <p:cNvPr id="1" name=""/>
        <p:cNvGrpSpPr/>
        <p:nvPr/>
      </p:nvGrpSpPr>
      <p:grpSpPr>
        <a:xfrm>
          <a:off x="0" y="0"/>
          <a:ext cx="0" cy="0"/>
          <a:chOff x="0" y="0"/>
          <a:chExt cx="0" cy="0"/>
        </a:xfrm>
      </p:grpSpPr>
      <p:sp>
        <p:nvSpPr>
          <p:cNvPr id="2" name="Title 1"/>
          <p:cNvSpPr>
            <a:spLocks noGrp="1"/>
          </p:cNvSpPr>
          <p:nvPr>
            <p:ph type="title"/>
          </p:nvPr>
        </p:nvSpPr>
        <p:spPr>
          <a:xfrm>
            <a:off x="385011" y="431970"/>
            <a:ext cx="9887993" cy="717226"/>
          </a:xfrm>
          <a:prstGeom prst="rect">
            <a:avLst/>
          </a:prstGeom>
        </p:spPr>
        <p:txBody>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cxnSp>
        <p:nvCxnSpPr>
          <p:cNvPr id="7" name="Straight Connector 6"/>
          <p:cNvCxnSpPr/>
          <p:nvPr userDrawn="1"/>
        </p:nvCxnSpPr>
        <p:spPr>
          <a:xfrm>
            <a:off x="385011" y="1167137"/>
            <a:ext cx="115498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599582"/>
            <a:ext cx="12192000" cy="258417"/>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515681"/>
            <a:ext cx="12192000" cy="839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Chart Placeholder 4"/>
          <p:cNvSpPr>
            <a:spLocks noGrp="1"/>
          </p:cNvSpPr>
          <p:nvPr>
            <p:ph type="chart" sz="quarter" idx="10"/>
          </p:nvPr>
        </p:nvSpPr>
        <p:spPr>
          <a:xfrm>
            <a:off x="385763" y="1670050"/>
            <a:ext cx="8851900" cy="4656138"/>
          </a:xfrm>
          <a:prstGeom prst="rect">
            <a:avLst/>
          </a:prstGeom>
        </p:spPr>
        <p:txBody>
          <a:bodyPr/>
          <a:lstStyle/>
          <a:p>
            <a:r>
              <a:rPr lang="en-US" dirty="0"/>
              <a:t>Click icon to add chart</a:t>
            </a:r>
          </a:p>
        </p:txBody>
      </p:sp>
      <p:sp>
        <p:nvSpPr>
          <p:cNvPr id="11" name="Text Placeholder 10"/>
          <p:cNvSpPr>
            <a:spLocks noGrp="1"/>
          </p:cNvSpPr>
          <p:nvPr>
            <p:ph type="body" sz="quarter" idx="11" hasCustomPrompt="1"/>
          </p:nvPr>
        </p:nvSpPr>
        <p:spPr>
          <a:xfrm>
            <a:off x="9377363" y="1670050"/>
            <a:ext cx="2454275" cy="4665663"/>
          </a:xfrm>
          <a:prstGeom prst="rect">
            <a:avLst/>
          </a:prstGeom>
        </p:spPr>
        <p:txBody>
          <a:bodyPr/>
          <a:lstStyle>
            <a:lvl1pPr>
              <a:defRPr sz="2000"/>
            </a:lvl1pPr>
            <a:lvl2pPr>
              <a:defRPr/>
            </a:lvl2pPr>
          </a:lstStyle>
          <a:p>
            <a:pPr lvl="0"/>
            <a:r>
              <a:rPr lang="en-US" dirty="0"/>
              <a:t>Point 1</a:t>
            </a:r>
          </a:p>
          <a:p>
            <a:pPr lvl="0"/>
            <a:r>
              <a:rPr lang="en-US" dirty="0"/>
              <a:t>Point 2</a:t>
            </a:r>
          </a:p>
          <a:p>
            <a:pPr lvl="0"/>
            <a:r>
              <a:rPr lang="en-US" dirty="0"/>
              <a:t>Point 3…etc.</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39185" y="670906"/>
            <a:ext cx="1495723" cy="223112"/>
          </a:xfrm>
          <a:prstGeom prst="rect">
            <a:avLst/>
          </a:prstGeom>
        </p:spPr>
      </p:pic>
    </p:spTree>
    <p:extLst>
      <p:ext uri="{BB962C8B-B14F-4D97-AF65-F5344CB8AC3E}">
        <p14:creationId xmlns:p14="http://schemas.microsoft.com/office/powerpoint/2010/main" val="12292966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UNTHSC Chart Slide">
    <p:spTree>
      <p:nvGrpSpPr>
        <p:cNvPr id="1" name=""/>
        <p:cNvGrpSpPr/>
        <p:nvPr/>
      </p:nvGrpSpPr>
      <p:grpSpPr>
        <a:xfrm>
          <a:off x="0" y="0"/>
          <a:ext cx="0" cy="0"/>
          <a:chOff x="0" y="0"/>
          <a:chExt cx="0" cy="0"/>
        </a:xfrm>
      </p:grpSpPr>
      <p:sp>
        <p:nvSpPr>
          <p:cNvPr id="2" name="Title 1"/>
          <p:cNvSpPr>
            <a:spLocks noGrp="1"/>
          </p:cNvSpPr>
          <p:nvPr>
            <p:ph type="title"/>
          </p:nvPr>
        </p:nvSpPr>
        <p:spPr>
          <a:xfrm>
            <a:off x="385011" y="431970"/>
            <a:ext cx="9887993" cy="717226"/>
          </a:xfrm>
          <a:prstGeom prst="rect">
            <a:avLst/>
          </a:prstGeom>
        </p:spPr>
        <p:txBody>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cxnSp>
        <p:nvCxnSpPr>
          <p:cNvPr id="7" name="Straight Connector 6"/>
          <p:cNvCxnSpPr/>
          <p:nvPr userDrawn="1"/>
        </p:nvCxnSpPr>
        <p:spPr>
          <a:xfrm>
            <a:off x="385011" y="1167137"/>
            <a:ext cx="115498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599582"/>
            <a:ext cx="12192000" cy="258417"/>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515681"/>
            <a:ext cx="12192000" cy="839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Chart Placeholder 4"/>
          <p:cNvSpPr>
            <a:spLocks noGrp="1"/>
          </p:cNvSpPr>
          <p:nvPr>
            <p:ph type="chart" sz="quarter" idx="10"/>
          </p:nvPr>
        </p:nvSpPr>
        <p:spPr>
          <a:xfrm>
            <a:off x="385763" y="1670050"/>
            <a:ext cx="8851900" cy="4656138"/>
          </a:xfrm>
          <a:prstGeom prst="rect">
            <a:avLst/>
          </a:prstGeom>
        </p:spPr>
        <p:txBody>
          <a:bodyPr/>
          <a:lstStyle/>
          <a:p>
            <a:r>
              <a:rPr lang="en-US" dirty="0"/>
              <a:t>Click icon to add chart</a:t>
            </a:r>
          </a:p>
        </p:txBody>
      </p:sp>
      <p:sp>
        <p:nvSpPr>
          <p:cNvPr id="11" name="Text Placeholder 10"/>
          <p:cNvSpPr>
            <a:spLocks noGrp="1"/>
          </p:cNvSpPr>
          <p:nvPr>
            <p:ph type="body" sz="quarter" idx="11" hasCustomPrompt="1"/>
          </p:nvPr>
        </p:nvSpPr>
        <p:spPr>
          <a:xfrm>
            <a:off x="9377363" y="1670050"/>
            <a:ext cx="2454275" cy="4665663"/>
          </a:xfrm>
          <a:prstGeom prst="rect">
            <a:avLst/>
          </a:prstGeom>
        </p:spPr>
        <p:txBody>
          <a:bodyPr/>
          <a:lstStyle>
            <a:lvl1pPr>
              <a:defRPr sz="2000"/>
            </a:lvl1pPr>
            <a:lvl2pPr>
              <a:defRPr/>
            </a:lvl2pPr>
          </a:lstStyle>
          <a:p>
            <a:pPr lvl="0"/>
            <a:r>
              <a:rPr lang="en-US" dirty="0"/>
              <a:t>Point 1</a:t>
            </a:r>
          </a:p>
          <a:p>
            <a:pPr lvl="0"/>
            <a:r>
              <a:rPr lang="en-US" dirty="0"/>
              <a:t>Point 2</a:t>
            </a:r>
          </a:p>
          <a:p>
            <a:pPr lvl="0"/>
            <a:r>
              <a:rPr lang="en-US" dirty="0"/>
              <a:t>Point 3…etc.</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32005" y="642551"/>
            <a:ext cx="1498404" cy="290600"/>
          </a:xfrm>
          <a:prstGeom prst="rect">
            <a:avLst/>
          </a:prstGeom>
        </p:spPr>
      </p:pic>
    </p:spTree>
    <p:extLst>
      <p:ext uri="{BB962C8B-B14F-4D97-AF65-F5344CB8AC3E}">
        <p14:creationId xmlns:p14="http://schemas.microsoft.com/office/powerpoint/2010/main" val="2498318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UNT Title Slide">
    <p:spTree>
      <p:nvGrpSpPr>
        <p:cNvPr id="1" name=""/>
        <p:cNvGrpSpPr/>
        <p:nvPr/>
      </p:nvGrpSpPr>
      <p:grpSpPr>
        <a:xfrm>
          <a:off x="0" y="0"/>
          <a:ext cx="0" cy="0"/>
          <a:chOff x="0" y="0"/>
          <a:chExt cx="0" cy="0"/>
        </a:xfrm>
      </p:grpSpPr>
      <p:sp>
        <p:nvSpPr>
          <p:cNvPr id="9" name="Rectangle 8"/>
          <p:cNvSpPr/>
          <p:nvPr userDrawn="1"/>
        </p:nvSpPr>
        <p:spPr>
          <a:xfrm>
            <a:off x="0" y="6301409"/>
            <a:ext cx="12192000" cy="556591"/>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217511"/>
            <a:ext cx="12192000" cy="839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14" name="Title 13"/>
          <p:cNvSpPr>
            <a:spLocks noGrp="1"/>
          </p:cNvSpPr>
          <p:nvPr>
            <p:ph type="title"/>
          </p:nvPr>
        </p:nvSpPr>
        <p:spPr>
          <a:xfrm>
            <a:off x="838200" y="3274674"/>
            <a:ext cx="10515600" cy="1325563"/>
          </a:xfrm>
          <a:prstGeom prst="rect">
            <a:avLst/>
          </a:prstGeom>
        </p:spPr>
        <p:txBody>
          <a:bodyPr/>
          <a:lstStyle>
            <a:lvl1pPr algn="ctr">
              <a:defRPr sz="6000">
                <a:latin typeface="Georgia" panose="02040502050405020303" pitchFamily="18" charset="0"/>
              </a:defRPr>
            </a:lvl1pPr>
          </a:lstStyle>
          <a:p>
            <a:r>
              <a:rPr lang="en-US"/>
              <a:t>Click to edit Master title style</a:t>
            </a:r>
            <a:endParaRPr lang="en-US" dirty="0"/>
          </a:p>
        </p:txBody>
      </p:sp>
      <p:sp>
        <p:nvSpPr>
          <p:cNvPr id="16" name="Text Placeholder 15"/>
          <p:cNvSpPr>
            <a:spLocks noGrp="1"/>
          </p:cNvSpPr>
          <p:nvPr>
            <p:ph type="body" sz="quarter" idx="10" hasCustomPrompt="1"/>
          </p:nvPr>
        </p:nvSpPr>
        <p:spPr>
          <a:xfrm>
            <a:off x="0" y="6351104"/>
            <a:ext cx="12192000" cy="457200"/>
          </a:xfrm>
          <a:prstGeom prst="rect">
            <a:avLst/>
          </a:prstGeom>
        </p:spPr>
        <p:txBody>
          <a:bodyPr/>
          <a:lstStyle>
            <a:lvl1pPr marL="0" indent="0" algn="ctr">
              <a:buNone/>
              <a:defRPr sz="1800">
                <a:solidFill>
                  <a:schemeClr val="bg1"/>
                </a:solidFill>
                <a:latin typeface="Georgia" panose="02040502050405020303" pitchFamily="18" charset="0"/>
              </a:defRPr>
            </a:lvl1pPr>
          </a:lstStyle>
          <a:p>
            <a:pPr algn="ctr"/>
            <a:r>
              <a:rPr lang="en-US" dirty="0">
                <a:solidFill>
                  <a:schemeClr val="bg1"/>
                </a:solidFill>
                <a:latin typeface="Georgia" panose="02040502050405020303" pitchFamily="18" charset="0"/>
                <a:cs typeface="Arial" panose="020B0604020202020204" pitchFamily="34" charset="0"/>
              </a:rPr>
              <a:t>Insert Name – Presented To: – Insert Date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271" y="530977"/>
            <a:ext cx="1533232" cy="508522"/>
          </a:xfrm>
          <a:prstGeom prst="rect">
            <a:avLst/>
          </a:prstGeom>
        </p:spPr>
      </p:pic>
    </p:spTree>
    <p:extLst>
      <p:ext uri="{BB962C8B-B14F-4D97-AF65-F5344CB8AC3E}">
        <p14:creationId xmlns:p14="http://schemas.microsoft.com/office/powerpoint/2010/main" val="17373650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tyle Guidelines - Reference Only">
    <p:spTree>
      <p:nvGrpSpPr>
        <p:cNvPr id="1" name=""/>
        <p:cNvGrpSpPr/>
        <p:nvPr/>
      </p:nvGrpSpPr>
      <p:grpSpPr>
        <a:xfrm>
          <a:off x="0" y="0"/>
          <a:ext cx="0" cy="0"/>
          <a:chOff x="0" y="0"/>
          <a:chExt cx="0" cy="0"/>
        </a:xfrm>
      </p:grpSpPr>
      <p:grpSp>
        <p:nvGrpSpPr>
          <p:cNvPr id="6" name="Group 5"/>
          <p:cNvGrpSpPr/>
          <p:nvPr userDrawn="1"/>
        </p:nvGrpSpPr>
        <p:grpSpPr>
          <a:xfrm>
            <a:off x="311867" y="459251"/>
            <a:ext cx="11623041" cy="707886"/>
            <a:chOff x="311867" y="459251"/>
            <a:chExt cx="11623041" cy="707886"/>
          </a:xfrm>
        </p:grpSpPr>
        <p:sp>
          <p:nvSpPr>
            <p:cNvPr id="7" name="Rectangle 6"/>
            <p:cNvSpPr/>
            <p:nvPr/>
          </p:nvSpPr>
          <p:spPr>
            <a:xfrm>
              <a:off x="311867" y="459251"/>
              <a:ext cx="3890809" cy="707886"/>
            </a:xfrm>
            <a:prstGeom prst="rect">
              <a:avLst/>
            </a:prstGeom>
          </p:spPr>
          <p:txBody>
            <a:bodyPr wrap="none">
              <a:spAutoFit/>
            </a:bodyPr>
            <a:lstStyle/>
            <a:p>
              <a:r>
                <a:rPr lang="en-US" sz="4000" dirty="0">
                  <a:latin typeface="Arial" panose="020B0604020202020204" pitchFamily="34" charset="0"/>
                  <a:ea typeface="Verdana" panose="020B0604030504040204" pitchFamily="34" charset="0"/>
                  <a:cs typeface="Arial" panose="020B0604020202020204" pitchFamily="34" charset="0"/>
                </a:rPr>
                <a:t>Style Guidelines</a:t>
              </a:r>
            </a:p>
          </p:txBody>
        </p:sp>
        <p:cxnSp>
          <p:nvCxnSpPr>
            <p:cNvPr id="8" name="Straight Connector 7"/>
            <p:cNvCxnSpPr/>
            <p:nvPr/>
          </p:nvCxnSpPr>
          <p:spPr>
            <a:xfrm>
              <a:off x="385011" y="1167137"/>
              <a:ext cx="115498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2875" y="543099"/>
              <a:ext cx="1182033" cy="494969"/>
            </a:xfrm>
            <a:prstGeom prst="rect">
              <a:avLst/>
            </a:prstGeom>
          </p:spPr>
        </p:pic>
      </p:grpSp>
      <p:sp>
        <p:nvSpPr>
          <p:cNvPr id="10" name="TextBox 9"/>
          <p:cNvSpPr txBox="1"/>
          <p:nvPr userDrawn="1"/>
        </p:nvSpPr>
        <p:spPr>
          <a:xfrm>
            <a:off x="5810717" y="1391201"/>
            <a:ext cx="6124191" cy="3416320"/>
          </a:xfrm>
          <a:prstGeom prst="rect">
            <a:avLst/>
          </a:prstGeom>
          <a:noFill/>
        </p:spPr>
        <p:txBody>
          <a:bodyPr wrap="square" rtlCol="0">
            <a:spAutoFit/>
          </a:bodyPr>
          <a:lstStyle/>
          <a:p>
            <a:pPr marL="800100" lvl="1" indent="-342900">
              <a:buFont typeface="Arial" panose="020B0604020202020204" pitchFamily="34" charset="0"/>
              <a:buChar char="•"/>
            </a:pPr>
            <a:r>
              <a:rPr lang="en-US" i="1" u="sng" dirty="0">
                <a:solidFill>
                  <a:srgbClr val="059033"/>
                </a:solidFill>
                <a:latin typeface="Calibri" panose="020F0502020204030204" pitchFamily="34" charset="0"/>
              </a:rPr>
              <a:t>RGB 5 144 51</a:t>
            </a:r>
            <a:r>
              <a:rPr lang="en-US" i="1" dirty="0">
                <a:solidFill>
                  <a:srgbClr val="059033"/>
                </a:solidFill>
                <a:latin typeface="Calibri" panose="020F0502020204030204" pitchFamily="34" charset="0"/>
              </a:rPr>
              <a:t> </a:t>
            </a:r>
            <a:r>
              <a:rPr lang="en-US" dirty="0">
                <a:solidFill>
                  <a:srgbClr val="059033"/>
                </a:solidFill>
                <a:latin typeface="Calibri" panose="020F0502020204030204" pitchFamily="34" charset="0"/>
              </a:rPr>
              <a:t>(UNT Green) Is the primary accent color for all presentations</a:t>
            </a:r>
            <a:br>
              <a:rPr lang="en-US" dirty="0">
                <a:solidFill>
                  <a:srgbClr val="059033"/>
                </a:solidFill>
                <a:latin typeface="Calibri" panose="020F0502020204030204" pitchFamily="34" charset="0"/>
              </a:rPr>
            </a:br>
            <a:r>
              <a:rPr lang="en-US" i="1" u="sng" dirty="0">
                <a:solidFill>
                  <a:srgbClr val="059033"/>
                </a:solidFill>
                <a:latin typeface="Calibri" panose="020F0502020204030204" pitchFamily="34" charset="0"/>
              </a:rPr>
              <a:t>RGB 5 144 51</a:t>
            </a:r>
            <a:r>
              <a:rPr lang="en-US" i="1" dirty="0">
                <a:solidFill>
                  <a:srgbClr val="059033"/>
                </a:solidFill>
                <a:latin typeface="Calibri" panose="020F0502020204030204" pitchFamily="34" charset="0"/>
              </a:rPr>
              <a:t> </a:t>
            </a:r>
            <a:r>
              <a:rPr lang="en-US" dirty="0">
                <a:solidFill>
                  <a:srgbClr val="059033"/>
                </a:solidFill>
                <a:latin typeface="Calibri" panose="020F0502020204030204" pitchFamily="34" charset="0"/>
              </a:rPr>
              <a:t>is assigned to UNT when comparing institutions in charts. </a:t>
            </a:r>
          </a:p>
          <a:p>
            <a:pPr marL="800100" lvl="1" indent="-342900">
              <a:buFont typeface="Arial" panose="020B0604020202020204" pitchFamily="34" charset="0"/>
              <a:buChar char="•"/>
            </a:pPr>
            <a:r>
              <a:rPr lang="en-US" i="1" u="sng" dirty="0">
                <a:solidFill>
                  <a:srgbClr val="0067B1"/>
                </a:solidFill>
                <a:latin typeface="Calibri" panose="020F0502020204030204" pitchFamily="34" charset="0"/>
              </a:rPr>
              <a:t>RGB 42 110 187</a:t>
            </a:r>
            <a:r>
              <a:rPr lang="en-US" i="1" dirty="0">
                <a:solidFill>
                  <a:srgbClr val="0067B1"/>
                </a:solidFill>
                <a:latin typeface="Calibri" panose="020F0502020204030204" pitchFamily="34" charset="0"/>
              </a:rPr>
              <a:t> </a:t>
            </a:r>
            <a:r>
              <a:rPr lang="en-US" dirty="0">
                <a:solidFill>
                  <a:srgbClr val="0067B1"/>
                </a:solidFill>
                <a:latin typeface="Calibri" panose="020F0502020204030204" pitchFamily="34" charset="0"/>
              </a:rPr>
              <a:t>is assigned to UNT Dallas in comparison charts.</a:t>
            </a:r>
          </a:p>
          <a:p>
            <a:pPr marL="800100" lvl="1" indent="-342900">
              <a:buFont typeface="Arial" panose="020B0604020202020204" pitchFamily="34" charset="0"/>
              <a:buChar char="•"/>
            </a:pPr>
            <a:r>
              <a:rPr lang="en-US" i="1" u="sng" dirty="0">
                <a:solidFill>
                  <a:srgbClr val="235937"/>
                </a:solidFill>
                <a:latin typeface="Calibri" panose="020F0502020204030204" pitchFamily="34" charset="0"/>
              </a:rPr>
              <a:t>RGB 31 96 61</a:t>
            </a:r>
            <a:r>
              <a:rPr lang="en-US" dirty="0">
                <a:solidFill>
                  <a:srgbClr val="235937"/>
                </a:solidFill>
                <a:latin typeface="Calibri" panose="020F0502020204030204" pitchFamily="34" charset="0"/>
              </a:rPr>
              <a:t> is assigned to UNTHSC in comparison charts.</a:t>
            </a:r>
          </a:p>
          <a:p>
            <a:pPr marL="800100" lvl="1" indent="-342900">
              <a:buFont typeface="Arial" panose="020B0604020202020204" pitchFamily="34" charset="0"/>
              <a:buChar char="•"/>
            </a:pPr>
            <a:r>
              <a:rPr lang="en-US" i="1" u="sng" dirty="0">
                <a:solidFill>
                  <a:srgbClr val="5CC151"/>
                </a:solidFill>
                <a:latin typeface="Calibri" panose="020F0502020204030204" pitchFamily="34" charset="0"/>
              </a:rPr>
              <a:t>RGB 92 193 81</a:t>
            </a:r>
            <a:r>
              <a:rPr lang="en-US" i="1" dirty="0">
                <a:solidFill>
                  <a:srgbClr val="5CC151"/>
                </a:solidFill>
                <a:latin typeface="Calibri" panose="020F0502020204030204" pitchFamily="34" charset="0"/>
              </a:rPr>
              <a:t> </a:t>
            </a:r>
            <a:r>
              <a:rPr lang="en-US" dirty="0">
                <a:solidFill>
                  <a:srgbClr val="5CC151"/>
                </a:solidFill>
                <a:latin typeface="Calibri" panose="020F0502020204030204" pitchFamily="34" charset="0"/>
              </a:rPr>
              <a:t>is assigned to UNT System in comparison charts.</a:t>
            </a:r>
          </a:p>
          <a:p>
            <a:pPr marL="800100" lvl="1" indent="-342900">
              <a:buFont typeface="Arial" panose="020B0604020202020204" pitchFamily="34" charset="0"/>
              <a:buChar char="•"/>
            </a:pPr>
            <a:r>
              <a:rPr lang="en-US" i="1" u="sng" dirty="0">
                <a:solidFill>
                  <a:srgbClr val="9A9B9D"/>
                </a:solidFill>
                <a:latin typeface="Calibri" panose="020F0502020204030204" pitchFamily="34" charset="0"/>
              </a:rPr>
              <a:t>Neutral grays</a:t>
            </a:r>
            <a:r>
              <a:rPr lang="en-US" i="1" dirty="0">
                <a:solidFill>
                  <a:srgbClr val="9A9B9D"/>
                </a:solidFill>
                <a:latin typeface="Calibri" panose="020F0502020204030204" pitchFamily="34" charset="0"/>
              </a:rPr>
              <a:t> </a:t>
            </a:r>
            <a:r>
              <a:rPr lang="en-US" dirty="0">
                <a:solidFill>
                  <a:srgbClr val="9A9B9D"/>
                </a:solidFill>
                <a:latin typeface="Calibri" panose="020F0502020204030204" pitchFamily="34" charset="0"/>
              </a:rPr>
              <a:t>and </a:t>
            </a:r>
            <a:r>
              <a:rPr lang="en-US" i="1" u="sng" dirty="0">
                <a:solidFill>
                  <a:srgbClr val="00AED9"/>
                </a:solidFill>
                <a:latin typeface="Calibri" panose="020F0502020204030204" pitchFamily="34" charset="0"/>
              </a:rPr>
              <a:t>blues</a:t>
            </a:r>
            <a:r>
              <a:rPr lang="en-US" i="1" dirty="0">
                <a:solidFill>
                  <a:srgbClr val="9A9B9D"/>
                </a:solidFill>
                <a:latin typeface="Calibri" panose="020F0502020204030204" pitchFamily="34" charset="0"/>
              </a:rPr>
              <a:t> </a:t>
            </a:r>
            <a:r>
              <a:rPr lang="en-US" dirty="0">
                <a:solidFill>
                  <a:srgbClr val="9A9B9D"/>
                </a:solidFill>
                <a:latin typeface="Calibri" panose="020F0502020204030204" pitchFamily="34" charset="0"/>
              </a:rPr>
              <a:t>are used in tables and charts.</a:t>
            </a:r>
          </a:p>
          <a:p>
            <a:pPr marL="800100" lvl="1" indent="-342900">
              <a:buFont typeface="Arial" panose="020B0604020202020204" pitchFamily="34" charset="0"/>
              <a:buChar char="•"/>
            </a:pPr>
            <a:r>
              <a:rPr lang="en-US" i="1" dirty="0">
                <a:solidFill>
                  <a:srgbClr val="9F1B32"/>
                </a:solidFill>
                <a:latin typeface="Calibri" panose="020F0502020204030204" pitchFamily="34" charset="0"/>
              </a:rPr>
              <a:t>Additional colors </a:t>
            </a:r>
            <a:r>
              <a:rPr lang="en-US" dirty="0">
                <a:solidFill>
                  <a:srgbClr val="9F1B32"/>
                </a:solidFill>
                <a:latin typeface="Calibri" panose="020F0502020204030204" pitchFamily="34" charset="0"/>
              </a:rPr>
              <a:t>used for accents or in complex charts.</a:t>
            </a:r>
          </a:p>
        </p:txBody>
      </p:sp>
      <p:sp>
        <p:nvSpPr>
          <p:cNvPr id="11" name="TextBox 10"/>
          <p:cNvSpPr txBox="1"/>
          <p:nvPr userDrawn="1"/>
        </p:nvSpPr>
        <p:spPr>
          <a:xfrm>
            <a:off x="6270011" y="5061436"/>
            <a:ext cx="5462708" cy="120032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1600" dirty="0">
                <a:latin typeface="Georgia" panose="02040502050405020303" pitchFamily="18" charset="0"/>
              </a:rPr>
              <a:t>Georgia is the preferred font for title slide</a:t>
            </a:r>
          </a:p>
          <a:p>
            <a:pPr marL="285750" indent="-285750">
              <a:lnSpc>
                <a:spcPct val="150000"/>
              </a:lnSpc>
              <a:buFont typeface="Arial" panose="020B0604020202020204" pitchFamily="34" charset="0"/>
              <a:buChar char="•"/>
            </a:pPr>
            <a:r>
              <a:rPr lang="en-US" sz="1600" dirty="0">
                <a:latin typeface="Arial" panose="020B0604020202020204" pitchFamily="34" charset="0"/>
                <a:cs typeface="Arial" panose="020B0604020202020204" pitchFamily="34" charset="0"/>
              </a:rPr>
              <a:t>Arial is the preferred font for interior slide titles/headers</a:t>
            </a:r>
          </a:p>
          <a:p>
            <a:pPr marL="285750" indent="-285750">
              <a:lnSpc>
                <a:spcPct val="150000"/>
              </a:lnSpc>
              <a:buFont typeface="Arial" panose="020B0604020202020204" pitchFamily="34" charset="0"/>
              <a:buChar char="•"/>
            </a:pPr>
            <a:r>
              <a:rPr lang="en-US" sz="1600" dirty="0">
                <a:latin typeface="Calibri" panose="020F0502020204030204" pitchFamily="34" charset="0"/>
              </a:rPr>
              <a:t>Calibri is the preferred font for charts &amp; bullet-points</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5011" y="1710701"/>
            <a:ext cx="5285301" cy="4659080"/>
          </a:xfrm>
          <a:prstGeom prst="rect">
            <a:avLst/>
          </a:prstGeom>
        </p:spPr>
      </p:pic>
      <p:sp>
        <p:nvSpPr>
          <p:cNvPr id="13" name="TextBox 12"/>
          <p:cNvSpPr txBox="1"/>
          <p:nvPr userDrawn="1"/>
        </p:nvSpPr>
        <p:spPr>
          <a:xfrm>
            <a:off x="385011" y="1216900"/>
            <a:ext cx="5569470" cy="400110"/>
          </a:xfrm>
          <a:prstGeom prst="rect">
            <a:avLst/>
          </a:prstGeom>
          <a:noFill/>
        </p:spPr>
        <p:txBody>
          <a:bodyPr wrap="square" rtlCol="0">
            <a:spAutoFit/>
          </a:bodyPr>
          <a:lstStyle/>
          <a:p>
            <a:r>
              <a:rPr lang="en-US" sz="2000" i="1" dirty="0"/>
              <a:t>Recommended Color Palette for presentations:</a:t>
            </a:r>
          </a:p>
        </p:txBody>
      </p:sp>
    </p:spTree>
    <p:extLst>
      <p:ext uri="{BB962C8B-B14F-4D97-AF65-F5344CB8AC3E}">
        <p14:creationId xmlns:p14="http://schemas.microsoft.com/office/powerpoint/2010/main" val="15260094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Content Guidelines - Reference Only">
    <p:spTree>
      <p:nvGrpSpPr>
        <p:cNvPr id="1" name=""/>
        <p:cNvGrpSpPr/>
        <p:nvPr/>
      </p:nvGrpSpPr>
      <p:grpSpPr>
        <a:xfrm>
          <a:off x="0" y="0"/>
          <a:ext cx="0" cy="0"/>
          <a:chOff x="0" y="0"/>
          <a:chExt cx="0" cy="0"/>
        </a:xfrm>
      </p:grpSpPr>
      <p:sp>
        <p:nvSpPr>
          <p:cNvPr id="9" name="Rectangle 8"/>
          <p:cNvSpPr/>
          <p:nvPr userDrawn="1"/>
        </p:nvSpPr>
        <p:spPr>
          <a:xfrm>
            <a:off x="0" y="6515681"/>
            <a:ext cx="12192000" cy="839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10" name="Rectangle 9"/>
          <p:cNvSpPr/>
          <p:nvPr userDrawn="1"/>
        </p:nvSpPr>
        <p:spPr>
          <a:xfrm>
            <a:off x="0" y="6599582"/>
            <a:ext cx="12192000" cy="258417"/>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p:cNvGrpSpPr/>
          <p:nvPr userDrawn="1"/>
        </p:nvGrpSpPr>
        <p:grpSpPr>
          <a:xfrm>
            <a:off x="311867" y="459251"/>
            <a:ext cx="11623041" cy="707886"/>
            <a:chOff x="311867" y="459251"/>
            <a:chExt cx="11623041" cy="707886"/>
          </a:xfrm>
        </p:grpSpPr>
        <p:sp>
          <p:nvSpPr>
            <p:cNvPr id="12" name="Rectangle 11"/>
            <p:cNvSpPr/>
            <p:nvPr/>
          </p:nvSpPr>
          <p:spPr>
            <a:xfrm>
              <a:off x="311867" y="459251"/>
              <a:ext cx="4548040" cy="707886"/>
            </a:xfrm>
            <a:prstGeom prst="rect">
              <a:avLst/>
            </a:prstGeom>
          </p:spPr>
          <p:txBody>
            <a:bodyPr wrap="none">
              <a:spAutoFit/>
            </a:bodyPr>
            <a:lstStyle/>
            <a:p>
              <a:r>
                <a:rPr lang="en-US" sz="4000" dirty="0">
                  <a:latin typeface="Arial" panose="020B0604020202020204" pitchFamily="34" charset="0"/>
                  <a:ea typeface="Verdana" panose="020B0604030504040204" pitchFamily="34" charset="0"/>
                  <a:cs typeface="Arial" panose="020B0604020202020204" pitchFamily="34" charset="0"/>
                </a:rPr>
                <a:t>Content Guidelines</a:t>
              </a:r>
            </a:p>
          </p:txBody>
        </p:sp>
        <p:cxnSp>
          <p:nvCxnSpPr>
            <p:cNvPr id="13" name="Straight Connector 12"/>
            <p:cNvCxnSpPr/>
            <p:nvPr/>
          </p:nvCxnSpPr>
          <p:spPr>
            <a:xfrm>
              <a:off x="385011" y="1167137"/>
              <a:ext cx="115498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2875" y="543099"/>
              <a:ext cx="1182033" cy="494969"/>
            </a:xfrm>
            <a:prstGeom prst="rect">
              <a:avLst/>
            </a:prstGeom>
          </p:spPr>
        </p:pic>
      </p:grpSp>
      <p:sp>
        <p:nvSpPr>
          <p:cNvPr id="15" name="TextBox 14"/>
          <p:cNvSpPr txBox="1"/>
          <p:nvPr userDrawn="1"/>
        </p:nvSpPr>
        <p:spPr>
          <a:xfrm>
            <a:off x="385011" y="1391201"/>
            <a:ext cx="11219935" cy="5124480"/>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dirty="0">
                <a:latin typeface="Calibri" panose="020F0502020204030204" pitchFamily="34" charset="0"/>
              </a:rPr>
              <a:t>Limit presentations to a maximum of 10 slides when possible</a:t>
            </a:r>
          </a:p>
          <a:p>
            <a:pPr marL="342900" indent="-342900">
              <a:lnSpc>
                <a:spcPct val="150000"/>
              </a:lnSpc>
              <a:buFont typeface="Arial" panose="020B0604020202020204" pitchFamily="34" charset="0"/>
              <a:buChar char="•"/>
            </a:pPr>
            <a:r>
              <a:rPr lang="en-US" dirty="0">
                <a:latin typeface="Calibri" panose="020F0502020204030204" pitchFamily="34" charset="0"/>
              </a:rPr>
              <a:t>Use this standard template with fewer words, larger type</a:t>
            </a:r>
          </a:p>
          <a:p>
            <a:pPr marL="342900" indent="-342900">
              <a:lnSpc>
                <a:spcPct val="150000"/>
              </a:lnSpc>
              <a:buFont typeface="Arial" panose="020B0604020202020204" pitchFamily="34" charset="0"/>
              <a:buChar char="•"/>
            </a:pPr>
            <a:r>
              <a:rPr lang="en-US" dirty="0">
                <a:latin typeface="Calibri" panose="020F0502020204030204" pitchFamily="34" charset="0"/>
              </a:rPr>
              <a:t>Begin with a succinct summary statement on Opening Slide that defines what will be presented and why this is relevant </a:t>
            </a:r>
          </a:p>
          <a:p>
            <a:pPr marL="342900" indent="-342900">
              <a:lnSpc>
                <a:spcPct val="150000"/>
              </a:lnSpc>
              <a:buFont typeface="Arial" panose="020B0604020202020204" pitchFamily="34" charset="0"/>
              <a:buChar char="•"/>
            </a:pPr>
            <a:r>
              <a:rPr lang="en-US" dirty="0">
                <a:latin typeface="Calibri" panose="020F0502020204030204" pitchFamily="34" charset="0"/>
              </a:rPr>
              <a:t>Simplify data to graphically show the key trend(s) or challenge(s)</a:t>
            </a:r>
          </a:p>
          <a:p>
            <a:pPr marL="342900" indent="-342900">
              <a:lnSpc>
                <a:spcPct val="150000"/>
              </a:lnSpc>
              <a:buFont typeface="Arial" panose="020B0604020202020204" pitchFamily="34" charset="0"/>
              <a:buChar char="•"/>
            </a:pPr>
            <a:r>
              <a:rPr lang="en-US" dirty="0">
                <a:latin typeface="Calibri" panose="020F0502020204030204" pitchFamily="34" charset="0"/>
              </a:rPr>
              <a:t>Don’t assume that complex data reveals a story</a:t>
            </a:r>
          </a:p>
          <a:p>
            <a:pPr marL="342900" indent="-342900">
              <a:lnSpc>
                <a:spcPct val="150000"/>
              </a:lnSpc>
              <a:buFont typeface="Arial" panose="020B0604020202020204" pitchFamily="34" charset="0"/>
              <a:buChar char="•"/>
            </a:pPr>
            <a:r>
              <a:rPr lang="en-US" dirty="0">
                <a:latin typeface="Calibri" panose="020F0502020204030204" pitchFamily="34" charset="0"/>
              </a:rPr>
              <a:t>Include multiyear data when possible and connect the dots with succinct comments in bullet-point form</a:t>
            </a:r>
          </a:p>
          <a:p>
            <a:pPr marL="342900" indent="-342900">
              <a:lnSpc>
                <a:spcPct val="150000"/>
              </a:lnSpc>
              <a:buFont typeface="Arial" panose="020B0604020202020204" pitchFamily="34" charset="0"/>
              <a:buChar char="•"/>
            </a:pPr>
            <a:r>
              <a:rPr lang="en-US" dirty="0">
                <a:latin typeface="Calibri" panose="020F0502020204030204" pitchFamily="34" charset="0"/>
              </a:rPr>
              <a:t>Last slide is a conclusion, e.g. the significance of what we’ve done, are going to do, recommend as next steps</a:t>
            </a:r>
          </a:p>
          <a:p>
            <a:pPr marL="342900" indent="-342900">
              <a:lnSpc>
                <a:spcPct val="150000"/>
              </a:lnSpc>
              <a:buFont typeface="Arial" panose="020B0604020202020204" pitchFamily="34" charset="0"/>
              <a:buChar char="•"/>
            </a:pPr>
            <a:r>
              <a:rPr lang="en-US" dirty="0">
                <a:latin typeface="Calibri" panose="020F0502020204030204" pitchFamily="34" charset="0"/>
              </a:rPr>
              <a:t>Include a call to action for questions as part of closing. </a:t>
            </a:r>
          </a:p>
          <a:p>
            <a:pPr marL="342900" indent="-342900">
              <a:lnSpc>
                <a:spcPct val="150000"/>
              </a:lnSpc>
              <a:buFont typeface="Arial" panose="020B0604020202020204" pitchFamily="34" charset="0"/>
              <a:buChar char="•"/>
            </a:pPr>
            <a:r>
              <a:rPr lang="en-US" dirty="0">
                <a:latin typeface="Calibri" panose="020F0502020204030204" pitchFamily="34" charset="0"/>
              </a:rPr>
              <a:t>Additional UNT System style guidelines available online at: </a:t>
            </a:r>
            <a:r>
              <a:rPr lang="en-US" dirty="0">
                <a:latin typeface="Calibri" panose="020F0502020204030204" pitchFamily="34" charset="0"/>
                <a:hlinkClick r:id="rId3"/>
              </a:rPr>
              <a:t>http://www.untsystem.edu/about-us/branding-communication-guide/brand-identity-communications-guide</a:t>
            </a:r>
            <a:r>
              <a:rPr lang="en-US" dirty="0">
                <a:latin typeface="Calibri" panose="020F0502020204030204" pitchFamily="34" charset="0"/>
              </a:rPr>
              <a:t> </a:t>
            </a:r>
          </a:p>
          <a:p>
            <a:endParaRPr lang="en-US" sz="3000" dirty="0">
              <a:latin typeface="Calibri" panose="020F0502020204030204" pitchFamily="34" charset="0"/>
            </a:endParaRPr>
          </a:p>
        </p:txBody>
      </p:sp>
    </p:spTree>
    <p:extLst>
      <p:ext uri="{BB962C8B-B14F-4D97-AF65-F5344CB8AC3E}">
        <p14:creationId xmlns:p14="http://schemas.microsoft.com/office/powerpoint/2010/main" val="166276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UNTHSC Title Slide">
    <p:spTree>
      <p:nvGrpSpPr>
        <p:cNvPr id="1" name=""/>
        <p:cNvGrpSpPr/>
        <p:nvPr/>
      </p:nvGrpSpPr>
      <p:grpSpPr>
        <a:xfrm>
          <a:off x="0" y="0"/>
          <a:ext cx="0" cy="0"/>
          <a:chOff x="0" y="0"/>
          <a:chExt cx="0" cy="0"/>
        </a:xfrm>
      </p:grpSpPr>
      <p:sp>
        <p:nvSpPr>
          <p:cNvPr id="9" name="Rectangle 8"/>
          <p:cNvSpPr/>
          <p:nvPr userDrawn="1"/>
        </p:nvSpPr>
        <p:spPr>
          <a:xfrm>
            <a:off x="0" y="6301409"/>
            <a:ext cx="12192000" cy="556591"/>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217511"/>
            <a:ext cx="12192000" cy="839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14" name="Title 13"/>
          <p:cNvSpPr>
            <a:spLocks noGrp="1"/>
          </p:cNvSpPr>
          <p:nvPr>
            <p:ph type="title"/>
          </p:nvPr>
        </p:nvSpPr>
        <p:spPr>
          <a:xfrm>
            <a:off x="838200" y="3274674"/>
            <a:ext cx="10515600" cy="1325563"/>
          </a:xfrm>
          <a:prstGeom prst="rect">
            <a:avLst/>
          </a:prstGeom>
        </p:spPr>
        <p:txBody>
          <a:bodyPr/>
          <a:lstStyle>
            <a:lvl1pPr algn="ctr">
              <a:defRPr sz="6000">
                <a:latin typeface="Georgia" panose="02040502050405020303" pitchFamily="18" charset="0"/>
              </a:defRPr>
            </a:lvl1pPr>
          </a:lstStyle>
          <a:p>
            <a:r>
              <a:rPr lang="en-US"/>
              <a:t>Click to edit Master title style</a:t>
            </a:r>
            <a:endParaRPr lang="en-US" dirty="0"/>
          </a:p>
        </p:txBody>
      </p:sp>
      <p:sp>
        <p:nvSpPr>
          <p:cNvPr id="16" name="Text Placeholder 15"/>
          <p:cNvSpPr>
            <a:spLocks noGrp="1"/>
          </p:cNvSpPr>
          <p:nvPr>
            <p:ph type="body" sz="quarter" idx="10" hasCustomPrompt="1"/>
          </p:nvPr>
        </p:nvSpPr>
        <p:spPr>
          <a:xfrm>
            <a:off x="0" y="6351104"/>
            <a:ext cx="12192000" cy="457200"/>
          </a:xfrm>
          <a:prstGeom prst="rect">
            <a:avLst/>
          </a:prstGeom>
        </p:spPr>
        <p:txBody>
          <a:bodyPr/>
          <a:lstStyle>
            <a:lvl1pPr marL="0" indent="0" algn="ctr">
              <a:buNone/>
              <a:defRPr sz="1800">
                <a:solidFill>
                  <a:schemeClr val="bg1"/>
                </a:solidFill>
                <a:latin typeface="Georgia" panose="02040502050405020303" pitchFamily="18" charset="0"/>
              </a:defRPr>
            </a:lvl1pPr>
          </a:lstStyle>
          <a:p>
            <a:pPr algn="ctr"/>
            <a:r>
              <a:rPr lang="en-US" dirty="0">
                <a:solidFill>
                  <a:schemeClr val="bg1"/>
                </a:solidFill>
                <a:latin typeface="Georgia" panose="02040502050405020303" pitchFamily="18" charset="0"/>
                <a:cs typeface="Arial" panose="020B0604020202020204" pitchFamily="34" charset="0"/>
              </a:rPr>
              <a:t>Insert Name – Presented To: – Insert Date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269" y="689710"/>
            <a:ext cx="2500367" cy="372971"/>
          </a:xfrm>
          <a:prstGeom prst="rect">
            <a:avLst/>
          </a:prstGeom>
        </p:spPr>
      </p:pic>
    </p:spTree>
    <p:extLst>
      <p:ext uri="{BB962C8B-B14F-4D97-AF65-F5344CB8AC3E}">
        <p14:creationId xmlns:p14="http://schemas.microsoft.com/office/powerpoint/2010/main" val="4221809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UNT Dallas Title Slide">
    <p:spTree>
      <p:nvGrpSpPr>
        <p:cNvPr id="1" name=""/>
        <p:cNvGrpSpPr/>
        <p:nvPr/>
      </p:nvGrpSpPr>
      <p:grpSpPr>
        <a:xfrm>
          <a:off x="0" y="0"/>
          <a:ext cx="0" cy="0"/>
          <a:chOff x="0" y="0"/>
          <a:chExt cx="0" cy="0"/>
        </a:xfrm>
      </p:grpSpPr>
      <p:sp>
        <p:nvSpPr>
          <p:cNvPr id="9" name="Rectangle 8"/>
          <p:cNvSpPr/>
          <p:nvPr userDrawn="1"/>
        </p:nvSpPr>
        <p:spPr>
          <a:xfrm>
            <a:off x="0" y="6301409"/>
            <a:ext cx="12192000" cy="556591"/>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217511"/>
            <a:ext cx="12192000" cy="839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14" name="Title 13"/>
          <p:cNvSpPr>
            <a:spLocks noGrp="1"/>
          </p:cNvSpPr>
          <p:nvPr>
            <p:ph type="title"/>
          </p:nvPr>
        </p:nvSpPr>
        <p:spPr>
          <a:xfrm>
            <a:off x="838200" y="3274674"/>
            <a:ext cx="10515600" cy="1325563"/>
          </a:xfrm>
          <a:prstGeom prst="rect">
            <a:avLst/>
          </a:prstGeom>
        </p:spPr>
        <p:txBody>
          <a:bodyPr/>
          <a:lstStyle>
            <a:lvl1pPr algn="ctr">
              <a:defRPr sz="6000">
                <a:latin typeface="Georgia" panose="02040502050405020303" pitchFamily="18" charset="0"/>
              </a:defRPr>
            </a:lvl1pPr>
          </a:lstStyle>
          <a:p>
            <a:r>
              <a:rPr lang="en-US"/>
              <a:t>Click to edit Master title style</a:t>
            </a:r>
            <a:endParaRPr lang="en-US" dirty="0"/>
          </a:p>
        </p:txBody>
      </p:sp>
      <p:sp>
        <p:nvSpPr>
          <p:cNvPr id="16" name="Text Placeholder 15"/>
          <p:cNvSpPr>
            <a:spLocks noGrp="1"/>
          </p:cNvSpPr>
          <p:nvPr>
            <p:ph type="body" sz="quarter" idx="10" hasCustomPrompt="1"/>
          </p:nvPr>
        </p:nvSpPr>
        <p:spPr>
          <a:xfrm>
            <a:off x="0" y="6351104"/>
            <a:ext cx="12192000" cy="457200"/>
          </a:xfrm>
          <a:prstGeom prst="rect">
            <a:avLst/>
          </a:prstGeom>
        </p:spPr>
        <p:txBody>
          <a:bodyPr/>
          <a:lstStyle>
            <a:lvl1pPr marL="0" indent="0" algn="ctr">
              <a:buNone/>
              <a:defRPr sz="1800">
                <a:solidFill>
                  <a:schemeClr val="bg1"/>
                </a:solidFill>
                <a:latin typeface="Georgia" panose="02040502050405020303" pitchFamily="18" charset="0"/>
              </a:defRPr>
            </a:lvl1pPr>
          </a:lstStyle>
          <a:p>
            <a:pPr algn="ctr"/>
            <a:r>
              <a:rPr lang="en-US" dirty="0">
                <a:solidFill>
                  <a:schemeClr val="bg1"/>
                </a:solidFill>
                <a:latin typeface="Georgia" panose="02040502050405020303" pitchFamily="18" charset="0"/>
                <a:cs typeface="Arial" panose="020B0604020202020204" pitchFamily="34" charset="0"/>
              </a:rPr>
              <a:t>Insert Name – Presented To: – Insert Date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270" y="677995"/>
            <a:ext cx="2493250" cy="483540"/>
          </a:xfrm>
          <a:prstGeom prst="rect">
            <a:avLst/>
          </a:prstGeom>
        </p:spPr>
      </p:pic>
    </p:spTree>
    <p:extLst>
      <p:ext uri="{BB962C8B-B14F-4D97-AF65-F5344CB8AC3E}">
        <p14:creationId xmlns:p14="http://schemas.microsoft.com/office/powerpoint/2010/main" val="669856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 3rd Party Presentation">
    <p:spTree>
      <p:nvGrpSpPr>
        <p:cNvPr id="1" name=""/>
        <p:cNvGrpSpPr/>
        <p:nvPr/>
      </p:nvGrpSpPr>
      <p:grpSpPr>
        <a:xfrm>
          <a:off x="0" y="0"/>
          <a:ext cx="0" cy="0"/>
          <a:chOff x="0" y="0"/>
          <a:chExt cx="0" cy="0"/>
        </a:xfrm>
      </p:grpSpPr>
      <p:sp>
        <p:nvSpPr>
          <p:cNvPr id="9" name="Rectangle 8"/>
          <p:cNvSpPr/>
          <p:nvPr userDrawn="1"/>
        </p:nvSpPr>
        <p:spPr>
          <a:xfrm>
            <a:off x="0" y="6301409"/>
            <a:ext cx="12192000" cy="556591"/>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217511"/>
            <a:ext cx="12192000" cy="839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14" name="Title 13"/>
          <p:cNvSpPr>
            <a:spLocks noGrp="1"/>
          </p:cNvSpPr>
          <p:nvPr>
            <p:ph type="title"/>
          </p:nvPr>
        </p:nvSpPr>
        <p:spPr>
          <a:xfrm>
            <a:off x="838200" y="3274674"/>
            <a:ext cx="10515600" cy="1325563"/>
          </a:xfrm>
          <a:prstGeom prst="rect">
            <a:avLst/>
          </a:prstGeom>
        </p:spPr>
        <p:txBody>
          <a:bodyPr/>
          <a:lstStyle>
            <a:lvl1pPr algn="ctr">
              <a:defRPr sz="6000">
                <a:latin typeface="Georgia" panose="02040502050405020303" pitchFamily="18" charset="0"/>
              </a:defRPr>
            </a:lvl1pPr>
          </a:lstStyle>
          <a:p>
            <a:r>
              <a:rPr lang="en-US"/>
              <a:t>Click to edit Master title style</a:t>
            </a:r>
            <a:endParaRPr lang="en-US" dirty="0"/>
          </a:p>
        </p:txBody>
      </p:sp>
      <p:sp>
        <p:nvSpPr>
          <p:cNvPr id="16" name="Text Placeholder 15"/>
          <p:cNvSpPr>
            <a:spLocks noGrp="1"/>
          </p:cNvSpPr>
          <p:nvPr>
            <p:ph type="body" sz="quarter" idx="10" hasCustomPrompt="1"/>
          </p:nvPr>
        </p:nvSpPr>
        <p:spPr>
          <a:xfrm>
            <a:off x="0" y="6351104"/>
            <a:ext cx="12192000" cy="457200"/>
          </a:xfrm>
          <a:prstGeom prst="rect">
            <a:avLst/>
          </a:prstGeom>
        </p:spPr>
        <p:txBody>
          <a:bodyPr/>
          <a:lstStyle>
            <a:lvl1pPr marL="0" indent="0" algn="ctr">
              <a:buNone/>
              <a:defRPr sz="1800">
                <a:solidFill>
                  <a:schemeClr val="bg1"/>
                </a:solidFill>
              </a:defRPr>
            </a:lvl1pPr>
          </a:lstStyle>
          <a:p>
            <a:pPr algn="ctr"/>
            <a:r>
              <a:rPr lang="en-US" dirty="0">
                <a:solidFill>
                  <a:schemeClr val="bg1"/>
                </a:solidFill>
                <a:latin typeface="Georgia" panose="02040502050405020303" pitchFamily="18" charset="0"/>
                <a:cs typeface="Arial" panose="020B0604020202020204" pitchFamily="34" charset="0"/>
              </a:rPr>
              <a:t>Insert Name – Presented To: – Insert Date</a:t>
            </a:r>
          </a:p>
        </p:txBody>
      </p:sp>
    </p:spTree>
    <p:extLst>
      <p:ext uri="{BB962C8B-B14F-4D97-AF65-F5344CB8AC3E}">
        <p14:creationId xmlns:p14="http://schemas.microsoft.com/office/powerpoint/2010/main" val="3076267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UNTS Blank Slide">
    <p:spTree>
      <p:nvGrpSpPr>
        <p:cNvPr id="1" name=""/>
        <p:cNvGrpSpPr/>
        <p:nvPr/>
      </p:nvGrpSpPr>
      <p:grpSpPr>
        <a:xfrm>
          <a:off x="0" y="0"/>
          <a:ext cx="0" cy="0"/>
          <a:chOff x="0" y="0"/>
          <a:chExt cx="0" cy="0"/>
        </a:xfrm>
      </p:grpSpPr>
      <p:sp>
        <p:nvSpPr>
          <p:cNvPr id="2" name="Title 1"/>
          <p:cNvSpPr>
            <a:spLocks noGrp="1"/>
          </p:cNvSpPr>
          <p:nvPr>
            <p:ph type="title"/>
          </p:nvPr>
        </p:nvSpPr>
        <p:spPr>
          <a:xfrm>
            <a:off x="385011" y="431970"/>
            <a:ext cx="9887993" cy="717226"/>
          </a:xfrm>
          <a:prstGeom prst="rect">
            <a:avLst/>
          </a:prstGeom>
        </p:spPr>
        <p:txBody>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cxnSp>
        <p:nvCxnSpPr>
          <p:cNvPr id="7" name="Straight Connector 6"/>
          <p:cNvCxnSpPr/>
          <p:nvPr userDrawn="1"/>
        </p:nvCxnSpPr>
        <p:spPr>
          <a:xfrm>
            <a:off x="385011" y="1167137"/>
            <a:ext cx="115498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2875" y="543099"/>
            <a:ext cx="1182033" cy="494969"/>
          </a:xfrm>
          <a:prstGeom prst="rect">
            <a:avLst/>
          </a:prstGeom>
        </p:spPr>
      </p:pic>
      <p:sp>
        <p:nvSpPr>
          <p:cNvPr id="9" name="Rectangle 8"/>
          <p:cNvSpPr/>
          <p:nvPr userDrawn="1"/>
        </p:nvSpPr>
        <p:spPr>
          <a:xfrm>
            <a:off x="0" y="6599582"/>
            <a:ext cx="12192000" cy="258417"/>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515681"/>
            <a:ext cx="12192000" cy="839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Tree>
    <p:extLst>
      <p:ext uri="{BB962C8B-B14F-4D97-AF65-F5344CB8AC3E}">
        <p14:creationId xmlns:p14="http://schemas.microsoft.com/office/powerpoint/2010/main" val="2748505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pening Slide Sample - Reference Only">
    <p:spTree>
      <p:nvGrpSpPr>
        <p:cNvPr id="1" name=""/>
        <p:cNvGrpSpPr/>
        <p:nvPr/>
      </p:nvGrpSpPr>
      <p:grpSpPr>
        <a:xfrm>
          <a:off x="0" y="0"/>
          <a:ext cx="0" cy="0"/>
          <a:chOff x="0" y="0"/>
          <a:chExt cx="0" cy="0"/>
        </a:xfrm>
      </p:grpSpPr>
      <p:sp>
        <p:nvSpPr>
          <p:cNvPr id="9" name="Rectangle 8"/>
          <p:cNvSpPr/>
          <p:nvPr userDrawn="1"/>
        </p:nvSpPr>
        <p:spPr>
          <a:xfrm>
            <a:off x="0" y="6599582"/>
            <a:ext cx="12192000" cy="258417"/>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515681"/>
            <a:ext cx="12192000" cy="839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12" name="TextBox 11"/>
          <p:cNvSpPr txBox="1"/>
          <p:nvPr userDrawn="1"/>
        </p:nvSpPr>
        <p:spPr>
          <a:xfrm>
            <a:off x="311867" y="1689494"/>
            <a:ext cx="11219935" cy="4247317"/>
          </a:xfrm>
          <a:prstGeom prst="rect">
            <a:avLst/>
          </a:prstGeom>
          <a:noFill/>
        </p:spPr>
        <p:txBody>
          <a:bodyPr wrap="square" rtlCol="0">
            <a:spAutoFit/>
          </a:bodyPr>
          <a:lstStyle/>
          <a:p>
            <a:r>
              <a:rPr lang="en-US" sz="3000" i="1" dirty="0">
                <a:latin typeface="Calibri" panose="020F0502020204030204" pitchFamily="34" charset="0"/>
              </a:rPr>
              <a:t>The UNT System has inherent risks </a:t>
            </a:r>
            <a:br>
              <a:rPr lang="en-US" sz="3000" i="1" dirty="0">
                <a:latin typeface="Calibri" panose="020F0502020204030204" pitchFamily="34" charset="0"/>
              </a:rPr>
            </a:br>
            <a:r>
              <a:rPr lang="en-US" sz="3000" i="1" dirty="0">
                <a:latin typeface="Calibri" panose="020F0502020204030204" pitchFamily="34" charset="0"/>
              </a:rPr>
              <a:t>that all higher education entities and </a:t>
            </a:r>
            <a:br>
              <a:rPr lang="en-US" sz="3000" i="1" dirty="0">
                <a:latin typeface="Calibri" panose="020F0502020204030204" pitchFamily="34" charset="0"/>
              </a:rPr>
            </a:br>
            <a:r>
              <a:rPr lang="en-US" sz="3000" i="1" dirty="0">
                <a:latin typeface="Calibri" panose="020F0502020204030204" pitchFamily="34" charset="0"/>
              </a:rPr>
              <a:t>$1 billion business operations face:</a:t>
            </a:r>
            <a:br>
              <a:rPr lang="en-US" sz="3000" dirty="0">
                <a:latin typeface="Calibri" panose="020F0502020204030204" pitchFamily="34" charset="0"/>
              </a:rPr>
            </a:br>
            <a:endParaRPr lang="en-US" sz="3000" dirty="0">
              <a:latin typeface="Calibri" panose="020F0502020204030204" pitchFamily="34" charset="0"/>
            </a:endParaRPr>
          </a:p>
          <a:p>
            <a:pPr marL="342900" indent="-342900">
              <a:buFont typeface="Arial" panose="020B0604020202020204" pitchFamily="34" charset="0"/>
              <a:buChar char="•"/>
            </a:pPr>
            <a:r>
              <a:rPr lang="en-US" sz="2000" dirty="0">
                <a:latin typeface="Calibri" panose="020F0502020204030204" pitchFamily="34" charset="0"/>
              </a:rPr>
              <a:t>Life Safety, Crime and Students</a:t>
            </a:r>
          </a:p>
          <a:p>
            <a:pPr marL="342900" indent="-342900">
              <a:buFont typeface="Arial" panose="020B0604020202020204" pitchFamily="34" charset="0"/>
              <a:buChar char="•"/>
            </a:pPr>
            <a:r>
              <a:rPr lang="en-US" sz="2000" dirty="0">
                <a:latin typeface="Calibri" panose="020F0502020204030204" pitchFamily="34" charset="0"/>
              </a:rPr>
              <a:t>Environment and Natural Disasters</a:t>
            </a:r>
          </a:p>
          <a:p>
            <a:pPr marL="342900" indent="-342900">
              <a:buFont typeface="Arial" panose="020B0604020202020204" pitchFamily="34" charset="0"/>
              <a:buChar char="•"/>
            </a:pPr>
            <a:r>
              <a:rPr lang="en-US" sz="2000" dirty="0">
                <a:latin typeface="Calibri" panose="020F0502020204030204" pitchFamily="34" charset="0"/>
              </a:rPr>
              <a:t>Finance and Fraud</a:t>
            </a:r>
          </a:p>
          <a:p>
            <a:pPr marL="342900" indent="-342900">
              <a:buFont typeface="Arial" panose="020B0604020202020204" pitchFamily="34" charset="0"/>
              <a:buChar char="•"/>
            </a:pPr>
            <a:r>
              <a:rPr lang="en-US" sz="2000" dirty="0">
                <a:latin typeface="Calibri" panose="020F0502020204030204" pitchFamily="34" charset="0"/>
              </a:rPr>
              <a:t>Information Technology </a:t>
            </a:r>
          </a:p>
          <a:p>
            <a:pPr marL="342900" indent="-342900">
              <a:buFont typeface="Arial" panose="020B0604020202020204" pitchFamily="34" charset="0"/>
              <a:buChar char="•"/>
            </a:pPr>
            <a:r>
              <a:rPr lang="en-US" sz="2000" dirty="0">
                <a:latin typeface="Calibri" panose="020F0502020204030204" pitchFamily="34" charset="0"/>
              </a:rPr>
              <a:t>Property, Casualty and Insurance</a:t>
            </a:r>
          </a:p>
          <a:p>
            <a:pPr marL="342900" indent="-342900">
              <a:buFont typeface="Arial" panose="020B0604020202020204" pitchFamily="34" charset="0"/>
              <a:buChar char="•"/>
            </a:pPr>
            <a:r>
              <a:rPr lang="en-US" sz="2000" dirty="0">
                <a:latin typeface="Calibri" panose="020F0502020204030204" pitchFamily="34" charset="0"/>
              </a:rPr>
              <a:t>Emergency Preparedness and Business Continuity</a:t>
            </a:r>
          </a:p>
          <a:p>
            <a:endParaRPr lang="en-US" sz="3000" dirty="0">
              <a:latin typeface="Calibri" panose="020F0502020204030204" pitchFamily="34" charset="0"/>
            </a:endParaRPr>
          </a:p>
        </p:txBody>
      </p:sp>
      <p:sp>
        <p:nvSpPr>
          <p:cNvPr id="19" name="Rectangle 18"/>
          <p:cNvSpPr/>
          <p:nvPr userDrawn="1"/>
        </p:nvSpPr>
        <p:spPr>
          <a:xfrm>
            <a:off x="6705600" y="1688757"/>
            <a:ext cx="4819135" cy="3797643"/>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11" name="Group 10"/>
          <p:cNvGrpSpPr/>
          <p:nvPr userDrawn="1"/>
        </p:nvGrpSpPr>
        <p:grpSpPr>
          <a:xfrm>
            <a:off x="311867" y="459251"/>
            <a:ext cx="11623041" cy="707886"/>
            <a:chOff x="311867" y="459251"/>
            <a:chExt cx="11623041" cy="707886"/>
          </a:xfrm>
        </p:grpSpPr>
        <p:sp>
          <p:nvSpPr>
            <p:cNvPr id="13" name="Rectangle 12"/>
            <p:cNvSpPr/>
            <p:nvPr/>
          </p:nvSpPr>
          <p:spPr>
            <a:xfrm>
              <a:off x="311867" y="459251"/>
              <a:ext cx="5288627" cy="707886"/>
            </a:xfrm>
            <a:prstGeom prst="rect">
              <a:avLst/>
            </a:prstGeom>
          </p:spPr>
          <p:txBody>
            <a:bodyPr wrap="none">
              <a:spAutoFit/>
            </a:bodyPr>
            <a:lstStyle/>
            <a:p>
              <a:r>
                <a:rPr lang="en-US" sz="4000" dirty="0">
                  <a:latin typeface="Arial" panose="020B0604020202020204" pitchFamily="34" charset="0"/>
                  <a:ea typeface="Verdana" panose="020B0604030504040204" pitchFamily="34" charset="0"/>
                  <a:cs typeface="Arial" panose="020B0604020202020204" pitchFamily="34" charset="0"/>
                </a:rPr>
                <a:t>Opening Slide Sample</a:t>
              </a:r>
            </a:p>
          </p:txBody>
        </p:sp>
        <p:cxnSp>
          <p:nvCxnSpPr>
            <p:cNvPr id="14" name="Straight Connector 13"/>
            <p:cNvCxnSpPr/>
            <p:nvPr/>
          </p:nvCxnSpPr>
          <p:spPr>
            <a:xfrm>
              <a:off x="385011" y="1167137"/>
              <a:ext cx="115498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1" name="Picture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2875" y="543099"/>
              <a:ext cx="1182033" cy="494969"/>
            </a:xfrm>
            <a:prstGeom prst="rect">
              <a:avLst/>
            </a:prstGeom>
          </p:spPr>
        </p:pic>
      </p:grpSp>
      <p:sp>
        <p:nvSpPr>
          <p:cNvPr id="22" name="TextBox 21"/>
          <p:cNvSpPr txBox="1"/>
          <p:nvPr userDrawn="1"/>
        </p:nvSpPr>
        <p:spPr>
          <a:xfrm>
            <a:off x="7094518" y="1925584"/>
            <a:ext cx="4137774" cy="3323987"/>
          </a:xfrm>
          <a:prstGeom prst="rect">
            <a:avLst/>
          </a:prstGeom>
          <a:noFill/>
        </p:spPr>
        <p:txBody>
          <a:bodyPr wrap="square" rtlCol="0">
            <a:spAutoFit/>
          </a:bodyPr>
          <a:lstStyle/>
          <a:p>
            <a:r>
              <a:rPr lang="en-US" sz="3000" dirty="0">
                <a:solidFill>
                  <a:schemeClr val="bg1"/>
                </a:solidFill>
                <a:latin typeface="Calibri" panose="020F0502020204030204" pitchFamily="34" charset="0"/>
              </a:rPr>
              <a:t>UNTS Board of Regents, System leadership and campus leaders will </a:t>
            </a:r>
            <a:r>
              <a:rPr lang="en-US" sz="3000" dirty="0">
                <a:solidFill>
                  <a:srgbClr val="FFFF00"/>
                </a:solidFill>
                <a:latin typeface="Calibri" panose="020F0502020204030204" pitchFamily="34" charset="0"/>
              </a:rPr>
              <a:t>regularly</a:t>
            </a:r>
            <a:r>
              <a:rPr lang="en-US" sz="3000" dirty="0">
                <a:solidFill>
                  <a:schemeClr val="bg1"/>
                </a:solidFill>
                <a:latin typeface="Calibri" panose="020F0502020204030204" pitchFamily="34" charset="0"/>
              </a:rPr>
              <a:t> review key risk plans. Highlight text yellow for emphasis when using text box.</a:t>
            </a:r>
          </a:p>
        </p:txBody>
      </p:sp>
      <p:sp>
        <p:nvSpPr>
          <p:cNvPr id="2" name="Rectangle 1"/>
          <p:cNvSpPr/>
          <p:nvPr userDrawn="1"/>
        </p:nvSpPr>
        <p:spPr>
          <a:xfrm rot="-1320000">
            <a:off x="1439390" y="3044225"/>
            <a:ext cx="8964890" cy="7918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rgbClr val="FF0000"/>
                </a:solidFill>
              </a:rPr>
              <a:t>For  Reference  Only</a:t>
            </a:r>
          </a:p>
        </p:txBody>
      </p:sp>
    </p:spTree>
    <p:extLst>
      <p:ext uri="{BB962C8B-B14F-4D97-AF65-F5344CB8AC3E}">
        <p14:creationId xmlns:p14="http://schemas.microsoft.com/office/powerpoint/2010/main" val="3890358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Sample">
    <p:spTree>
      <p:nvGrpSpPr>
        <p:cNvPr id="1" name=""/>
        <p:cNvGrpSpPr/>
        <p:nvPr/>
      </p:nvGrpSpPr>
      <p:grpSpPr>
        <a:xfrm>
          <a:off x="0" y="0"/>
          <a:ext cx="0" cy="0"/>
          <a:chOff x="0" y="0"/>
          <a:chExt cx="0" cy="0"/>
        </a:xfrm>
      </p:grpSpPr>
      <p:sp>
        <p:nvSpPr>
          <p:cNvPr id="9" name="Rectangle 8"/>
          <p:cNvSpPr/>
          <p:nvPr userDrawn="1"/>
        </p:nvSpPr>
        <p:spPr>
          <a:xfrm>
            <a:off x="0" y="6599582"/>
            <a:ext cx="12192000" cy="258417"/>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515681"/>
            <a:ext cx="12192000" cy="839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12" name="TextBox 11"/>
          <p:cNvSpPr txBox="1"/>
          <p:nvPr userDrawn="1"/>
        </p:nvSpPr>
        <p:spPr>
          <a:xfrm>
            <a:off x="311867" y="1689494"/>
            <a:ext cx="11219935" cy="4247317"/>
          </a:xfrm>
          <a:prstGeom prst="rect">
            <a:avLst/>
          </a:prstGeom>
          <a:noFill/>
        </p:spPr>
        <p:txBody>
          <a:bodyPr wrap="square" rtlCol="0">
            <a:spAutoFit/>
          </a:bodyPr>
          <a:lstStyle/>
          <a:p>
            <a:r>
              <a:rPr lang="en-US" sz="3000" i="1" dirty="0">
                <a:latin typeface="Calibri" panose="020F0502020204030204" pitchFamily="34" charset="0"/>
              </a:rPr>
              <a:t>The UNT System has inherent risks </a:t>
            </a:r>
            <a:br>
              <a:rPr lang="en-US" sz="3000" i="1" dirty="0">
                <a:latin typeface="Calibri" panose="020F0502020204030204" pitchFamily="34" charset="0"/>
              </a:rPr>
            </a:br>
            <a:r>
              <a:rPr lang="en-US" sz="3000" i="1" dirty="0">
                <a:latin typeface="Calibri" panose="020F0502020204030204" pitchFamily="34" charset="0"/>
              </a:rPr>
              <a:t>that all higher education entities and </a:t>
            </a:r>
            <a:br>
              <a:rPr lang="en-US" sz="3000" i="1" dirty="0">
                <a:latin typeface="Calibri" panose="020F0502020204030204" pitchFamily="34" charset="0"/>
              </a:rPr>
            </a:br>
            <a:r>
              <a:rPr lang="en-US" sz="3000" i="1" dirty="0">
                <a:latin typeface="Calibri" panose="020F0502020204030204" pitchFamily="34" charset="0"/>
              </a:rPr>
              <a:t>$1 billion business operations face:</a:t>
            </a:r>
            <a:br>
              <a:rPr lang="en-US" sz="3000" dirty="0">
                <a:latin typeface="Calibri" panose="020F0502020204030204" pitchFamily="34" charset="0"/>
              </a:rPr>
            </a:br>
            <a:endParaRPr lang="en-US" sz="3000" dirty="0">
              <a:latin typeface="Calibri" panose="020F0502020204030204" pitchFamily="34" charset="0"/>
            </a:endParaRPr>
          </a:p>
          <a:p>
            <a:pPr marL="342900" indent="-342900">
              <a:buFont typeface="Arial" panose="020B0604020202020204" pitchFamily="34" charset="0"/>
              <a:buChar char="•"/>
            </a:pPr>
            <a:r>
              <a:rPr lang="en-US" sz="2000" dirty="0">
                <a:latin typeface="Calibri" panose="020F0502020204030204" pitchFamily="34" charset="0"/>
              </a:rPr>
              <a:t>Life Safety, Crime and Students</a:t>
            </a:r>
          </a:p>
          <a:p>
            <a:pPr marL="342900" indent="-342900">
              <a:buFont typeface="Arial" panose="020B0604020202020204" pitchFamily="34" charset="0"/>
              <a:buChar char="•"/>
            </a:pPr>
            <a:r>
              <a:rPr lang="en-US" sz="2000" dirty="0">
                <a:latin typeface="Calibri" panose="020F0502020204030204" pitchFamily="34" charset="0"/>
              </a:rPr>
              <a:t>Environment and Natural Disasters</a:t>
            </a:r>
          </a:p>
          <a:p>
            <a:pPr marL="342900" indent="-342900">
              <a:buFont typeface="Arial" panose="020B0604020202020204" pitchFamily="34" charset="0"/>
              <a:buChar char="•"/>
            </a:pPr>
            <a:r>
              <a:rPr lang="en-US" sz="2000" dirty="0">
                <a:latin typeface="Calibri" panose="020F0502020204030204" pitchFamily="34" charset="0"/>
              </a:rPr>
              <a:t>Finance and Fraud</a:t>
            </a:r>
          </a:p>
          <a:p>
            <a:pPr marL="342900" indent="-342900">
              <a:buFont typeface="Arial" panose="020B0604020202020204" pitchFamily="34" charset="0"/>
              <a:buChar char="•"/>
            </a:pPr>
            <a:r>
              <a:rPr lang="en-US" sz="2000" dirty="0">
                <a:latin typeface="Calibri" panose="020F0502020204030204" pitchFamily="34" charset="0"/>
              </a:rPr>
              <a:t>Information Technology </a:t>
            </a:r>
          </a:p>
          <a:p>
            <a:pPr marL="342900" indent="-342900">
              <a:buFont typeface="Arial" panose="020B0604020202020204" pitchFamily="34" charset="0"/>
              <a:buChar char="•"/>
            </a:pPr>
            <a:r>
              <a:rPr lang="en-US" sz="2000" dirty="0">
                <a:latin typeface="Calibri" panose="020F0502020204030204" pitchFamily="34" charset="0"/>
              </a:rPr>
              <a:t>Property, Casualty and Insurance</a:t>
            </a:r>
          </a:p>
          <a:p>
            <a:pPr marL="342900" indent="-342900">
              <a:buFont typeface="Arial" panose="020B0604020202020204" pitchFamily="34" charset="0"/>
              <a:buChar char="•"/>
            </a:pPr>
            <a:r>
              <a:rPr lang="en-US" sz="2000" dirty="0">
                <a:latin typeface="Calibri" panose="020F0502020204030204" pitchFamily="34" charset="0"/>
              </a:rPr>
              <a:t>Emergency Preparedness and Business Continuity</a:t>
            </a:r>
          </a:p>
          <a:p>
            <a:endParaRPr lang="en-US" sz="3000" dirty="0">
              <a:latin typeface="Calibri" panose="020F0502020204030204" pitchFamily="34" charset="0"/>
            </a:endParaRPr>
          </a:p>
        </p:txBody>
      </p:sp>
      <p:grpSp>
        <p:nvGrpSpPr>
          <p:cNvPr id="15" name="Group 14"/>
          <p:cNvGrpSpPr/>
          <p:nvPr userDrawn="1"/>
        </p:nvGrpSpPr>
        <p:grpSpPr>
          <a:xfrm>
            <a:off x="311867" y="459251"/>
            <a:ext cx="11623041" cy="707886"/>
            <a:chOff x="311867" y="459251"/>
            <a:chExt cx="11623041" cy="707886"/>
          </a:xfrm>
        </p:grpSpPr>
        <p:sp>
          <p:nvSpPr>
            <p:cNvPr id="16" name="Rectangle 15"/>
            <p:cNvSpPr/>
            <p:nvPr/>
          </p:nvSpPr>
          <p:spPr>
            <a:xfrm>
              <a:off x="311867" y="459251"/>
              <a:ext cx="5059398" cy="707886"/>
            </a:xfrm>
            <a:prstGeom prst="rect">
              <a:avLst/>
            </a:prstGeom>
          </p:spPr>
          <p:txBody>
            <a:bodyPr wrap="none">
              <a:spAutoFit/>
            </a:bodyPr>
            <a:lstStyle/>
            <a:p>
              <a:r>
                <a:rPr lang="en-US" sz="4000" dirty="0">
                  <a:latin typeface="Arial" panose="020B0604020202020204" pitchFamily="34" charset="0"/>
                  <a:cs typeface="Arial" panose="020B0604020202020204" pitchFamily="34" charset="0"/>
                </a:rPr>
                <a:t>Closing Slide Sample</a:t>
              </a:r>
            </a:p>
          </p:txBody>
        </p:sp>
        <p:cxnSp>
          <p:nvCxnSpPr>
            <p:cNvPr id="17" name="Straight Connector 16"/>
            <p:cNvCxnSpPr/>
            <p:nvPr/>
          </p:nvCxnSpPr>
          <p:spPr>
            <a:xfrm>
              <a:off x="385011" y="1167137"/>
              <a:ext cx="115498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2875" y="543099"/>
              <a:ext cx="1182033" cy="494969"/>
            </a:xfrm>
            <a:prstGeom prst="rect">
              <a:avLst/>
            </a:prstGeom>
          </p:spPr>
        </p:pic>
      </p:grpSp>
      <p:sp>
        <p:nvSpPr>
          <p:cNvPr id="19" name="Rectangle 18"/>
          <p:cNvSpPr/>
          <p:nvPr userDrawn="1"/>
        </p:nvSpPr>
        <p:spPr>
          <a:xfrm>
            <a:off x="6705600" y="1688757"/>
            <a:ext cx="4819135" cy="3797643"/>
          </a:xfrm>
          <a:prstGeom prst="rect">
            <a:avLst/>
          </a:prstGeom>
          <a:solidFill>
            <a:srgbClr val="007B3B"/>
          </a:solidFill>
          <a:ln>
            <a:solidFill>
              <a:srgbClr val="007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TextBox 19"/>
          <p:cNvSpPr txBox="1"/>
          <p:nvPr userDrawn="1"/>
        </p:nvSpPr>
        <p:spPr>
          <a:xfrm>
            <a:off x="6705600" y="2156417"/>
            <a:ext cx="4826202" cy="2862322"/>
          </a:xfrm>
          <a:prstGeom prst="rect">
            <a:avLst/>
          </a:prstGeom>
          <a:noFill/>
        </p:spPr>
        <p:txBody>
          <a:bodyPr wrap="square" rtlCol="0">
            <a:spAutoFit/>
          </a:bodyPr>
          <a:lstStyle/>
          <a:p>
            <a:pPr algn="ctr"/>
            <a:r>
              <a:rPr lang="en-US" sz="3000" b="1" dirty="0">
                <a:solidFill>
                  <a:srgbClr val="FFFF00"/>
                </a:solidFill>
                <a:latin typeface="Calibri" panose="020F0502020204030204" pitchFamily="34" charset="0"/>
              </a:rPr>
              <a:t>QUESTIONS?</a:t>
            </a:r>
          </a:p>
          <a:p>
            <a:pPr algn="ctr"/>
            <a:endParaRPr lang="en-US" sz="3000" dirty="0">
              <a:solidFill>
                <a:schemeClr val="bg1"/>
              </a:solidFill>
              <a:latin typeface="Calibri" panose="020F0502020204030204" pitchFamily="34" charset="0"/>
            </a:endParaRPr>
          </a:p>
          <a:p>
            <a:pPr algn="ctr"/>
            <a:r>
              <a:rPr lang="en-US" sz="2400" dirty="0">
                <a:solidFill>
                  <a:schemeClr val="bg1"/>
                </a:solidFill>
                <a:latin typeface="Calibri" panose="020F0502020204030204" pitchFamily="34" charset="0"/>
              </a:rPr>
              <a:t>Paul Corliss</a:t>
            </a:r>
          </a:p>
          <a:p>
            <a:pPr algn="ctr"/>
            <a:r>
              <a:rPr lang="en-US" sz="2400" dirty="0">
                <a:solidFill>
                  <a:schemeClr val="bg1"/>
                </a:solidFill>
                <a:latin typeface="Calibri" panose="020F0502020204030204" pitchFamily="34" charset="0"/>
              </a:rPr>
              <a:t>UNT System</a:t>
            </a:r>
          </a:p>
          <a:p>
            <a:pPr algn="ctr"/>
            <a:r>
              <a:rPr lang="en-US" sz="2400" dirty="0">
                <a:solidFill>
                  <a:schemeClr val="bg1"/>
                </a:solidFill>
                <a:latin typeface="Calibri" panose="020F0502020204030204" pitchFamily="34" charset="0"/>
              </a:rPr>
              <a:t>Director of Communications</a:t>
            </a:r>
          </a:p>
          <a:p>
            <a:pPr algn="ctr"/>
            <a:r>
              <a:rPr lang="en-US" sz="2400" dirty="0">
                <a:solidFill>
                  <a:schemeClr val="bg1"/>
                </a:solidFill>
                <a:latin typeface="Calibri" panose="020F0502020204030204" pitchFamily="34" charset="0"/>
              </a:rPr>
              <a:t>214.752.5985</a:t>
            </a:r>
            <a:br>
              <a:rPr lang="en-US" sz="2400" dirty="0">
                <a:solidFill>
                  <a:schemeClr val="bg1"/>
                </a:solidFill>
                <a:latin typeface="Calibri" panose="020F0502020204030204" pitchFamily="34" charset="0"/>
              </a:rPr>
            </a:br>
            <a:r>
              <a:rPr lang="en-US" sz="2400" dirty="0">
                <a:solidFill>
                  <a:schemeClr val="bg1"/>
                </a:solidFill>
                <a:latin typeface="Calibri" panose="020F0502020204030204" pitchFamily="34" charset="0"/>
              </a:rPr>
              <a:t>paul.corliss@untsystem.edu </a:t>
            </a:r>
          </a:p>
        </p:txBody>
      </p:sp>
      <p:sp>
        <p:nvSpPr>
          <p:cNvPr id="11" name="Rectangle 10"/>
          <p:cNvSpPr/>
          <p:nvPr userDrawn="1"/>
        </p:nvSpPr>
        <p:spPr>
          <a:xfrm rot="-1320000">
            <a:off x="1439390" y="3044225"/>
            <a:ext cx="8964890" cy="7918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rgbClr val="FF0000"/>
                </a:solidFill>
              </a:rPr>
              <a:t>For  Reference  Only</a:t>
            </a:r>
          </a:p>
        </p:txBody>
      </p:sp>
    </p:spTree>
    <p:extLst>
      <p:ext uri="{BB962C8B-B14F-4D97-AF65-F5344CB8AC3E}">
        <p14:creationId xmlns:p14="http://schemas.microsoft.com/office/powerpoint/2010/main" val="2787952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1445582"/>
      </p:ext>
    </p:extLst>
  </p:cSld>
  <p:clrMap bg1="lt1" tx1="dk1" bg2="lt2" tx2="dk2" accent1="accent1" accent2="accent2" accent3="accent3" accent4="accent4" accent5="accent5" accent6="accent6" hlink="hlink" folHlink="folHlink"/>
  <p:sldLayoutIdLst>
    <p:sldLayoutId id="2147483649" r:id="rId1"/>
    <p:sldLayoutId id="2147483679" r:id="rId2"/>
    <p:sldLayoutId id="2147483708" r:id="rId3"/>
    <p:sldLayoutId id="2147483709" r:id="rId4"/>
    <p:sldLayoutId id="2147483682" r:id="rId5"/>
    <p:sldLayoutId id="2147483683" r:id="rId6"/>
    <p:sldLayoutId id="2147483650" r:id="rId7"/>
    <p:sldLayoutId id="2147483707" r:id="rId8"/>
    <p:sldLayoutId id="2147483706" r:id="rId9"/>
    <p:sldLayoutId id="2147483686" r:id="rId10"/>
    <p:sldLayoutId id="2147483684" r:id="rId11"/>
    <p:sldLayoutId id="2147483687" r:id="rId12"/>
    <p:sldLayoutId id="2147483689" r:id="rId13"/>
    <p:sldLayoutId id="2147483690" r:id="rId14"/>
    <p:sldLayoutId id="2147483685" r:id="rId15"/>
    <p:sldLayoutId id="2147483688" r:id="rId16"/>
    <p:sldLayoutId id="2147483652" r:id="rId17"/>
    <p:sldLayoutId id="2147483692" r:id="rId18"/>
    <p:sldLayoutId id="2147483696" r:id="rId19"/>
    <p:sldLayoutId id="2147483691" r:id="rId20"/>
    <p:sldLayoutId id="2147483693" r:id="rId21"/>
    <p:sldLayoutId id="2147483694" r:id="rId22"/>
    <p:sldLayoutId id="2147483695" r:id="rId23"/>
    <p:sldLayoutId id="2147483701" r:id="rId24"/>
    <p:sldLayoutId id="2147483705" r:id="rId25"/>
    <p:sldLayoutId id="2147483697" r:id="rId26"/>
    <p:sldLayoutId id="2147483702" r:id="rId27"/>
    <p:sldLayoutId id="2147483703" r:id="rId28"/>
    <p:sldLayoutId id="2147483704" r:id="rId29"/>
    <p:sldLayoutId id="2147483654" r:id="rId30"/>
    <p:sldLayoutId id="2147483655" r:id="rId3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finance.untsystem.edu/sites/default/files/foreign_national_form_033023.pdf" TargetMode="External"/><Relationship Id="rId2" Type="http://schemas.openxmlformats.org/officeDocument/2006/relationships/hyperlink" Target="https://qafederation.ngwebsolutions.com/sp/startSSO.ping?PartnerIdpId=https://sso.unt.edu/idp/shibboleth&amp;TargetResource=https%3a%2f%2fdynamicforms.ngwebsolutions.com%2fSubmit%2fStart%2f413c8a06-1235-4f3b-8cb5-37a2b792a5b0"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www.irs.gov/individuals/international-taxpayers/aliens-employed-in-the-us-social-security-taxes"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mailto:HRRecords@untsystem.edu" TargetMode="External"/><Relationship Id="rId2" Type="http://schemas.openxmlformats.org/officeDocument/2006/relationships/hyperlink" Target="https://international.unt.edu/content/social-security-number-documentation-requirement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s://www.irs.gov/pub/irs-pdf/n1392.pdf"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mailto:SYSFN@untsystem.edu"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www.irs.gov/individuals/international-taxpayers/references-for-foreign-students-and-scholars" TargetMode="External"/><Relationship Id="rId2" Type="http://schemas.openxmlformats.org/officeDocument/2006/relationships/hyperlink" Target="https://www.irs.gov/individuals/international-taxpayers/foreign-students-scholars-teachers-researchers-and-exchange-visitors" TargetMode="External"/><Relationship Id="rId1" Type="http://schemas.openxmlformats.org/officeDocument/2006/relationships/slideLayout" Target="../slideLayouts/slideLayout7.xml"/><Relationship Id="rId6" Type="http://schemas.openxmlformats.org/officeDocument/2006/relationships/hyperlink" Target="https://www.irs.gov/pub/irs-pdf/n1392.pdf" TargetMode="External"/><Relationship Id="rId5" Type="http://schemas.openxmlformats.org/officeDocument/2006/relationships/hyperlink" Target="https://www.irs.gov/pub/irs-pdf/p901.pdf" TargetMode="External"/><Relationship Id="rId4" Type="http://schemas.openxmlformats.org/officeDocument/2006/relationships/hyperlink" Target="https://www.irs.gov/pub/irs-pdf/p519.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77251"/>
            <a:ext cx="10515600" cy="1325563"/>
          </a:xfrm>
        </p:spPr>
        <p:txBody>
          <a:bodyPr/>
          <a:lstStyle/>
          <a:p>
            <a:r>
              <a:rPr lang="en-US" dirty="0"/>
              <a:t>International Tax</a:t>
            </a:r>
            <a:br>
              <a:rPr lang="en-US" dirty="0"/>
            </a:br>
            <a:r>
              <a:rPr lang="en-US" dirty="0"/>
              <a:t>Informational Workshop</a:t>
            </a:r>
            <a:br>
              <a:rPr lang="en-US" dirty="0"/>
            </a:br>
            <a:endParaRPr lang="en-US" dirty="0"/>
          </a:p>
        </p:txBody>
      </p:sp>
      <p:sp>
        <p:nvSpPr>
          <p:cNvPr id="3" name="Text Placeholder 2"/>
          <p:cNvSpPr>
            <a:spLocks noGrp="1"/>
          </p:cNvSpPr>
          <p:nvPr>
            <p:ph type="body" sz="quarter" idx="10"/>
          </p:nvPr>
        </p:nvSpPr>
        <p:spPr/>
        <p:txBody>
          <a:bodyPr/>
          <a:lstStyle/>
          <a:p>
            <a:r>
              <a:rPr lang="en-US" dirty="0"/>
              <a:t>2023</a:t>
            </a:r>
          </a:p>
        </p:txBody>
      </p:sp>
      <p:pic>
        <p:nvPicPr>
          <p:cNvPr id="2050" name="Picture 2" descr="cid:image010.jpg@01D1DDF6.68ED71E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216" y="318433"/>
            <a:ext cx="3523573" cy="1417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6426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53035" y="1609842"/>
            <a:ext cx="10058400" cy="954107"/>
          </a:xfrm>
          <a:prstGeom prst="rect">
            <a:avLst/>
          </a:prstGeom>
          <a:noFill/>
        </p:spPr>
        <p:txBody>
          <a:bodyPr wrap="square" rtlCol="0">
            <a:spAutoFit/>
          </a:bodyPr>
          <a:lstStyle/>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p:txBody>
      </p:sp>
      <p:sp>
        <p:nvSpPr>
          <p:cNvPr id="4" name="Title 3"/>
          <p:cNvSpPr>
            <a:spLocks noGrp="1"/>
          </p:cNvSpPr>
          <p:nvPr>
            <p:ph type="title"/>
          </p:nvPr>
        </p:nvSpPr>
        <p:spPr/>
        <p:txBody>
          <a:bodyPr/>
          <a:lstStyle/>
          <a:p>
            <a:r>
              <a:rPr lang="en-US" dirty="0"/>
              <a:t>Taxable Scholarships</a:t>
            </a:r>
          </a:p>
        </p:txBody>
      </p:sp>
      <p:sp>
        <p:nvSpPr>
          <p:cNvPr id="2" name="TextBox 1"/>
          <p:cNvSpPr txBox="1"/>
          <p:nvPr/>
        </p:nvSpPr>
        <p:spPr>
          <a:xfrm>
            <a:off x="485024" y="1390644"/>
            <a:ext cx="9519588" cy="1877437"/>
          </a:xfrm>
          <a:prstGeom prst="rect">
            <a:avLst/>
          </a:prstGeom>
          <a:noFill/>
        </p:spPr>
        <p:txBody>
          <a:bodyPr wrap="square" rtlCol="0">
            <a:spAutoFit/>
          </a:bodyPr>
          <a:lstStyle/>
          <a:p>
            <a:r>
              <a:rPr lang="en-US" sz="2400" dirty="0"/>
              <a:t>Taxable Scholarship Example  (continued)</a:t>
            </a:r>
          </a:p>
          <a:p>
            <a:endParaRPr lang="en-US" dirty="0">
              <a:latin typeface="Arial" panose="020B0604020202020204" pitchFamily="34" charset="0"/>
              <a:cs typeface="Arial" panose="020B0604020202020204" pitchFamily="34" charset="0"/>
            </a:endParaRPr>
          </a:p>
          <a:p>
            <a:r>
              <a:rPr lang="en-US" dirty="0">
                <a:cs typeface="Arial" panose="020B0604020202020204" pitchFamily="34" charset="0"/>
              </a:rPr>
              <a:t>There are different ways to think through the answer, but answer can be calculated as follows:</a:t>
            </a:r>
          </a:p>
          <a:p>
            <a:pPr marL="800100" lvl="1" indent="-342900">
              <a:buFont typeface="Arial" panose="020B0604020202020204" pitchFamily="34" charset="0"/>
              <a:buChar char="•"/>
            </a:pPr>
            <a:endParaRPr lang="en-US" dirty="0"/>
          </a:p>
          <a:p>
            <a:pPr marL="342900" indent="-342900">
              <a:buFont typeface="Arial" panose="020B0604020202020204" pitchFamily="34" charset="0"/>
              <a:buChar char="•"/>
            </a:pPr>
            <a:endParaRPr lang="en-US" b="1" u="sng" dirty="0"/>
          </a:p>
          <a:p>
            <a:pPr marL="342900" indent="-342900">
              <a:buFont typeface="Arial" panose="020B0604020202020204" pitchFamily="34" charset="0"/>
              <a:buChar char="•"/>
            </a:pPr>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139458244"/>
              </p:ext>
            </p:extLst>
          </p:nvPr>
        </p:nvGraphicFramePr>
        <p:xfrm>
          <a:off x="747430" y="3024594"/>
          <a:ext cx="5070664" cy="2302007"/>
        </p:xfrm>
        <a:graphic>
          <a:graphicData uri="http://schemas.openxmlformats.org/drawingml/2006/table">
            <a:tbl>
              <a:tblPr>
                <a:tableStyleId>{5C22544A-7EE6-4342-B048-85BDC9FD1C3A}</a:tableStyleId>
              </a:tblPr>
              <a:tblGrid>
                <a:gridCol w="3643853">
                  <a:extLst>
                    <a:ext uri="{9D8B030D-6E8A-4147-A177-3AD203B41FA5}">
                      <a16:colId xmlns:a16="http://schemas.microsoft.com/office/drawing/2014/main" val="2554788557"/>
                    </a:ext>
                  </a:extLst>
                </a:gridCol>
                <a:gridCol w="1426811">
                  <a:extLst>
                    <a:ext uri="{9D8B030D-6E8A-4147-A177-3AD203B41FA5}">
                      <a16:colId xmlns:a16="http://schemas.microsoft.com/office/drawing/2014/main" val="220900569"/>
                    </a:ext>
                  </a:extLst>
                </a:gridCol>
              </a:tblGrid>
              <a:tr h="534954">
                <a:tc>
                  <a:txBody>
                    <a:bodyPr/>
                    <a:lstStyle/>
                    <a:p>
                      <a:pPr algn="l" fontAlgn="b"/>
                      <a:r>
                        <a:rPr lang="en-US" sz="1600" u="none" strike="noStrike" dirty="0">
                          <a:effectLst/>
                        </a:rPr>
                        <a:t>Tuition</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 $   15,000.00 </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32988836"/>
                  </a:ext>
                </a:extLst>
              </a:tr>
              <a:tr h="616902">
                <a:tc>
                  <a:txBody>
                    <a:bodyPr/>
                    <a:lstStyle/>
                    <a:p>
                      <a:pPr algn="l" fontAlgn="b"/>
                      <a:r>
                        <a:rPr lang="en-US" sz="1600" u="none" strike="noStrike" dirty="0">
                          <a:effectLst/>
                        </a:rPr>
                        <a:t>Tuition and fees for enrollment</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 $ (10,000.00)</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75890167"/>
                  </a:ext>
                </a:extLst>
              </a:tr>
              <a:tr h="615197">
                <a:tc>
                  <a:txBody>
                    <a:bodyPr/>
                    <a:lstStyle/>
                    <a:p>
                      <a:pPr algn="l" fontAlgn="b"/>
                      <a:r>
                        <a:rPr lang="en-US" sz="1600" u="sng" strike="noStrike" dirty="0">
                          <a:effectLst/>
                        </a:rPr>
                        <a:t>Course related books and supplies</a:t>
                      </a:r>
                      <a:endParaRPr lang="en-US" sz="1600" b="0" i="0" u="sng"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u="sng" strike="noStrike" dirty="0">
                          <a:effectLst/>
                        </a:rPr>
                        <a:t> $   (250.00)</a:t>
                      </a:r>
                      <a:endParaRPr lang="en-US" sz="1600" b="0" i="0" u="sng"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02186748"/>
                  </a:ext>
                </a:extLst>
              </a:tr>
              <a:tr h="534954">
                <a:tc>
                  <a:txBody>
                    <a:bodyPr/>
                    <a:lstStyle/>
                    <a:p>
                      <a:pPr algn="l" fontAlgn="b"/>
                      <a:r>
                        <a:rPr lang="en-US" sz="1600" b="1" u="none" strike="noStrike" dirty="0">
                          <a:effectLst/>
                        </a:rPr>
                        <a:t>Taxable</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b="1" u="none" strike="noStrike" dirty="0">
                          <a:effectLst/>
                        </a:rPr>
                        <a:t> $4,750.00</a:t>
                      </a:r>
                      <a:endParaRPr lang="en-US"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37841681"/>
                  </a:ext>
                </a:extLst>
              </a:tr>
            </a:tbl>
          </a:graphicData>
        </a:graphic>
      </p:graphicFrame>
    </p:spTree>
    <p:extLst>
      <p:ext uri="{BB962C8B-B14F-4D97-AF65-F5344CB8AC3E}">
        <p14:creationId xmlns:p14="http://schemas.microsoft.com/office/powerpoint/2010/main" val="3870771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53035" y="1609842"/>
            <a:ext cx="10058400" cy="954107"/>
          </a:xfrm>
          <a:prstGeom prst="rect">
            <a:avLst/>
          </a:prstGeom>
          <a:noFill/>
        </p:spPr>
        <p:txBody>
          <a:bodyPr wrap="square" rtlCol="0">
            <a:spAutoFit/>
          </a:bodyPr>
          <a:lstStyle/>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p:txBody>
      </p:sp>
      <p:sp>
        <p:nvSpPr>
          <p:cNvPr id="4" name="Title 3"/>
          <p:cNvSpPr>
            <a:spLocks noGrp="1"/>
          </p:cNvSpPr>
          <p:nvPr>
            <p:ph type="title"/>
          </p:nvPr>
        </p:nvSpPr>
        <p:spPr/>
        <p:txBody>
          <a:bodyPr/>
          <a:lstStyle/>
          <a:p>
            <a:r>
              <a:rPr lang="en-US" dirty="0"/>
              <a:t>Taxable Scholarships</a:t>
            </a:r>
          </a:p>
        </p:txBody>
      </p:sp>
      <p:sp>
        <p:nvSpPr>
          <p:cNvPr id="2" name="TextBox 1"/>
          <p:cNvSpPr txBox="1"/>
          <p:nvPr/>
        </p:nvSpPr>
        <p:spPr>
          <a:xfrm>
            <a:off x="485024" y="1390644"/>
            <a:ext cx="9519588" cy="2462213"/>
          </a:xfrm>
          <a:prstGeom prst="rect">
            <a:avLst/>
          </a:prstGeom>
          <a:noFill/>
        </p:spPr>
        <p:txBody>
          <a:bodyPr wrap="square" rtlCol="0">
            <a:spAutoFit/>
          </a:bodyPr>
          <a:lstStyle/>
          <a:p>
            <a:r>
              <a:rPr lang="en-US" sz="2400" dirty="0"/>
              <a:t>Examples of Non-Compensatory Payments made by UNT (continued)</a:t>
            </a:r>
          </a:p>
          <a:p>
            <a:endParaRPr lang="en-US" sz="2000" dirty="0"/>
          </a:p>
          <a:p>
            <a:r>
              <a:rPr lang="en-US" dirty="0">
                <a:cs typeface="Arial" panose="020B0604020202020204" pitchFamily="34" charset="0"/>
              </a:rPr>
              <a:t>UNT would be required to withhold 14% of the taxable scholarships provided to certain nonresident alien students on an F, J, M ,or Q visa.  So if Dahlia is a nonresident alien student here in the US on a J visa, UNT would withhold $980 or 14% of $7,000, from Dahlia’s scholarship.   If Dahlia was not a candidate for degree at UNT, UNT may have to withhold 30% from the taxable scholarship. </a:t>
            </a:r>
          </a:p>
          <a:p>
            <a:pPr marL="342900" indent="-342900">
              <a:buFont typeface="Arial" panose="020B0604020202020204" pitchFamily="34" charset="0"/>
              <a:buChar char="•"/>
            </a:pPr>
            <a:endParaRPr lang="en-US" b="1" u="sng" dirty="0"/>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3267317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53035" y="1609842"/>
            <a:ext cx="10058400" cy="954107"/>
          </a:xfrm>
          <a:prstGeom prst="rect">
            <a:avLst/>
          </a:prstGeom>
          <a:noFill/>
        </p:spPr>
        <p:txBody>
          <a:bodyPr wrap="square" rtlCol="0">
            <a:spAutoFit/>
          </a:bodyPr>
          <a:lstStyle/>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p:txBody>
      </p:sp>
      <p:sp>
        <p:nvSpPr>
          <p:cNvPr id="4" name="Title 3"/>
          <p:cNvSpPr>
            <a:spLocks noGrp="1"/>
          </p:cNvSpPr>
          <p:nvPr>
            <p:ph type="title"/>
          </p:nvPr>
        </p:nvSpPr>
        <p:spPr/>
        <p:txBody>
          <a:bodyPr/>
          <a:lstStyle/>
          <a:p>
            <a:r>
              <a:rPr lang="en-US" dirty="0"/>
              <a:t>Wages </a:t>
            </a:r>
          </a:p>
        </p:txBody>
      </p:sp>
      <p:sp>
        <p:nvSpPr>
          <p:cNvPr id="2" name="TextBox 1"/>
          <p:cNvSpPr txBox="1"/>
          <p:nvPr/>
        </p:nvSpPr>
        <p:spPr>
          <a:xfrm>
            <a:off x="485024" y="1390644"/>
            <a:ext cx="9519588" cy="2185214"/>
          </a:xfrm>
          <a:prstGeom prst="rect">
            <a:avLst/>
          </a:prstGeom>
          <a:noFill/>
        </p:spPr>
        <p:txBody>
          <a:bodyPr wrap="square" rtlCol="0">
            <a:spAutoFit/>
          </a:bodyPr>
          <a:lstStyle/>
          <a:p>
            <a:r>
              <a:rPr lang="en-US" sz="2400" dirty="0"/>
              <a:t>Examples of Compensatory Payments made by UNT</a:t>
            </a:r>
          </a:p>
          <a:p>
            <a:endParaRPr lang="en-US" sz="2000" dirty="0"/>
          </a:p>
          <a:p>
            <a:pPr marL="457200" indent="-457200">
              <a:buAutoNum type="arabicPeriod" startAt="2"/>
            </a:pPr>
            <a:r>
              <a:rPr lang="en-US" dirty="0">
                <a:cs typeface="Arial" panose="020B0604020202020204" pitchFamily="34" charset="0"/>
              </a:rPr>
              <a:t>The second most common source of income paid by UNT System to students or employees is payment for services.   </a:t>
            </a:r>
          </a:p>
          <a:p>
            <a:pPr marL="800100" lvl="1" indent="-342900">
              <a:buFont typeface="Arial" panose="020B0604020202020204" pitchFamily="34" charset="0"/>
              <a:buChar char="•"/>
            </a:pPr>
            <a:endParaRPr lang="en-US" dirty="0"/>
          </a:p>
          <a:p>
            <a:pPr marL="342900" indent="-342900">
              <a:buFont typeface="Arial" panose="020B0604020202020204" pitchFamily="34" charset="0"/>
              <a:buChar char="•"/>
            </a:pPr>
            <a:endParaRPr lang="en-US" b="1" u="sng" dirty="0"/>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871587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53035" y="1609842"/>
            <a:ext cx="10058400" cy="954107"/>
          </a:xfrm>
          <a:prstGeom prst="rect">
            <a:avLst/>
          </a:prstGeom>
          <a:noFill/>
        </p:spPr>
        <p:txBody>
          <a:bodyPr wrap="square" rtlCol="0">
            <a:spAutoFit/>
          </a:bodyPr>
          <a:lstStyle/>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p:txBody>
      </p:sp>
      <p:sp>
        <p:nvSpPr>
          <p:cNvPr id="4" name="Title 3"/>
          <p:cNvSpPr>
            <a:spLocks noGrp="1"/>
          </p:cNvSpPr>
          <p:nvPr>
            <p:ph type="title"/>
          </p:nvPr>
        </p:nvSpPr>
        <p:spPr/>
        <p:txBody>
          <a:bodyPr/>
          <a:lstStyle/>
          <a:p>
            <a:r>
              <a:rPr lang="en-US" dirty="0"/>
              <a:t>Forms W-2 and 1042-S</a:t>
            </a:r>
          </a:p>
        </p:txBody>
      </p:sp>
      <p:sp>
        <p:nvSpPr>
          <p:cNvPr id="2" name="TextBox 1"/>
          <p:cNvSpPr txBox="1"/>
          <p:nvPr/>
        </p:nvSpPr>
        <p:spPr>
          <a:xfrm>
            <a:off x="485023" y="1390644"/>
            <a:ext cx="9887993" cy="4431983"/>
          </a:xfrm>
          <a:prstGeom prst="rect">
            <a:avLst/>
          </a:prstGeom>
          <a:noFill/>
        </p:spPr>
        <p:txBody>
          <a:bodyPr wrap="square" rtlCol="0">
            <a:spAutoFit/>
          </a:bodyPr>
          <a:lstStyle/>
          <a:p>
            <a:r>
              <a:rPr lang="en-US" sz="2400" dirty="0"/>
              <a:t>Tax Reporting</a:t>
            </a:r>
          </a:p>
          <a:p>
            <a:endParaRPr lang="en-US" sz="2400" dirty="0"/>
          </a:p>
          <a:p>
            <a:r>
              <a:rPr lang="en-US" dirty="0">
                <a:cs typeface="Arial" panose="020B0604020202020204" pitchFamily="34" charset="0"/>
              </a:rPr>
              <a:t>Form W-2</a:t>
            </a:r>
          </a:p>
          <a:p>
            <a:pPr marL="742950" lvl="1" indent="-285750">
              <a:buFont typeface="Arial" panose="020B0604020202020204" pitchFamily="34" charset="0"/>
              <a:buChar char="•"/>
            </a:pPr>
            <a:r>
              <a:rPr lang="en-US" dirty="0">
                <a:cs typeface="Arial" panose="020B0604020202020204" pitchFamily="34" charset="0"/>
              </a:rPr>
              <a:t>As required by the IRS, </a:t>
            </a:r>
            <a:r>
              <a:rPr lang="en-US" dirty="0">
                <a:solidFill>
                  <a:schemeClr val="tx1">
                    <a:lumMod val="95000"/>
                    <a:lumOff val="5000"/>
                  </a:schemeClr>
                </a:solidFill>
                <a:cs typeface="Arial" panose="020B0604020202020204" pitchFamily="34" charset="0"/>
              </a:rPr>
              <a:t>payroll/tax offices must report wages paid to a NONRESIDENT ALIEN which are exempt under a tax treaty on Form 1042 and Form 1042-S. Any additional wages paid to a NONRESIDENT ALIEN over and above the exempt amount are reported on Form W-2 in the normal manner.</a:t>
            </a:r>
          </a:p>
          <a:p>
            <a:pPr marL="742950" lvl="1" indent="-285750">
              <a:buFont typeface="Arial" panose="020B0604020202020204" pitchFamily="34" charset="0"/>
              <a:buChar char="•"/>
            </a:pPr>
            <a:r>
              <a:rPr lang="en-US" dirty="0">
                <a:solidFill>
                  <a:schemeClr val="tx1">
                    <a:lumMod val="95000"/>
                    <a:lumOff val="5000"/>
                  </a:schemeClr>
                </a:solidFill>
                <a:cs typeface="Arial" panose="020B0604020202020204" pitchFamily="34" charset="0"/>
              </a:rPr>
              <a:t>Regular wage/salary reporting (for those </a:t>
            </a:r>
            <a:r>
              <a:rPr lang="en-US" dirty="0">
                <a:cs typeface="Arial" panose="020B0604020202020204" pitchFamily="34" charset="0"/>
              </a:rPr>
              <a:t>that aren’t relying on exemptions or treaties), is also reportable on Form W-2. </a:t>
            </a:r>
          </a:p>
          <a:p>
            <a:pPr marL="742950" lvl="1" indent="-285750">
              <a:buFont typeface="Arial" panose="020B0604020202020204" pitchFamily="34" charset="0"/>
              <a:buChar char="•"/>
            </a:pPr>
            <a:r>
              <a:rPr lang="en-US" dirty="0">
                <a:cs typeface="Arial" panose="020B0604020202020204" pitchFamily="34" charset="0"/>
              </a:rPr>
              <a:t>Payments to resident alien employees are reported on Form W-2</a:t>
            </a:r>
          </a:p>
          <a:p>
            <a:endParaRPr lang="en-US" dirty="0">
              <a:cs typeface="Arial" panose="020B0604020202020204" pitchFamily="34" charset="0"/>
            </a:endParaRPr>
          </a:p>
          <a:p>
            <a:r>
              <a:rPr lang="en-US" dirty="0">
                <a:cs typeface="Arial" panose="020B0604020202020204" pitchFamily="34" charset="0"/>
              </a:rPr>
              <a:t>Form 1042-S</a:t>
            </a:r>
          </a:p>
          <a:p>
            <a:pPr marL="800100" lvl="1" indent="-342900">
              <a:buFont typeface="Arial" panose="020B0604020202020204" pitchFamily="34" charset="0"/>
              <a:buChar char="•"/>
            </a:pPr>
            <a:r>
              <a:rPr lang="en-US" dirty="0">
                <a:cs typeface="Arial" panose="020B0604020202020204" pitchFamily="34" charset="0"/>
              </a:rPr>
              <a:t>Taxable Scholarship payments to nonresident aliens</a:t>
            </a:r>
          </a:p>
          <a:p>
            <a:pPr marL="800100" lvl="1" indent="-342900">
              <a:buFont typeface="Arial" panose="020B0604020202020204" pitchFamily="34" charset="0"/>
              <a:buChar char="•"/>
            </a:pPr>
            <a:r>
              <a:rPr lang="en-US" dirty="0">
                <a:cs typeface="Arial" panose="020B0604020202020204" pitchFamily="34" charset="0"/>
              </a:rPr>
              <a:t>Payment for services to nonresident aliens in some situations, see above*</a:t>
            </a:r>
          </a:p>
          <a:p>
            <a:pPr marL="800100" lvl="1" indent="-342900">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2421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53035" y="1609842"/>
            <a:ext cx="10058400" cy="954107"/>
          </a:xfrm>
          <a:prstGeom prst="rect">
            <a:avLst/>
          </a:prstGeom>
          <a:noFill/>
        </p:spPr>
        <p:txBody>
          <a:bodyPr wrap="square" rtlCol="0">
            <a:spAutoFit/>
          </a:bodyPr>
          <a:lstStyle/>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p:txBody>
      </p:sp>
      <p:sp>
        <p:nvSpPr>
          <p:cNvPr id="4" name="Title 3"/>
          <p:cNvSpPr>
            <a:spLocks noGrp="1"/>
          </p:cNvSpPr>
          <p:nvPr>
            <p:ph type="title"/>
          </p:nvPr>
        </p:nvSpPr>
        <p:spPr/>
        <p:txBody>
          <a:bodyPr/>
          <a:lstStyle/>
          <a:p>
            <a:r>
              <a:rPr lang="en-US" dirty="0"/>
              <a:t>Resident Aliens</a:t>
            </a:r>
          </a:p>
        </p:txBody>
      </p:sp>
      <p:sp>
        <p:nvSpPr>
          <p:cNvPr id="2" name="TextBox 1"/>
          <p:cNvSpPr txBox="1"/>
          <p:nvPr/>
        </p:nvSpPr>
        <p:spPr>
          <a:xfrm>
            <a:off x="485024" y="1390644"/>
            <a:ext cx="9519588" cy="2769989"/>
          </a:xfrm>
          <a:prstGeom prst="rect">
            <a:avLst/>
          </a:prstGeom>
          <a:noFill/>
        </p:spPr>
        <p:txBody>
          <a:bodyPr wrap="square" rtlCol="0">
            <a:spAutoFit/>
          </a:bodyPr>
          <a:lstStyle/>
          <a:p>
            <a:r>
              <a:rPr lang="en-US" sz="2400" dirty="0"/>
              <a:t>Resident Aliens Tax Treatment</a:t>
            </a:r>
          </a:p>
          <a:p>
            <a:endParaRPr lang="en-US" sz="2400" dirty="0">
              <a:latin typeface="Arial" panose="020B0604020202020204" pitchFamily="34" charset="0"/>
              <a:cs typeface="Arial" panose="020B0604020202020204" pitchFamily="34" charset="0"/>
            </a:endParaRPr>
          </a:p>
          <a:p>
            <a:r>
              <a:rPr lang="en-US" dirty="0">
                <a:cs typeface="Arial" panose="020B0604020202020204" pitchFamily="34" charset="0"/>
              </a:rPr>
              <a:t>Resident Aliens are treated the same way as US citizens for tax purposes.  The IRS provides rules for determining whether you are a nonresident or resident alien.  UNT System’s determination of residency status is based on the accurate completion and submission of the UNT System Foreign National Form (Form should be provided by those that receive payments for services from UNT System during onboarding process)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532915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53035" y="1609842"/>
            <a:ext cx="10058400" cy="954107"/>
          </a:xfrm>
          <a:prstGeom prst="rect">
            <a:avLst/>
          </a:prstGeom>
          <a:noFill/>
        </p:spPr>
        <p:txBody>
          <a:bodyPr wrap="square" rtlCol="0">
            <a:spAutoFit/>
          </a:bodyPr>
          <a:lstStyle/>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p:txBody>
      </p:sp>
      <p:sp>
        <p:nvSpPr>
          <p:cNvPr id="4" name="Title 3"/>
          <p:cNvSpPr>
            <a:spLocks noGrp="1"/>
          </p:cNvSpPr>
          <p:nvPr>
            <p:ph type="title"/>
          </p:nvPr>
        </p:nvSpPr>
        <p:spPr/>
        <p:txBody>
          <a:bodyPr/>
          <a:lstStyle/>
          <a:p>
            <a:r>
              <a:rPr lang="en-US" dirty="0"/>
              <a:t>Foreign National Form</a:t>
            </a:r>
          </a:p>
        </p:txBody>
      </p:sp>
      <p:sp>
        <p:nvSpPr>
          <p:cNvPr id="2" name="TextBox 1"/>
          <p:cNvSpPr txBox="1"/>
          <p:nvPr/>
        </p:nvSpPr>
        <p:spPr>
          <a:xfrm>
            <a:off x="848413" y="1284862"/>
            <a:ext cx="8059918" cy="3262432"/>
          </a:xfrm>
          <a:prstGeom prst="rect">
            <a:avLst/>
          </a:prstGeom>
          <a:noFill/>
        </p:spPr>
        <p:txBody>
          <a:bodyPr wrap="square" rtlCol="0">
            <a:spAutoFit/>
          </a:bodyPr>
          <a:lstStyle/>
          <a:p>
            <a:endParaRPr lang="en-US" sz="2400" dirty="0">
              <a:latin typeface="Arial" panose="020B0604020202020204" pitchFamily="34" charset="0"/>
              <a:cs typeface="Arial" panose="020B0604020202020204" pitchFamily="34" charset="0"/>
            </a:endParaRPr>
          </a:p>
          <a:p>
            <a:r>
              <a:rPr lang="en-US" dirty="0">
                <a:cs typeface="Arial" panose="020B0604020202020204" pitchFamily="34" charset="0"/>
              </a:rPr>
              <a:t> UNT System Tax Department uses the Foreign National Form to:</a:t>
            </a:r>
          </a:p>
          <a:p>
            <a:pPr marL="342900" indent="-342900">
              <a:buFont typeface="Arial" panose="020B0604020202020204" pitchFamily="34" charset="0"/>
              <a:buChar char="•"/>
            </a:pPr>
            <a:r>
              <a:rPr lang="en-US" dirty="0">
                <a:cs typeface="Arial" panose="020B0604020202020204" pitchFamily="34" charset="0"/>
              </a:rPr>
              <a:t>Verify resident status (nonresident alien or resident alien)</a:t>
            </a:r>
          </a:p>
          <a:p>
            <a:pPr marL="342900" indent="-342900">
              <a:buFont typeface="Arial" panose="020B0604020202020204" pitchFamily="34" charset="0"/>
              <a:buChar char="•"/>
            </a:pPr>
            <a:r>
              <a:rPr lang="en-US" dirty="0">
                <a:cs typeface="Arial" panose="020B0604020202020204" pitchFamily="34" charset="0"/>
              </a:rPr>
              <a:t>Verify whether nonresident alien employees are required to pay FICA taxes, etc.</a:t>
            </a:r>
          </a:p>
          <a:p>
            <a:pPr marL="342900" indent="-342900">
              <a:buFont typeface="Arial" panose="020B0604020202020204" pitchFamily="34" charset="0"/>
              <a:buChar char="•"/>
            </a:pPr>
            <a:r>
              <a:rPr lang="en-US" dirty="0">
                <a:cs typeface="Arial" panose="020B0604020202020204" pitchFamily="34" charset="0"/>
              </a:rPr>
              <a:t>Ensure that nonresident aliens Form W-4 is properly updated in EIS/HRPD</a:t>
            </a:r>
          </a:p>
          <a:p>
            <a:pPr marL="342900" indent="-342900">
              <a:buFont typeface="Arial" panose="020B0604020202020204" pitchFamily="34" charset="0"/>
              <a:buChar char="•"/>
            </a:pPr>
            <a:r>
              <a:rPr lang="en-US" dirty="0">
                <a:cs typeface="Arial" panose="020B0604020202020204" pitchFamily="34" charset="0"/>
              </a:rPr>
              <a:t>Verify and apply treaty benefits as needed</a:t>
            </a:r>
          </a:p>
          <a:p>
            <a:pPr marL="342900" indent="-342900">
              <a:buFont typeface="Arial" panose="020B0604020202020204" pitchFamily="34" charset="0"/>
              <a:buChar char="•"/>
            </a:pPr>
            <a:endParaRPr lang="en-US" dirty="0">
              <a:cs typeface="Arial" panose="020B0604020202020204" pitchFamily="34" charset="0"/>
            </a:endParaRPr>
          </a:p>
          <a:p>
            <a:endParaRPr lang="en-US" dirty="0">
              <a:cs typeface="Arial" panose="020B0604020202020204" pitchFamily="34" charset="0"/>
            </a:endParaRPr>
          </a:p>
          <a:p>
            <a:r>
              <a:rPr lang="en-US" sz="2000" dirty="0">
                <a:hlinkClick r:id="rId2" tooltip="https://qafederation.ngwebsolutions.com/sp/startsso.ping?partneridpid=https://sso.unt.edu/idp/shibboleth&amp;targetresource=https%3a%2f%2fdynamicforms.ngwebsolutions.com%2fsubmit%2fstart%2f413c8a06-1235-4f3b-8cb5-37a2b792a5b0"/>
              </a:rPr>
              <a:t>Dynamic Foreign National Form</a:t>
            </a:r>
            <a:endParaRPr lang="en-US" sz="2000" dirty="0">
              <a:cs typeface="Arial" panose="020B0604020202020204" pitchFamily="34" charset="0"/>
            </a:endParaRPr>
          </a:p>
          <a:p>
            <a:endParaRPr lang="en-US" dirty="0">
              <a:latin typeface="Arial" panose="020B0604020202020204" pitchFamily="34" charset="0"/>
              <a:cs typeface="Arial" panose="020B0604020202020204" pitchFamily="34" charset="0"/>
              <a:hlinkClick r:id="rId3"/>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7808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53035" y="1609842"/>
            <a:ext cx="10058400" cy="954107"/>
          </a:xfrm>
          <a:prstGeom prst="rect">
            <a:avLst/>
          </a:prstGeom>
          <a:noFill/>
        </p:spPr>
        <p:txBody>
          <a:bodyPr wrap="square" rtlCol="0">
            <a:spAutoFit/>
          </a:bodyPr>
          <a:lstStyle/>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p:txBody>
      </p:sp>
      <p:sp>
        <p:nvSpPr>
          <p:cNvPr id="4" name="Title 3"/>
          <p:cNvSpPr>
            <a:spLocks noGrp="1"/>
          </p:cNvSpPr>
          <p:nvPr>
            <p:ph type="title"/>
          </p:nvPr>
        </p:nvSpPr>
        <p:spPr/>
        <p:txBody>
          <a:bodyPr/>
          <a:lstStyle/>
          <a:p>
            <a:r>
              <a:rPr lang="en-US" dirty="0"/>
              <a:t>FICA Taxes</a:t>
            </a:r>
          </a:p>
        </p:txBody>
      </p:sp>
      <p:sp>
        <p:nvSpPr>
          <p:cNvPr id="2" name="TextBox 1"/>
          <p:cNvSpPr txBox="1"/>
          <p:nvPr/>
        </p:nvSpPr>
        <p:spPr>
          <a:xfrm>
            <a:off x="485023" y="1390644"/>
            <a:ext cx="10525483" cy="4216539"/>
          </a:xfrm>
          <a:prstGeom prst="rect">
            <a:avLst/>
          </a:prstGeom>
          <a:noFill/>
        </p:spPr>
        <p:txBody>
          <a:bodyPr wrap="square" rtlCol="0">
            <a:spAutoFit/>
          </a:bodyPr>
          <a:lstStyle/>
          <a:p>
            <a:r>
              <a:rPr lang="en-US" sz="2400" dirty="0"/>
              <a:t>FICA taxes include Social Security (OASDI) and Medicare tax.</a:t>
            </a:r>
          </a:p>
          <a:p>
            <a:endParaRPr lang="en-US" b="1" dirty="0"/>
          </a:p>
          <a:p>
            <a:r>
              <a:rPr lang="en-US" sz="1600" b="1" dirty="0">
                <a:latin typeface="Arial" panose="020B0604020202020204" pitchFamily="34" charset="0"/>
                <a:cs typeface="Arial" panose="020B0604020202020204" pitchFamily="34" charset="0"/>
              </a:rPr>
              <a:t>R</a:t>
            </a:r>
            <a:r>
              <a:rPr lang="en-US" sz="1600" b="1" dirty="0">
                <a:cs typeface="Arial" panose="020B0604020202020204" pitchFamily="34" charset="0"/>
              </a:rPr>
              <a:t>esident Aliens</a:t>
            </a:r>
            <a:r>
              <a:rPr lang="en-US" sz="1600" dirty="0">
                <a:cs typeface="Arial" panose="020B0604020202020204" pitchFamily="34" charset="0"/>
              </a:rPr>
              <a:t>, in general, have the same liability for Social Security/Medicare Taxes that U.S. Citizens have.  </a:t>
            </a:r>
          </a:p>
          <a:p>
            <a:endParaRPr lang="en-US" sz="1600" dirty="0">
              <a:cs typeface="Arial" panose="020B0604020202020204" pitchFamily="34" charset="0"/>
            </a:endParaRPr>
          </a:p>
          <a:p>
            <a:r>
              <a:rPr lang="en-US" sz="1600" b="1" dirty="0">
                <a:cs typeface="Arial" panose="020B0604020202020204" pitchFamily="34" charset="0"/>
              </a:rPr>
              <a:t>Nonresident Aliens</a:t>
            </a:r>
            <a:r>
              <a:rPr lang="en-US" sz="1600" dirty="0">
                <a:cs typeface="Arial" panose="020B0604020202020204" pitchFamily="34" charset="0"/>
              </a:rPr>
              <a:t>, in general, are liable for Social Security/Medicare Taxes on wages paid to them for services performed by them in the United States.   Certain classes of nonimmigrants and nonresident aliens are exempt from U.S. Social Security and Medicare taxes including those in the US with:</a:t>
            </a:r>
          </a:p>
          <a:p>
            <a:pPr marL="742950" lvl="1" indent="-285750">
              <a:buFont typeface="Arial" panose="020B0604020202020204" pitchFamily="34" charset="0"/>
              <a:buChar char="•"/>
            </a:pPr>
            <a:r>
              <a:rPr lang="en-US" sz="1600" dirty="0">
                <a:cs typeface="Arial" panose="020B0604020202020204" pitchFamily="34" charset="0"/>
              </a:rPr>
              <a:t>F-visas, J-visas, M-visas, Q-visas. Nonresident Alien students, scholars, professors, teachers, trainees, researchers, physicians, au pairs, summer camp workers, and other aliens temporarily present in the United States in F-1, J-1, M-1, or Q-1/Q-2 nonimmigrant status are exempt on wages paid to them for services performed within the United States as long as such services are allowed by USCIS for these nonimmigrant statuses, and such services are performed to carry out the purposes for which such visas were issued to them.   (With some limitations and exceptions)</a:t>
            </a:r>
          </a:p>
          <a:p>
            <a:pPr marL="742950" lvl="1" indent="-285750">
              <a:buFont typeface="Arial" panose="020B0604020202020204" pitchFamily="34" charset="0"/>
              <a:buChar char="•"/>
            </a:pPr>
            <a:endParaRPr lang="en-US" sz="1600" dirty="0">
              <a:cs typeface="Arial" panose="020B0604020202020204" pitchFamily="34" charset="0"/>
            </a:endParaRPr>
          </a:p>
          <a:p>
            <a:pPr lvl="1"/>
            <a:endParaRPr lang="en-US" sz="1600" dirty="0">
              <a:cs typeface="Arial" panose="020B0604020202020204" pitchFamily="34" charset="0"/>
              <a:hlinkClick r:id="rId2"/>
            </a:endParaRPr>
          </a:p>
          <a:p>
            <a:pPr lvl="1"/>
            <a:r>
              <a:rPr lang="en-US" dirty="0">
                <a:cs typeface="Arial" panose="020B0604020202020204" pitchFamily="34" charset="0"/>
                <a:hlinkClick r:id="rId2"/>
              </a:rPr>
              <a:t>https://www.irs.gov/individuals/international-taxpayers/aliens-employed-in-the-us-social-security-taxes</a:t>
            </a:r>
            <a:r>
              <a:rPr lang="en-US" dirty="0">
                <a:cs typeface="Arial" panose="020B0604020202020204" pitchFamily="34" charset="0"/>
              </a:rPr>
              <a:t> </a:t>
            </a:r>
          </a:p>
        </p:txBody>
      </p:sp>
    </p:spTree>
    <p:extLst>
      <p:ext uri="{BB962C8B-B14F-4D97-AF65-F5344CB8AC3E}">
        <p14:creationId xmlns:p14="http://schemas.microsoft.com/office/powerpoint/2010/main" val="1937391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53035" y="1609842"/>
            <a:ext cx="10058400" cy="954107"/>
          </a:xfrm>
          <a:prstGeom prst="rect">
            <a:avLst/>
          </a:prstGeom>
          <a:noFill/>
        </p:spPr>
        <p:txBody>
          <a:bodyPr wrap="square" rtlCol="0">
            <a:spAutoFit/>
          </a:bodyPr>
          <a:lstStyle/>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p:txBody>
      </p:sp>
      <p:sp>
        <p:nvSpPr>
          <p:cNvPr id="4" name="Title 3"/>
          <p:cNvSpPr>
            <a:spLocks noGrp="1"/>
          </p:cNvSpPr>
          <p:nvPr>
            <p:ph type="title"/>
          </p:nvPr>
        </p:nvSpPr>
        <p:spPr/>
        <p:txBody>
          <a:bodyPr/>
          <a:lstStyle/>
          <a:p>
            <a:r>
              <a:rPr lang="en-US" dirty="0"/>
              <a:t>FICA Taxes</a:t>
            </a:r>
          </a:p>
        </p:txBody>
      </p:sp>
      <p:sp>
        <p:nvSpPr>
          <p:cNvPr id="2" name="TextBox 1"/>
          <p:cNvSpPr txBox="1"/>
          <p:nvPr/>
        </p:nvSpPr>
        <p:spPr>
          <a:xfrm>
            <a:off x="569213" y="1319622"/>
            <a:ext cx="9519588" cy="5170646"/>
          </a:xfrm>
          <a:prstGeom prst="rect">
            <a:avLst/>
          </a:prstGeom>
          <a:noFill/>
        </p:spPr>
        <p:txBody>
          <a:bodyPr wrap="square" rtlCol="0">
            <a:spAutoFit/>
          </a:bodyPr>
          <a:lstStyle/>
          <a:p>
            <a:r>
              <a:rPr lang="en-US" sz="2400" dirty="0"/>
              <a:t>Who is Subject to FICA (continued)</a:t>
            </a:r>
          </a:p>
          <a:p>
            <a:r>
              <a:rPr lang="en-US" dirty="0">
                <a:latin typeface="Arial" panose="020B0604020202020204" pitchFamily="34" charset="0"/>
                <a:cs typeface="Arial" panose="020B0604020202020204" pitchFamily="34" charset="0"/>
              </a:rPr>
              <a:t> </a:t>
            </a:r>
          </a:p>
          <a:p>
            <a:r>
              <a:rPr lang="en-US" dirty="0">
                <a:cs typeface="Arial" panose="020B0604020202020204" pitchFamily="34" charset="0"/>
              </a:rPr>
              <a:t>UNT System cannot provide a Social Security and Medicare (FICA) exemption for qualifying nonresident aliens, unless the UNT System Foreign National Form is submitted to the Tax Department, with the required supporting documentation.  </a:t>
            </a:r>
          </a:p>
          <a:p>
            <a:endParaRPr lang="en-US" dirty="0">
              <a:cs typeface="Arial" panose="020B0604020202020204" pitchFamily="34" charset="0"/>
            </a:endParaRPr>
          </a:p>
          <a:p>
            <a:r>
              <a:rPr lang="en-US" dirty="0">
                <a:cs typeface="Arial" panose="020B0604020202020204" pitchFamily="34" charset="0"/>
              </a:rPr>
              <a:t>Nonresident Aliens may note that they are not paying FICA in the spring and fall semesters.  For nonresident aliens that have not turned in the Foreign National Form, this would most likely be due to the student-FICA exception:</a:t>
            </a:r>
          </a:p>
          <a:p>
            <a:endParaRPr lang="en-US" dirty="0">
              <a:cs typeface="Arial" panose="020B0604020202020204" pitchFamily="34" charset="0"/>
            </a:endParaRPr>
          </a:p>
          <a:p>
            <a:pPr marL="285750" indent="-285750">
              <a:buFont typeface="Arial" panose="020B0604020202020204" pitchFamily="34" charset="0"/>
              <a:buChar char="•"/>
            </a:pPr>
            <a:r>
              <a:rPr lang="en-US" dirty="0">
                <a:cs typeface="Arial" panose="020B0604020202020204" pitchFamily="34" charset="0"/>
              </a:rPr>
              <a:t> In brief, an individual who is a half-time undergraduate student or a half-time graduate or professional student (half-time student) will qualify for the student FICA exception, provided that the individual is not a professional employee of the institution.</a:t>
            </a:r>
          </a:p>
          <a:p>
            <a:pPr marL="285750" indent="-285750">
              <a:buFont typeface="Arial" panose="020B0604020202020204" pitchFamily="34" charset="0"/>
              <a:buChar char="•"/>
            </a:pPr>
            <a:r>
              <a:rPr lang="en-US" dirty="0">
                <a:cs typeface="Arial" panose="020B0604020202020204" pitchFamily="34" charset="0"/>
              </a:rPr>
              <a:t>Whether someone is a half-time undergraduate or graduate student is determined based on rules established and applied by the University colleges.  </a:t>
            </a:r>
          </a:p>
          <a:p>
            <a:pPr marL="285750" indent="-285750">
              <a:buFont typeface="Arial" panose="020B0604020202020204" pitchFamily="34" charset="0"/>
              <a:buChar char="•"/>
            </a:pPr>
            <a:r>
              <a:rPr lang="en-US" dirty="0">
                <a:cs typeface="Arial" panose="020B0604020202020204" pitchFamily="34" charset="0"/>
              </a:rPr>
              <a:t>When enrollment changes, a nonresident alien student/employee that has not turned in the foreign national form would have FICA deducted from their pay. </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9376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53035" y="1609842"/>
            <a:ext cx="10058400" cy="954107"/>
          </a:xfrm>
          <a:prstGeom prst="rect">
            <a:avLst/>
          </a:prstGeom>
          <a:noFill/>
        </p:spPr>
        <p:txBody>
          <a:bodyPr wrap="square" rtlCol="0">
            <a:spAutoFit/>
          </a:bodyPr>
          <a:lstStyle/>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p:txBody>
      </p:sp>
      <p:sp>
        <p:nvSpPr>
          <p:cNvPr id="4" name="Title 3"/>
          <p:cNvSpPr>
            <a:spLocks noGrp="1"/>
          </p:cNvSpPr>
          <p:nvPr>
            <p:ph type="title"/>
          </p:nvPr>
        </p:nvSpPr>
        <p:spPr>
          <a:xfrm>
            <a:off x="366158" y="281138"/>
            <a:ext cx="9887993" cy="717226"/>
          </a:xfrm>
        </p:spPr>
        <p:txBody>
          <a:bodyPr/>
          <a:lstStyle/>
          <a:p>
            <a:r>
              <a:rPr lang="en-US" dirty="0"/>
              <a:t>Common Issues </a:t>
            </a:r>
          </a:p>
        </p:txBody>
      </p:sp>
      <p:sp>
        <p:nvSpPr>
          <p:cNvPr id="2" name="TextBox 1"/>
          <p:cNvSpPr txBox="1"/>
          <p:nvPr/>
        </p:nvSpPr>
        <p:spPr>
          <a:xfrm>
            <a:off x="366158" y="1248000"/>
            <a:ext cx="9519588" cy="2462213"/>
          </a:xfrm>
          <a:prstGeom prst="rect">
            <a:avLst/>
          </a:prstGeom>
          <a:noFill/>
        </p:spPr>
        <p:txBody>
          <a:bodyPr wrap="square" rtlCol="0">
            <a:spAutoFit/>
          </a:bodyPr>
          <a:lstStyle/>
          <a:p>
            <a:r>
              <a:rPr lang="en-US" sz="2400" b="1" dirty="0"/>
              <a:t>Issues and Answers</a:t>
            </a:r>
          </a:p>
          <a:p>
            <a:r>
              <a:rPr lang="en-US" b="1" dirty="0">
                <a:latin typeface="Arial" panose="020B0604020202020204" pitchFamily="34" charset="0"/>
                <a:cs typeface="Arial" panose="020B0604020202020204" pitchFamily="34" charset="0"/>
              </a:rPr>
              <a:t> </a:t>
            </a:r>
          </a:p>
          <a:p>
            <a:r>
              <a:rPr lang="en-US" sz="1600" b="1" dirty="0">
                <a:cs typeface="Arial" panose="020B0604020202020204" pitchFamily="34" charset="0"/>
              </a:rPr>
              <a:t>1. Qualifying nonresident alien students not paying FICA in the spring or fall based on their course-load, but paying FICA during the summer.</a:t>
            </a:r>
          </a:p>
          <a:p>
            <a:endParaRPr lang="en-US" sz="1600" b="1" dirty="0">
              <a:cs typeface="Arial" panose="020B0604020202020204" pitchFamily="34" charset="0"/>
            </a:endParaRPr>
          </a:p>
          <a:p>
            <a:pPr marL="742950" lvl="1" indent="-285750">
              <a:buFont typeface="Arial" panose="020B0604020202020204" pitchFamily="34" charset="0"/>
              <a:buChar char="•"/>
            </a:pPr>
            <a:r>
              <a:rPr lang="en-US" sz="1600" b="1" dirty="0">
                <a:cs typeface="Arial" panose="020B0604020202020204" pitchFamily="34" charset="0"/>
              </a:rPr>
              <a:t>Resolution: Turn in Foreign National Form with supporting documentation prior to receiving any compensation from UNT. UNT does NOT retroactively refund FICA taxes for the amount deducted prior to the month when you submit the COMPLETE documentation (including FNF and Supporting Documentation). </a:t>
            </a:r>
          </a:p>
        </p:txBody>
      </p:sp>
    </p:spTree>
    <p:extLst>
      <p:ext uri="{BB962C8B-B14F-4D97-AF65-F5344CB8AC3E}">
        <p14:creationId xmlns:p14="http://schemas.microsoft.com/office/powerpoint/2010/main" val="4010364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53035" y="1609842"/>
            <a:ext cx="10058400" cy="954107"/>
          </a:xfrm>
          <a:prstGeom prst="rect">
            <a:avLst/>
          </a:prstGeom>
          <a:noFill/>
        </p:spPr>
        <p:txBody>
          <a:bodyPr wrap="square" rtlCol="0">
            <a:spAutoFit/>
          </a:bodyPr>
          <a:lstStyle/>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p:txBody>
      </p:sp>
      <p:sp>
        <p:nvSpPr>
          <p:cNvPr id="4" name="Title 3"/>
          <p:cNvSpPr>
            <a:spLocks noGrp="1"/>
          </p:cNvSpPr>
          <p:nvPr>
            <p:ph type="title"/>
          </p:nvPr>
        </p:nvSpPr>
        <p:spPr>
          <a:xfrm>
            <a:off x="290743" y="372585"/>
            <a:ext cx="9887993" cy="717226"/>
          </a:xfrm>
        </p:spPr>
        <p:txBody>
          <a:bodyPr/>
          <a:lstStyle/>
          <a:p>
            <a:r>
              <a:rPr lang="en-US" dirty="0"/>
              <a:t>Common Issues </a:t>
            </a:r>
          </a:p>
        </p:txBody>
      </p:sp>
      <p:sp>
        <p:nvSpPr>
          <p:cNvPr id="2" name="TextBox 1"/>
          <p:cNvSpPr txBox="1"/>
          <p:nvPr/>
        </p:nvSpPr>
        <p:spPr>
          <a:xfrm>
            <a:off x="290743" y="1089811"/>
            <a:ext cx="10058399" cy="4431983"/>
          </a:xfrm>
          <a:prstGeom prst="rect">
            <a:avLst/>
          </a:prstGeom>
          <a:noFill/>
        </p:spPr>
        <p:txBody>
          <a:bodyPr wrap="square" rtlCol="0">
            <a:spAutoFit/>
          </a:bodyPr>
          <a:lstStyle/>
          <a:p>
            <a:r>
              <a:rPr lang="en-US" sz="2400" b="1" dirty="0"/>
              <a:t>Issues and Answers (continued)</a:t>
            </a:r>
          </a:p>
          <a:p>
            <a:r>
              <a:rPr lang="en-US" b="1" dirty="0">
                <a:latin typeface="Arial" panose="020B0604020202020204" pitchFamily="34" charset="0"/>
                <a:cs typeface="Arial" panose="020B0604020202020204" pitchFamily="34" charset="0"/>
              </a:rPr>
              <a:t> </a:t>
            </a:r>
            <a:endParaRPr lang="en-US" sz="1600" b="1" dirty="0">
              <a:cs typeface="Arial" panose="020B0604020202020204" pitchFamily="34" charset="0"/>
            </a:endParaRPr>
          </a:p>
          <a:p>
            <a:pPr marL="342900" indent="-342900">
              <a:buAutoNum type="arabicPeriod" startAt="2"/>
            </a:pPr>
            <a:r>
              <a:rPr lang="en-US" sz="1600" b="1" dirty="0">
                <a:cs typeface="Arial" panose="020B0604020202020204" pitchFamily="34" charset="0"/>
              </a:rPr>
              <a:t>Employees and students not promptly obtaining and submitting a Social Security Number or ITIN.  Form 1042-S and W-2 would therefore have all 0s for the Social Security Number/ITIN.</a:t>
            </a:r>
          </a:p>
          <a:p>
            <a:endParaRPr lang="en-US" sz="1600" b="1" dirty="0">
              <a:cs typeface="Arial" panose="020B0604020202020204" pitchFamily="34" charset="0"/>
            </a:endParaRPr>
          </a:p>
          <a:p>
            <a:pPr marL="742950" lvl="1" indent="-285750">
              <a:buFont typeface="Arial" panose="020B0604020202020204" pitchFamily="34" charset="0"/>
              <a:buChar char="•"/>
            </a:pPr>
            <a:r>
              <a:rPr lang="en-US" sz="1600" b="1" dirty="0">
                <a:cs typeface="Arial" panose="020B0604020202020204" pitchFamily="34" charset="0"/>
              </a:rPr>
              <a:t>Resolution: Employees and students will not be able to file with the IRS without a valid Social Security Number or ITIN, if applicable. Upon receipt of the Social Security Number, students/employees should provide this information to the I-9 coordinator or Campus HR as appropriate:</a:t>
            </a:r>
          </a:p>
          <a:p>
            <a:pPr lvl="1"/>
            <a:r>
              <a:rPr lang="en-US" sz="1600" b="1" dirty="0">
                <a:solidFill>
                  <a:srgbClr val="00B0F0"/>
                </a:solidFill>
                <a:cs typeface="Arial" panose="020B0604020202020204" pitchFamily="34" charset="0"/>
                <a:hlinkClick r:id="rId2">
                  <a:extLst>
                    <a:ext uri="{A12FA001-AC4F-418D-AE19-62706E023703}">
                      <ahyp:hlinkClr xmlns:ahyp="http://schemas.microsoft.com/office/drawing/2018/hyperlinkcolor" val="tx"/>
                    </a:ext>
                  </a:extLst>
                </a:hlinkClick>
              </a:rPr>
              <a:t>https://international.unt.edu/content/social-security-number-documentation-requirements</a:t>
            </a:r>
            <a:r>
              <a:rPr lang="en-US" sz="1600" b="1" dirty="0">
                <a:solidFill>
                  <a:srgbClr val="00B0F0"/>
                </a:solidFill>
                <a:cs typeface="Arial" panose="020B0604020202020204" pitchFamily="34" charset="0"/>
              </a:rPr>
              <a:t> </a:t>
            </a:r>
          </a:p>
          <a:p>
            <a:pPr marL="742950" lvl="1" indent="-285750">
              <a:buFont typeface="Arial" panose="020B0604020202020204" pitchFamily="34" charset="0"/>
              <a:buChar char="•"/>
            </a:pPr>
            <a:endParaRPr lang="en-US" sz="1600" b="1" dirty="0">
              <a:cs typeface="Arial" panose="020B0604020202020204" pitchFamily="34" charset="0"/>
            </a:endParaRPr>
          </a:p>
          <a:p>
            <a:pPr marL="742950" lvl="1" indent="-285750">
              <a:buFont typeface="Arial" panose="020B0604020202020204" pitchFamily="34" charset="0"/>
              <a:buChar char="•"/>
            </a:pPr>
            <a:r>
              <a:rPr lang="en-US" sz="1600" b="1" dirty="0">
                <a:cs typeface="Arial" panose="020B0604020202020204" pitchFamily="34" charset="0"/>
              </a:rPr>
              <a:t>Once the Social Security Number or ITIN has been obtained, contact </a:t>
            </a:r>
            <a:r>
              <a:rPr lang="en-US" sz="1600" b="1" dirty="0">
                <a:cs typeface="Arial" panose="020B0604020202020204" pitchFamily="34" charset="0"/>
                <a:hlinkClick r:id="rId3">
                  <a:extLst>
                    <a:ext uri="{A12FA001-AC4F-418D-AE19-62706E023703}">
                      <ahyp:hlinkClr xmlns:ahyp="http://schemas.microsoft.com/office/drawing/2018/hyperlinkcolor" val="tx"/>
                    </a:ext>
                  </a:extLst>
                </a:hlinkClick>
              </a:rPr>
              <a:t>HRRecords@untsystem.edu</a:t>
            </a:r>
            <a:r>
              <a:rPr lang="en-US" sz="1600" b="1" dirty="0">
                <a:cs typeface="Arial" panose="020B0604020202020204" pitchFamily="34" charset="0"/>
              </a:rPr>
              <a:t> for SSN/ITIN update in EIS/HRPD.</a:t>
            </a:r>
          </a:p>
          <a:p>
            <a:pPr lvl="1"/>
            <a:endParaRPr lang="en-US" sz="1600" b="1" dirty="0">
              <a:highlight>
                <a:srgbClr val="00FFFF"/>
              </a:highlight>
              <a:cs typeface="Arial" panose="020B0604020202020204" pitchFamily="34" charset="0"/>
            </a:endParaRPr>
          </a:p>
          <a:p>
            <a:pPr marL="742950" lvl="1" indent="-285750">
              <a:buFont typeface="Arial" panose="020B0604020202020204" pitchFamily="34" charset="0"/>
              <a:buChar char="•"/>
            </a:pPr>
            <a:r>
              <a:rPr lang="en-US" sz="1600" b="1" dirty="0">
                <a:cs typeface="Arial" panose="020B0604020202020204" pitchFamily="34" charset="0"/>
              </a:rPr>
              <a:t>Contact the Tax Department asking for us to amend the Form W-2 or 1042-S.</a:t>
            </a:r>
          </a:p>
          <a:p>
            <a:pPr lvl="1"/>
            <a:endParaRPr lang="en-US" sz="1600" b="1" dirty="0">
              <a:cs typeface="Arial" panose="020B0604020202020204" pitchFamily="34" charset="0"/>
            </a:endParaRPr>
          </a:p>
          <a:p>
            <a:pPr marL="742950" lvl="1" indent="-285750">
              <a:buFont typeface="Arial" panose="020B0604020202020204" pitchFamily="34" charset="0"/>
              <a:buChar char="•"/>
            </a:pPr>
            <a:r>
              <a:rPr lang="en-US" sz="1600" b="1" dirty="0">
                <a:cs typeface="Arial" panose="020B0604020202020204" pitchFamily="34" charset="0"/>
              </a:rPr>
              <a:t>Payroll department will stop issuing paycheck to those without SSN/ITIN after 90 days for SSN/ITIN application.</a:t>
            </a:r>
          </a:p>
        </p:txBody>
      </p:sp>
      <p:sp>
        <p:nvSpPr>
          <p:cNvPr id="5" name="TextBox 4"/>
          <p:cNvSpPr txBox="1"/>
          <p:nvPr/>
        </p:nvSpPr>
        <p:spPr>
          <a:xfrm>
            <a:off x="290743" y="5768189"/>
            <a:ext cx="11535099" cy="584775"/>
          </a:xfrm>
          <a:prstGeom prst="rect">
            <a:avLst/>
          </a:prstGeom>
          <a:noFill/>
        </p:spPr>
        <p:txBody>
          <a:bodyPr wrap="square" rtlCol="0">
            <a:spAutoFit/>
          </a:bodyPr>
          <a:lstStyle/>
          <a:p>
            <a:r>
              <a:rPr lang="en-US" sz="1600" b="1" dirty="0"/>
              <a:t>*Note: An ITIN is only available to resident and nonresident aliens who are not eligible for U.S. employment and need identification for other tax purposes. An individual with an ITIN who later becomes eligible to work in the United States must obtain an SSN.</a:t>
            </a:r>
          </a:p>
        </p:txBody>
      </p:sp>
    </p:spTree>
    <p:extLst>
      <p:ext uri="{BB962C8B-B14F-4D97-AF65-F5344CB8AC3E}">
        <p14:creationId xmlns:p14="http://schemas.microsoft.com/office/powerpoint/2010/main" val="3948250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a:t>
            </a:r>
          </a:p>
        </p:txBody>
      </p:sp>
      <p:sp>
        <p:nvSpPr>
          <p:cNvPr id="3" name="TextBox 2"/>
          <p:cNvSpPr txBox="1"/>
          <p:nvPr/>
        </p:nvSpPr>
        <p:spPr>
          <a:xfrm>
            <a:off x="901873" y="1377863"/>
            <a:ext cx="10221239" cy="5047536"/>
          </a:xfrm>
          <a:prstGeom prst="rect">
            <a:avLst/>
          </a:prstGeom>
          <a:noFill/>
        </p:spPr>
        <p:txBody>
          <a:bodyPr wrap="square" rtlCol="0">
            <a:spAutoFit/>
          </a:bodyPr>
          <a:lstStyle/>
          <a:p>
            <a:endParaRPr lang="en-US" dirty="0"/>
          </a:p>
          <a:p>
            <a:r>
              <a:rPr lang="en-US" sz="3200" dirty="0"/>
              <a:t>The objective of this workshop is to provide information to our international students and employees.   The information provided does not constitute tax advice.  If a student or employee has questions about computing their personal tax liability, they would need to contact a qualified third party tax adviser.</a:t>
            </a:r>
            <a:r>
              <a:rPr lang="en-US" sz="3200" dirty="0">
                <a:highlight>
                  <a:srgbClr val="FFFF00"/>
                </a:highlight>
              </a:rPr>
              <a:t> </a:t>
            </a:r>
          </a:p>
          <a:p>
            <a:endParaRPr lang="en-US" sz="4000" dirty="0"/>
          </a:p>
          <a:p>
            <a:endParaRPr lang="en-US" sz="4000" dirty="0"/>
          </a:p>
          <a:p>
            <a:endParaRPr lang="en-US" sz="3200" dirty="0"/>
          </a:p>
        </p:txBody>
      </p:sp>
      <p:pic>
        <p:nvPicPr>
          <p:cNvPr id="6" name="Picture 5"/>
          <p:cNvPicPr>
            <a:picLocks noChangeAspect="1"/>
          </p:cNvPicPr>
          <p:nvPr/>
        </p:nvPicPr>
        <p:blipFill>
          <a:blip r:embed="rId2"/>
          <a:stretch>
            <a:fillRect/>
          </a:stretch>
        </p:blipFill>
        <p:spPr>
          <a:xfrm>
            <a:off x="7076802" y="4300141"/>
            <a:ext cx="2857500" cy="1943100"/>
          </a:xfrm>
          <a:prstGeom prst="rect">
            <a:avLst/>
          </a:prstGeom>
        </p:spPr>
      </p:pic>
    </p:spTree>
    <p:extLst>
      <p:ext uri="{BB962C8B-B14F-4D97-AF65-F5344CB8AC3E}">
        <p14:creationId xmlns:p14="http://schemas.microsoft.com/office/powerpoint/2010/main" val="24007870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53035" y="1609842"/>
            <a:ext cx="10058400" cy="954107"/>
          </a:xfrm>
          <a:prstGeom prst="rect">
            <a:avLst/>
          </a:prstGeom>
          <a:noFill/>
        </p:spPr>
        <p:txBody>
          <a:bodyPr wrap="square" rtlCol="0">
            <a:spAutoFit/>
          </a:bodyPr>
          <a:lstStyle/>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p:txBody>
      </p:sp>
      <p:sp>
        <p:nvSpPr>
          <p:cNvPr id="4" name="Title 3"/>
          <p:cNvSpPr>
            <a:spLocks noGrp="1"/>
          </p:cNvSpPr>
          <p:nvPr>
            <p:ph type="title"/>
          </p:nvPr>
        </p:nvSpPr>
        <p:spPr/>
        <p:txBody>
          <a:bodyPr/>
          <a:lstStyle/>
          <a:p>
            <a:r>
              <a:rPr lang="en-US" dirty="0"/>
              <a:t>Common Issues </a:t>
            </a:r>
          </a:p>
        </p:txBody>
      </p:sp>
      <p:sp>
        <p:nvSpPr>
          <p:cNvPr id="2" name="TextBox 1"/>
          <p:cNvSpPr txBox="1"/>
          <p:nvPr/>
        </p:nvSpPr>
        <p:spPr>
          <a:xfrm>
            <a:off x="385011" y="1277521"/>
            <a:ext cx="9519588" cy="3785652"/>
          </a:xfrm>
          <a:prstGeom prst="rect">
            <a:avLst/>
          </a:prstGeom>
          <a:noFill/>
        </p:spPr>
        <p:txBody>
          <a:bodyPr wrap="square" rtlCol="0">
            <a:spAutoFit/>
          </a:bodyPr>
          <a:lstStyle/>
          <a:p>
            <a:r>
              <a:rPr lang="en-US" sz="2400" b="1" dirty="0"/>
              <a:t>Issues and Answers (continued)</a:t>
            </a:r>
          </a:p>
          <a:p>
            <a:r>
              <a:rPr lang="en-US" b="1" dirty="0">
                <a:latin typeface="Arial" panose="020B0604020202020204" pitchFamily="34" charset="0"/>
                <a:cs typeface="Arial" panose="020B0604020202020204" pitchFamily="34" charset="0"/>
              </a:rPr>
              <a:t> </a:t>
            </a:r>
          </a:p>
          <a:p>
            <a:pPr marL="342900" indent="-342900">
              <a:buAutoNum type="arabicPeriod" startAt="3"/>
            </a:pPr>
            <a:r>
              <a:rPr lang="en-US" b="1" dirty="0">
                <a:cs typeface="Arial" panose="020B0604020202020204" pitchFamily="34" charset="0"/>
              </a:rPr>
              <a:t>Nonresident aliens submitting Form W-4 as a resident alien:  Nonresident aliens need to ensure that the Foreign National Form is on file.  Upon submission of the Foreign National Form, the Tax Department can help ensure that your Form W-4 is properly prepared.   Nonresident aliens are required to follow the special instructions contained in Notice 1392. The failure to turn in the Foreign National Form; and a nonresident alien filling out the Form W-4 as a resident alien, can lead to a substantial tax liability. </a:t>
            </a:r>
          </a:p>
          <a:p>
            <a:endParaRPr lang="en-US" b="1" dirty="0">
              <a:cs typeface="Arial" panose="020B0604020202020204" pitchFamily="34" charset="0"/>
            </a:endParaRPr>
          </a:p>
          <a:p>
            <a:pPr marL="742950" lvl="1" indent="-285750">
              <a:buFont typeface="Arial" panose="020B0604020202020204" pitchFamily="34" charset="0"/>
              <a:buChar char="•"/>
            </a:pPr>
            <a:r>
              <a:rPr lang="en-US" b="1" dirty="0">
                <a:cs typeface="Arial" panose="020B0604020202020204" pitchFamily="34" charset="0"/>
              </a:rPr>
              <a:t>Resolution: Verify that you have submitted the Foreign National Form and Supporting Documentation.  Verify that your W-4 conforms to Notice 1392, if a nonresident alien. </a:t>
            </a:r>
          </a:p>
          <a:p>
            <a:pPr marL="742950" lvl="1"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hlinkClick r:id="rId2"/>
              </a:rPr>
              <a:t>https://www.irs.gov/pub/irs-pdf/n1392.pdf</a:t>
            </a:r>
            <a:r>
              <a:rPr lang="en-US"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631877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53035" y="1609842"/>
            <a:ext cx="10058400" cy="954107"/>
          </a:xfrm>
          <a:prstGeom prst="rect">
            <a:avLst/>
          </a:prstGeom>
          <a:noFill/>
        </p:spPr>
        <p:txBody>
          <a:bodyPr wrap="square" rtlCol="0">
            <a:spAutoFit/>
          </a:bodyPr>
          <a:lstStyle/>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p:txBody>
      </p:sp>
      <p:sp>
        <p:nvSpPr>
          <p:cNvPr id="4" name="Title 3"/>
          <p:cNvSpPr>
            <a:spLocks noGrp="1"/>
          </p:cNvSpPr>
          <p:nvPr>
            <p:ph type="title"/>
          </p:nvPr>
        </p:nvSpPr>
        <p:spPr/>
        <p:txBody>
          <a:bodyPr/>
          <a:lstStyle/>
          <a:p>
            <a:r>
              <a:rPr lang="en-US" dirty="0"/>
              <a:t>Common Issues </a:t>
            </a:r>
          </a:p>
        </p:txBody>
      </p:sp>
      <p:sp>
        <p:nvSpPr>
          <p:cNvPr id="2" name="TextBox 1"/>
          <p:cNvSpPr txBox="1"/>
          <p:nvPr/>
        </p:nvSpPr>
        <p:spPr>
          <a:xfrm>
            <a:off x="385011" y="1225121"/>
            <a:ext cx="9519588" cy="2954655"/>
          </a:xfrm>
          <a:prstGeom prst="rect">
            <a:avLst/>
          </a:prstGeom>
          <a:noFill/>
        </p:spPr>
        <p:txBody>
          <a:bodyPr wrap="square" rtlCol="0">
            <a:spAutoFit/>
          </a:bodyPr>
          <a:lstStyle/>
          <a:p>
            <a:r>
              <a:rPr lang="en-US" sz="2400" b="1" dirty="0"/>
              <a:t>Issues and Answers (continued)</a:t>
            </a:r>
          </a:p>
          <a:p>
            <a:r>
              <a:rPr lang="en-US" b="1" dirty="0">
                <a:latin typeface="Arial" panose="020B0604020202020204" pitchFamily="34" charset="0"/>
                <a:cs typeface="Arial" panose="020B0604020202020204" pitchFamily="34" charset="0"/>
              </a:rPr>
              <a:t> </a:t>
            </a:r>
          </a:p>
          <a:p>
            <a:pPr marL="342900" indent="-342900">
              <a:buAutoNum type="arabicPeriod" startAt="4"/>
            </a:pPr>
            <a:r>
              <a:rPr lang="en-US" b="1" dirty="0">
                <a:cs typeface="Arial" panose="020B0604020202020204" pitchFamily="34" charset="0"/>
              </a:rPr>
              <a:t>I have FICA taxes deducted for current year before I submitting the Foreign National Form and supporting documentation.</a:t>
            </a:r>
          </a:p>
          <a:p>
            <a:pPr marL="342900" indent="-342900">
              <a:buAutoNum type="arabicPeriod" startAt="4"/>
            </a:pPr>
            <a:endParaRPr lang="en-US" b="1" dirty="0">
              <a:highlight>
                <a:srgbClr val="00FFFF"/>
              </a:highlight>
              <a:cs typeface="Arial" panose="020B0604020202020204" pitchFamily="34" charset="0"/>
            </a:endParaRPr>
          </a:p>
          <a:p>
            <a:endParaRPr lang="en-US" b="1" dirty="0">
              <a:highlight>
                <a:srgbClr val="00FFFF"/>
              </a:highlight>
              <a:cs typeface="Arial" panose="020B0604020202020204" pitchFamily="34" charset="0"/>
            </a:endParaRPr>
          </a:p>
          <a:p>
            <a:pPr marL="742950" lvl="1" indent="-285750">
              <a:buFont typeface="Arial" panose="020B0604020202020204" pitchFamily="34" charset="0"/>
              <a:buChar char="•"/>
            </a:pPr>
            <a:r>
              <a:rPr lang="en-US" b="1" dirty="0">
                <a:cs typeface="Arial" panose="020B0604020202020204" pitchFamily="34" charset="0"/>
              </a:rPr>
              <a:t>Resolution: Again, NO retroactive FICA taxes refund for the amount deducted prior to the month when you submit the COMPLETE documentation (including FNF and Supporting Documentation). To avoid FICA taxes deduction, submit Foreign National Form and supporting documentation prior to receiving any compensation from UNT.</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27469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53035" y="1609842"/>
            <a:ext cx="10058400" cy="954107"/>
          </a:xfrm>
          <a:prstGeom prst="rect">
            <a:avLst/>
          </a:prstGeom>
          <a:noFill/>
        </p:spPr>
        <p:txBody>
          <a:bodyPr wrap="square" rtlCol="0">
            <a:spAutoFit/>
          </a:bodyPr>
          <a:lstStyle/>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p:txBody>
      </p:sp>
      <p:sp>
        <p:nvSpPr>
          <p:cNvPr id="4" name="Title 3"/>
          <p:cNvSpPr>
            <a:spLocks noGrp="1"/>
          </p:cNvSpPr>
          <p:nvPr>
            <p:ph type="title"/>
          </p:nvPr>
        </p:nvSpPr>
        <p:spPr/>
        <p:txBody>
          <a:bodyPr/>
          <a:lstStyle/>
          <a:p>
            <a:r>
              <a:rPr lang="en-US" dirty="0"/>
              <a:t>Tips</a:t>
            </a:r>
          </a:p>
        </p:txBody>
      </p:sp>
      <p:sp>
        <p:nvSpPr>
          <p:cNvPr id="2" name="TextBox 1"/>
          <p:cNvSpPr txBox="1"/>
          <p:nvPr/>
        </p:nvSpPr>
        <p:spPr>
          <a:xfrm>
            <a:off x="753416" y="1397674"/>
            <a:ext cx="9519588" cy="4062651"/>
          </a:xfrm>
          <a:prstGeom prst="rect">
            <a:avLst/>
          </a:prstGeom>
          <a:noFill/>
        </p:spPr>
        <p:txBody>
          <a:bodyPr wrap="square" rtlCol="0">
            <a:spAutoFit/>
          </a:bodyPr>
          <a:lstStyle/>
          <a:p>
            <a:r>
              <a:rPr lang="en-US" sz="2400" b="1" dirty="0"/>
              <a:t>A Few Tips</a:t>
            </a:r>
          </a:p>
          <a:p>
            <a:endParaRPr lang="en-US" b="1" dirty="0">
              <a:latin typeface="Arial" panose="020B0604020202020204" pitchFamily="34" charset="0"/>
              <a:cs typeface="Arial" panose="020B0604020202020204" pitchFamily="34" charset="0"/>
            </a:endParaRPr>
          </a:p>
          <a:p>
            <a:pPr marL="457200" indent="-457200">
              <a:buAutoNum type="arabicPeriod"/>
            </a:pPr>
            <a:r>
              <a:rPr lang="en-US" b="1" dirty="0">
                <a:cs typeface="Arial" panose="020B0604020202020204" pitchFamily="34" charset="0"/>
              </a:rPr>
              <a:t>If you need assistance from the Tax Department concerning forms issued by the Tax Department, or for questions regarding the foreign national form, email </a:t>
            </a:r>
            <a:r>
              <a:rPr lang="en-US" b="1" dirty="0">
                <a:cs typeface="Arial" panose="020B0604020202020204" pitchFamily="34" charset="0"/>
                <a:hlinkClick r:id="rId2"/>
              </a:rPr>
              <a:t>SYSFN@untsystem.edu</a:t>
            </a:r>
            <a:endParaRPr lang="en-US" b="1" dirty="0">
              <a:cs typeface="Arial" panose="020B0604020202020204" pitchFamily="34" charset="0"/>
            </a:endParaRPr>
          </a:p>
          <a:p>
            <a:endParaRPr lang="en-US" b="1" dirty="0">
              <a:cs typeface="Arial" panose="020B0604020202020204" pitchFamily="34" charset="0"/>
            </a:endParaRPr>
          </a:p>
          <a:p>
            <a:pPr marL="342900" indent="-342900">
              <a:buFont typeface="+mj-lt"/>
              <a:buAutoNum type="arabicPeriod" startAt="2"/>
            </a:pPr>
            <a:r>
              <a:rPr lang="en-US" b="1" dirty="0">
                <a:cs typeface="Arial" panose="020B0604020202020204" pitchFamily="34" charset="0"/>
              </a:rPr>
              <a:t>Forms W-2 are provided in January (before the 31st), each year.</a:t>
            </a:r>
          </a:p>
          <a:p>
            <a:endParaRPr lang="en-US" b="1" dirty="0">
              <a:cs typeface="Arial" panose="020B0604020202020204" pitchFamily="34" charset="0"/>
            </a:endParaRPr>
          </a:p>
          <a:p>
            <a:pPr marL="342900" indent="-342900">
              <a:buFont typeface="+mj-lt"/>
              <a:buAutoNum type="arabicPeriod" startAt="3"/>
            </a:pPr>
            <a:r>
              <a:rPr lang="en-US" b="1" dirty="0">
                <a:cs typeface="Arial" panose="020B0604020202020204" pitchFamily="34" charset="0"/>
              </a:rPr>
              <a:t>Make sure your mailing address is up to date, if you expect to receive Form 1042-S (Your MAILING address on file is the address used to mail out Forms 1042-S).  Forms 1042-S will be mailed out by March 15, each year.</a:t>
            </a:r>
          </a:p>
          <a:p>
            <a:pPr marL="342900" indent="-342900">
              <a:buAutoNum type="arabicPeriod" startAt="3"/>
            </a:pPr>
            <a:endParaRPr lang="en-US" b="1" dirty="0">
              <a:cs typeface="Arial" panose="020B0604020202020204" pitchFamily="34" charset="0"/>
            </a:endParaRPr>
          </a:p>
          <a:p>
            <a:pPr marL="342900" indent="-342900">
              <a:buAutoNum type="arabicPeriod" startAt="3"/>
            </a:pPr>
            <a:r>
              <a:rPr lang="en-US" b="1" dirty="0">
                <a:cs typeface="Arial" panose="020B0604020202020204" pitchFamily="34" charset="0"/>
              </a:rPr>
              <a:t>The UNT System Tax Department will send a list out of UNT students and employees received Form 1042-S to the International Office in early March.  </a:t>
            </a:r>
          </a:p>
        </p:txBody>
      </p:sp>
    </p:spTree>
    <p:extLst>
      <p:ext uri="{BB962C8B-B14F-4D97-AF65-F5344CB8AC3E}">
        <p14:creationId xmlns:p14="http://schemas.microsoft.com/office/powerpoint/2010/main" val="39411400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53035" y="1609842"/>
            <a:ext cx="10058400" cy="954107"/>
          </a:xfrm>
          <a:prstGeom prst="rect">
            <a:avLst/>
          </a:prstGeom>
          <a:noFill/>
        </p:spPr>
        <p:txBody>
          <a:bodyPr wrap="square" rtlCol="0">
            <a:spAutoFit/>
          </a:bodyPr>
          <a:lstStyle/>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p:txBody>
      </p:sp>
      <p:sp>
        <p:nvSpPr>
          <p:cNvPr id="4" name="Title 3"/>
          <p:cNvSpPr>
            <a:spLocks noGrp="1"/>
          </p:cNvSpPr>
          <p:nvPr>
            <p:ph type="title"/>
          </p:nvPr>
        </p:nvSpPr>
        <p:spPr/>
        <p:txBody>
          <a:bodyPr/>
          <a:lstStyle/>
          <a:p>
            <a:r>
              <a:rPr lang="en-US" dirty="0"/>
              <a:t>Tips</a:t>
            </a:r>
          </a:p>
        </p:txBody>
      </p:sp>
      <p:sp>
        <p:nvSpPr>
          <p:cNvPr id="2" name="TextBox 1"/>
          <p:cNvSpPr txBox="1"/>
          <p:nvPr/>
        </p:nvSpPr>
        <p:spPr>
          <a:xfrm>
            <a:off x="545267" y="1626554"/>
            <a:ext cx="10401548" cy="2308324"/>
          </a:xfrm>
          <a:prstGeom prst="rect">
            <a:avLst/>
          </a:prstGeom>
          <a:noFill/>
        </p:spPr>
        <p:txBody>
          <a:bodyPr wrap="square" rtlCol="0">
            <a:spAutoFit/>
          </a:bodyPr>
          <a:lstStyle/>
          <a:p>
            <a:r>
              <a:rPr lang="en-US" sz="2400" b="1" dirty="0"/>
              <a:t>A Few Tips (continued)</a:t>
            </a:r>
          </a:p>
          <a:p>
            <a:endParaRPr lang="en-US" sz="2400" b="1" dirty="0">
              <a:latin typeface="Arial" panose="020B0604020202020204" pitchFamily="34" charset="0"/>
              <a:cs typeface="Arial" panose="020B0604020202020204" pitchFamily="34" charset="0"/>
            </a:endParaRPr>
          </a:p>
          <a:p>
            <a:r>
              <a:rPr lang="en-US" b="1" dirty="0">
                <a:cs typeface="Arial" panose="020B0604020202020204" pitchFamily="34" charset="0"/>
              </a:rPr>
              <a:t>5.  When campuses are open: If you want to speak with someone in the Tax Department,  it is advisable that you schedule an appointment to make sure that you receive proper service (Someone may not be available to help if you stop by without scheduling an appointment). </a:t>
            </a:r>
          </a:p>
          <a:p>
            <a:endParaRPr lang="en-US" sz="2400" b="1"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07862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53035" y="1609842"/>
            <a:ext cx="10058400" cy="954107"/>
          </a:xfrm>
          <a:prstGeom prst="rect">
            <a:avLst/>
          </a:prstGeom>
          <a:noFill/>
        </p:spPr>
        <p:txBody>
          <a:bodyPr wrap="square" rtlCol="0">
            <a:spAutoFit/>
          </a:bodyPr>
          <a:lstStyle/>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p:txBody>
      </p:sp>
      <p:sp>
        <p:nvSpPr>
          <p:cNvPr id="4" name="Title 3"/>
          <p:cNvSpPr>
            <a:spLocks noGrp="1"/>
          </p:cNvSpPr>
          <p:nvPr>
            <p:ph type="title"/>
          </p:nvPr>
        </p:nvSpPr>
        <p:spPr/>
        <p:txBody>
          <a:bodyPr/>
          <a:lstStyle/>
          <a:p>
            <a:r>
              <a:rPr lang="en-US" dirty="0"/>
              <a:t>Selected Reference Material</a:t>
            </a:r>
          </a:p>
        </p:txBody>
      </p:sp>
      <p:sp>
        <p:nvSpPr>
          <p:cNvPr id="2" name="TextBox 1"/>
          <p:cNvSpPr txBox="1"/>
          <p:nvPr/>
        </p:nvSpPr>
        <p:spPr>
          <a:xfrm>
            <a:off x="680565" y="1431730"/>
            <a:ext cx="9519588" cy="2862322"/>
          </a:xfrm>
          <a:prstGeom prst="rect">
            <a:avLst/>
          </a:prstGeom>
          <a:noFill/>
        </p:spPr>
        <p:txBody>
          <a:bodyPr wrap="square" rtlCol="0">
            <a:spAutoFit/>
          </a:bodyPr>
          <a:lstStyle/>
          <a:p>
            <a:pPr marL="342900" indent="-342900">
              <a:buFont typeface="+mj-lt"/>
              <a:buAutoNum type="arabicPeriod"/>
            </a:pPr>
            <a:r>
              <a:rPr lang="en-US" dirty="0">
                <a:cs typeface="Arial" panose="020B0604020202020204" pitchFamily="34" charset="0"/>
              </a:rPr>
              <a:t>References for Foreign Students and Scholars: </a:t>
            </a:r>
            <a:r>
              <a:rPr lang="en-US" dirty="0">
                <a:cs typeface="Arial" panose="020B0604020202020204" pitchFamily="34" charset="0"/>
                <a:hlinkClick r:id="rId2"/>
              </a:rPr>
              <a:t>https://www.irs.gov/individuals/international-taxpayers/foreign-students-scholars-teachers-researchers-and-exchange-visitors</a:t>
            </a:r>
            <a:r>
              <a:rPr lang="en-US" dirty="0">
                <a:cs typeface="Arial" panose="020B0604020202020204" pitchFamily="34" charset="0"/>
              </a:rPr>
              <a:t> </a:t>
            </a:r>
          </a:p>
          <a:p>
            <a:pPr marL="342900" indent="-342900">
              <a:buFont typeface="+mj-lt"/>
              <a:buAutoNum type="arabicPeriod"/>
            </a:pPr>
            <a:endParaRPr lang="en-US" dirty="0">
              <a:cs typeface="Arial" panose="020B0604020202020204" pitchFamily="34" charset="0"/>
              <a:hlinkClick r:id="rId3"/>
            </a:endParaRPr>
          </a:p>
          <a:p>
            <a:pPr marL="342900" indent="-342900">
              <a:buFont typeface="+mj-lt"/>
              <a:buAutoNum type="arabicPeriod"/>
            </a:pPr>
            <a:r>
              <a:rPr lang="en-US" dirty="0">
                <a:cs typeface="Arial" panose="020B0604020202020204" pitchFamily="34" charset="0"/>
              </a:rPr>
              <a:t>Publication 519 (Revised on Feb 8, 2023): </a:t>
            </a:r>
            <a:r>
              <a:rPr lang="en-US" dirty="0">
                <a:cs typeface="Arial" panose="020B0604020202020204" pitchFamily="34" charset="0"/>
                <a:hlinkClick r:id="rId4"/>
              </a:rPr>
              <a:t>https://www.irs.gov/pub/irs-pdf/p519.pdf</a:t>
            </a:r>
            <a:endParaRPr lang="en-US" dirty="0">
              <a:cs typeface="Arial" panose="020B0604020202020204" pitchFamily="34" charset="0"/>
            </a:endParaRPr>
          </a:p>
          <a:p>
            <a:pPr marL="342900" indent="-342900">
              <a:buFont typeface="+mj-lt"/>
              <a:buAutoNum type="arabicPeriod"/>
            </a:pPr>
            <a:endParaRPr lang="en-US" dirty="0">
              <a:cs typeface="Arial" panose="020B0604020202020204" pitchFamily="34" charset="0"/>
            </a:endParaRPr>
          </a:p>
          <a:p>
            <a:pPr marL="342900" indent="-342900">
              <a:buFont typeface="+mj-lt"/>
              <a:buAutoNum type="arabicPeriod"/>
            </a:pPr>
            <a:r>
              <a:rPr lang="en-US" dirty="0">
                <a:cs typeface="Arial" panose="020B0604020202020204" pitchFamily="34" charset="0"/>
              </a:rPr>
              <a:t>Publication 901 (last revised 2016): </a:t>
            </a:r>
            <a:r>
              <a:rPr lang="en-US" dirty="0">
                <a:cs typeface="Arial" panose="020B0604020202020204" pitchFamily="34" charset="0"/>
                <a:hlinkClick r:id="rId5"/>
              </a:rPr>
              <a:t>https://www.irs.gov/pub/irs-pdf/p901.pdf</a:t>
            </a:r>
            <a:r>
              <a:rPr lang="en-US" dirty="0">
                <a:cs typeface="Arial" panose="020B0604020202020204" pitchFamily="34" charset="0"/>
              </a:rPr>
              <a:t> </a:t>
            </a:r>
          </a:p>
          <a:p>
            <a:pPr marL="342900" indent="-342900">
              <a:buFont typeface="+mj-lt"/>
              <a:buAutoNum type="arabicPeriod"/>
            </a:pPr>
            <a:endParaRPr lang="en-US" dirty="0">
              <a:cs typeface="Arial" panose="020B0604020202020204" pitchFamily="34" charset="0"/>
            </a:endParaRPr>
          </a:p>
          <a:p>
            <a:pPr marL="342900" indent="-342900">
              <a:buFont typeface="+mj-lt"/>
              <a:buAutoNum type="arabicPeriod"/>
            </a:pPr>
            <a:r>
              <a:rPr lang="en-US" dirty="0">
                <a:cs typeface="Arial" panose="020B0604020202020204" pitchFamily="34" charset="0"/>
              </a:rPr>
              <a:t>Publication 1392 (last revised 2020): </a:t>
            </a:r>
            <a:r>
              <a:rPr lang="en-US" dirty="0">
                <a:cs typeface="Arial" panose="020B0604020202020204" pitchFamily="34" charset="0"/>
                <a:hlinkClick r:id="rId6">
                  <a:extLst>
                    <a:ext uri="{A12FA001-AC4F-418D-AE19-62706E023703}">
                      <ahyp:hlinkClr xmlns:ahyp="http://schemas.microsoft.com/office/drawing/2018/hyperlinkcolor" val="tx"/>
                    </a:ext>
                  </a:extLst>
                </a:hlinkClick>
              </a:rPr>
              <a:t>https://www.irs.gov/pub/irs-pdf/n1392.pdf</a:t>
            </a:r>
            <a:r>
              <a:rPr lang="en-US" dirty="0">
                <a:cs typeface="Arial" panose="020B0604020202020204" pitchFamily="34" charset="0"/>
              </a:rPr>
              <a:t> </a:t>
            </a:r>
          </a:p>
          <a:p>
            <a:pPr marL="342900" indent="-342900">
              <a:buFont typeface="+mj-lt"/>
              <a:buAutoNum type="arabicPeriod"/>
            </a:pPr>
            <a:endParaRPr lang="en-US" dirty="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0373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TextBox 2"/>
          <p:cNvSpPr txBox="1"/>
          <p:nvPr/>
        </p:nvSpPr>
        <p:spPr>
          <a:xfrm>
            <a:off x="901873" y="1377863"/>
            <a:ext cx="10221239" cy="4555093"/>
          </a:xfrm>
          <a:prstGeom prst="rect">
            <a:avLst/>
          </a:prstGeom>
          <a:noFill/>
        </p:spPr>
        <p:txBody>
          <a:bodyPr wrap="square" rtlCol="0">
            <a:spAutoFit/>
          </a:bodyPr>
          <a:lstStyle/>
          <a:p>
            <a:endParaRPr lang="en-US" dirty="0"/>
          </a:p>
          <a:p>
            <a:r>
              <a:rPr lang="en-US" sz="2000" dirty="0"/>
              <a:t>During this workshop we will cover:</a:t>
            </a:r>
          </a:p>
          <a:p>
            <a:endParaRPr lang="en-US" sz="2000" dirty="0"/>
          </a:p>
          <a:p>
            <a:pPr marL="285750" indent="-285750">
              <a:buFont typeface="Arial" panose="020B0604020202020204" pitchFamily="34" charset="0"/>
              <a:buChar char="•"/>
            </a:pPr>
            <a:r>
              <a:rPr lang="en-US" sz="2000" dirty="0"/>
              <a:t>Some general tax information related to non-compensatory and compensatory payments UNT System makes to its nonresident and resident alien students and employees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Information regarding Forms W-2 and 1042-S, including important dates</a:t>
            </a:r>
          </a:p>
          <a:p>
            <a:endParaRPr lang="en-US" sz="2000" dirty="0"/>
          </a:p>
          <a:p>
            <a:pPr marL="285750" indent="-285750">
              <a:buFont typeface="Arial" panose="020B0604020202020204" pitchFamily="34" charset="0"/>
              <a:buChar char="•"/>
            </a:pPr>
            <a:r>
              <a:rPr lang="en-US" sz="2000" dirty="0"/>
              <a:t>Tips and reminders</a:t>
            </a:r>
          </a:p>
          <a:p>
            <a:endParaRPr lang="en-US" sz="4000" dirty="0"/>
          </a:p>
          <a:p>
            <a:endParaRPr lang="en-US" sz="4000" dirty="0"/>
          </a:p>
          <a:p>
            <a:endParaRPr lang="en-US" sz="3200" dirty="0"/>
          </a:p>
        </p:txBody>
      </p:sp>
    </p:spTree>
    <p:extLst>
      <p:ext uri="{BB962C8B-B14F-4D97-AF65-F5344CB8AC3E}">
        <p14:creationId xmlns:p14="http://schemas.microsoft.com/office/powerpoint/2010/main" val="1816389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53035" y="1609842"/>
            <a:ext cx="10058400" cy="954107"/>
          </a:xfrm>
          <a:prstGeom prst="rect">
            <a:avLst/>
          </a:prstGeom>
          <a:noFill/>
        </p:spPr>
        <p:txBody>
          <a:bodyPr wrap="square" rtlCol="0">
            <a:spAutoFit/>
          </a:bodyPr>
          <a:lstStyle/>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p:txBody>
      </p:sp>
      <p:sp>
        <p:nvSpPr>
          <p:cNvPr id="4" name="Title 3"/>
          <p:cNvSpPr>
            <a:spLocks noGrp="1"/>
          </p:cNvSpPr>
          <p:nvPr>
            <p:ph type="title"/>
          </p:nvPr>
        </p:nvSpPr>
        <p:spPr/>
        <p:txBody>
          <a:bodyPr/>
          <a:lstStyle/>
          <a:p>
            <a:r>
              <a:rPr lang="en-US" dirty="0"/>
              <a:t>Taxable Scholarships</a:t>
            </a:r>
          </a:p>
        </p:txBody>
      </p:sp>
      <p:sp>
        <p:nvSpPr>
          <p:cNvPr id="2" name="TextBox 1"/>
          <p:cNvSpPr txBox="1"/>
          <p:nvPr/>
        </p:nvSpPr>
        <p:spPr>
          <a:xfrm>
            <a:off x="485024" y="1390644"/>
            <a:ext cx="10487776" cy="3570208"/>
          </a:xfrm>
          <a:prstGeom prst="rect">
            <a:avLst/>
          </a:prstGeom>
          <a:noFill/>
        </p:spPr>
        <p:txBody>
          <a:bodyPr wrap="square" rtlCol="0">
            <a:spAutoFit/>
          </a:bodyPr>
          <a:lstStyle/>
          <a:p>
            <a:r>
              <a:rPr lang="en-US" sz="2400" dirty="0"/>
              <a:t>Examples of Non-Compensatory Payments made by UNT System</a:t>
            </a:r>
          </a:p>
          <a:p>
            <a:endParaRPr lang="en-US" sz="2000" dirty="0"/>
          </a:p>
          <a:p>
            <a:r>
              <a:rPr lang="en-US" dirty="0"/>
              <a:t>1. Taxable Scholarships</a:t>
            </a:r>
          </a:p>
          <a:p>
            <a:pPr marL="800100" lvl="1" indent="-342900">
              <a:buFont typeface="Arial" panose="020B0604020202020204" pitchFamily="34" charset="0"/>
              <a:buChar char="•"/>
            </a:pPr>
            <a:r>
              <a:rPr lang="en-US" b="1" dirty="0"/>
              <a:t>IRS Publication 519. </a:t>
            </a:r>
            <a:r>
              <a:rPr lang="en-US" dirty="0"/>
              <a:t>A scholarship or fellowship is excludable from income (not taxable) only if: </a:t>
            </a:r>
          </a:p>
          <a:p>
            <a:pPr lvl="2"/>
            <a:r>
              <a:rPr lang="en-US" dirty="0"/>
              <a:t>1. You are a candidate for a degree at an eligible educational institution, and </a:t>
            </a:r>
          </a:p>
          <a:p>
            <a:pPr lvl="2"/>
            <a:r>
              <a:rPr lang="en-US" dirty="0"/>
              <a:t>2. You use the scholarship or fellowship to pay qualified education expenses. </a:t>
            </a:r>
          </a:p>
          <a:p>
            <a:pPr lvl="2"/>
            <a:endParaRPr lang="en-US" dirty="0"/>
          </a:p>
          <a:p>
            <a:r>
              <a:rPr lang="en-US" dirty="0"/>
              <a:t>You are a candidate for a degree if you: </a:t>
            </a:r>
          </a:p>
          <a:p>
            <a:r>
              <a:rPr lang="en-US" dirty="0"/>
              <a:t>	1. Attend a primary or secondary school or are pursuing a degree at a college or university,</a:t>
            </a:r>
          </a:p>
          <a:p>
            <a:pPr lvl="1"/>
            <a:r>
              <a:rPr lang="en-US" dirty="0"/>
              <a:t>	or </a:t>
            </a:r>
          </a:p>
          <a:p>
            <a:pPr lvl="1"/>
            <a:r>
              <a:rPr lang="en-US" dirty="0"/>
              <a:t>	2. Attend an accredited educational institution </a:t>
            </a:r>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2004880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1000"/>
                                        <p:tgtEl>
                                          <p:spTgt spid="2">
                                            <p:txEl>
                                              <p:pRg st="3" end="3"/>
                                            </p:txEl>
                                          </p:spTgt>
                                        </p:tgtEl>
                                      </p:cBhvr>
                                    </p:animEffect>
                                    <p:anim calcmode="lin" valueType="num">
                                      <p:cBhvr>
                                        <p:cTn id="1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1000"/>
                                        <p:tgtEl>
                                          <p:spTgt spid="2">
                                            <p:txEl>
                                              <p:pRg st="4" end="4"/>
                                            </p:txEl>
                                          </p:spTgt>
                                        </p:tgtEl>
                                      </p:cBhvr>
                                    </p:animEffect>
                                    <p:anim calcmode="lin" valueType="num">
                                      <p:cBhvr>
                                        <p:cTn id="1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1000"/>
                                        <p:tgtEl>
                                          <p:spTgt spid="2">
                                            <p:txEl>
                                              <p:pRg st="5" end="5"/>
                                            </p:txEl>
                                          </p:spTgt>
                                        </p:tgtEl>
                                      </p:cBhvr>
                                    </p:animEffect>
                                    <p:anim calcmode="lin" valueType="num">
                                      <p:cBhvr>
                                        <p:cTn id="2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1000"/>
                                        <p:tgtEl>
                                          <p:spTgt spid="2">
                                            <p:txEl>
                                              <p:pRg st="7" end="7"/>
                                            </p:txEl>
                                          </p:spTgt>
                                        </p:tgtEl>
                                      </p:cBhvr>
                                    </p:animEffect>
                                    <p:anim calcmode="lin" valueType="num">
                                      <p:cBhvr>
                                        <p:cTn id="28"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7" end="7"/>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fade">
                                      <p:cBhvr>
                                        <p:cTn id="32" dur="1000"/>
                                        <p:tgtEl>
                                          <p:spTgt spid="2">
                                            <p:txEl>
                                              <p:pRg st="8" end="8"/>
                                            </p:txEl>
                                          </p:spTgt>
                                        </p:tgtEl>
                                      </p:cBhvr>
                                    </p:animEffect>
                                    <p:anim calcmode="lin" valueType="num">
                                      <p:cBhvr>
                                        <p:cTn id="33"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8" end="8"/>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Effect transition="in" filter="fade">
                                      <p:cBhvr>
                                        <p:cTn id="37" dur="1000"/>
                                        <p:tgtEl>
                                          <p:spTgt spid="2">
                                            <p:txEl>
                                              <p:pRg st="9" end="9"/>
                                            </p:txEl>
                                          </p:spTgt>
                                        </p:tgtEl>
                                      </p:cBhvr>
                                    </p:animEffect>
                                    <p:anim calcmode="lin" valueType="num">
                                      <p:cBhvr>
                                        <p:cTn id="38"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9" end="9"/>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Effect transition="in" filter="fade">
                                      <p:cBhvr>
                                        <p:cTn id="42" dur="1000"/>
                                        <p:tgtEl>
                                          <p:spTgt spid="2">
                                            <p:txEl>
                                              <p:pRg st="10" end="10"/>
                                            </p:txEl>
                                          </p:spTgt>
                                        </p:tgtEl>
                                      </p:cBhvr>
                                    </p:animEffect>
                                    <p:anim calcmode="lin" valueType="num">
                                      <p:cBhvr>
                                        <p:cTn id="43"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53035" y="1609842"/>
            <a:ext cx="10058400" cy="954107"/>
          </a:xfrm>
          <a:prstGeom prst="rect">
            <a:avLst/>
          </a:prstGeom>
          <a:noFill/>
        </p:spPr>
        <p:txBody>
          <a:bodyPr wrap="square" rtlCol="0">
            <a:spAutoFit/>
          </a:bodyPr>
          <a:lstStyle/>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p:txBody>
      </p:sp>
      <p:sp>
        <p:nvSpPr>
          <p:cNvPr id="4" name="Title 3"/>
          <p:cNvSpPr>
            <a:spLocks noGrp="1"/>
          </p:cNvSpPr>
          <p:nvPr>
            <p:ph type="title"/>
          </p:nvPr>
        </p:nvSpPr>
        <p:spPr/>
        <p:txBody>
          <a:bodyPr/>
          <a:lstStyle/>
          <a:p>
            <a:r>
              <a:rPr lang="en-US" dirty="0"/>
              <a:t>Taxable Scholarships</a:t>
            </a:r>
          </a:p>
        </p:txBody>
      </p:sp>
      <p:sp>
        <p:nvSpPr>
          <p:cNvPr id="2" name="TextBox 1"/>
          <p:cNvSpPr txBox="1"/>
          <p:nvPr/>
        </p:nvSpPr>
        <p:spPr>
          <a:xfrm>
            <a:off x="485024" y="1390644"/>
            <a:ext cx="9519588" cy="5324535"/>
          </a:xfrm>
          <a:prstGeom prst="rect">
            <a:avLst/>
          </a:prstGeom>
          <a:noFill/>
        </p:spPr>
        <p:txBody>
          <a:bodyPr wrap="square" rtlCol="0">
            <a:spAutoFit/>
          </a:bodyPr>
          <a:lstStyle/>
          <a:p>
            <a:r>
              <a:rPr lang="en-US" sz="2400" dirty="0"/>
              <a:t>Examples of Non-Compensatory Payments made by UNT System (continued)</a:t>
            </a:r>
          </a:p>
          <a:p>
            <a:endParaRPr lang="en-US" sz="2000" dirty="0"/>
          </a:p>
          <a:p>
            <a:r>
              <a:rPr lang="en-US" dirty="0"/>
              <a:t>Qualified Education Expenses</a:t>
            </a:r>
          </a:p>
          <a:p>
            <a:pPr marL="800100" lvl="1" indent="-342900">
              <a:buFont typeface="Arial" panose="020B0604020202020204" pitchFamily="34" charset="0"/>
              <a:buChar char="•"/>
            </a:pPr>
            <a:r>
              <a:rPr lang="en-US" dirty="0"/>
              <a:t>Tuition and fees required to enroll at or attend an eligible educational institution, and </a:t>
            </a:r>
          </a:p>
          <a:p>
            <a:pPr marL="800100" lvl="1" indent="-342900">
              <a:buFont typeface="Arial" panose="020B0604020202020204" pitchFamily="34" charset="0"/>
              <a:buChar char="•"/>
            </a:pPr>
            <a:r>
              <a:rPr lang="en-US" dirty="0"/>
              <a:t>Course-related expenses, such as fees, books, supplies, and equipment that are required for the courses at the eligible educational institution. These items must be required of all students in your course of instruction. </a:t>
            </a:r>
          </a:p>
          <a:p>
            <a:pPr marL="800100" lvl="1" indent="-342900">
              <a:buFont typeface="Arial" panose="020B0604020202020204" pitchFamily="34" charset="0"/>
              <a:buChar char="•"/>
            </a:pPr>
            <a:endParaRPr lang="en-US" dirty="0"/>
          </a:p>
          <a:p>
            <a:r>
              <a:rPr lang="en-US" dirty="0"/>
              <a:t>Non-Qualified Education Expenses Include the cost of</a:t>
            </a:r>
          </a:p>
          <a:p>
            <a:pPr marL="800100" lvl="1" indent="-342900">
              <a:buFont typeface="Arial" panose="020B0604020202020204" pitchFamily="34" charset="0"/>
              <a:buChar char="•"/>
            </a:pPr>
            <a:r>
              <a:rPr lang="en-US" dirty="0"/>
              <a:t>Room and board</a:t>
            </a:r>
          </a:p>
          <a:p>
            <a:pPr marL="800100" lvl="1" indent="-342900">
              <a:buFont typeface="Arial" panose="020B0604020202020204" pitchFamily="34" charset="0"/>
              <a:buChar char="•"/>
            </a:pPr>
            <a:r>
              <a:rPr lang="en-US" dirty="0"/>
              <a:t>Travel (Except if traveling for UNT System purposes, such as traveling as part of an athletic team, debate team, etc.),</a:t>
            </a:r>
          </a:p>
          <a:p>
            <a:pPr marL="800100" lvl="1" indent="-342900">
              <a:buFont typeface="Arial" panose="020B0604020202020204" pitchFamily="34" charset="0"/>
              <a:buChar char="•"/>
            </a:pPr>
            <a:r>
              <a:rPr lang="en-US" dirty="0"/>
              <a:t> Research,</a:t>
            </a:r>
          </a:p>
          <a:p>
            <a:pPr marL="800100" lvl="1" indent="-342900">
              <a:buFont typeface="Arial" panose="020B0604020202020204" pitchFamily="34" charset="0"/>
              <a:buChar char="•"/>
            </a:pPr>
            <a:r>
              <a:rPr lang="en-US" dirty="0"/>
              <a:t> Clerical help, or</a:t>
            </a:r>
          </a:p>
          <a:p>
            <a:pPr marL="800100" lvl="1" indent="-342900">
              <a:buFont typeface="Arial" panose="020B0604020202020204" pitchFamily="34" charset="0"/>
              <a:buChar char="•"/>
            </a:pPr>
            <a:r>
              <a:rPr lang="en-US" dirty="0"/>
              <a:t> Equipment and other expenses that are </a:t>
            </a:r>
            <a:r>
              <a:rPr lang="en-US" b="1" u="sng" dirty="0"/>
              <a:t>not required for enrollment in or attendance at an eligible educational institution.</a:t>
            </a:r>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1910025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1000"/>
                                        <p:tgtEl>
                                          <p:spTgt spid="2">
                                            <p:txEl>
                                              <p:pRg st="3" end="3"/>
                                            </p:txEl>
                                          </p:spTgt>
                                        </p:tgtEl>
                                      </p:cBhvr>
                                    </p:animEffect>
                                    <p:anim calcmode="lin" valueType="num">
                                      <p:cBhvr>
                                        <p:cTn id="1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1000"/>
                                        <p:tgtEl>
                                          <p:spTgt spid="2">
                                            <p:txEl>
                                              <p:pRg st="4" end="4"/>
                                            </p:txEl>
                                          </p:spTgt>
                                        </p:tgtEl>
                                      </p:cBhvr>
                                    </p:animEffect>
                                    <p:anim calcmode="lin" valueType="num">
                                      <p:cBhvr>
                                        <p:cTn id="1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1000"/>
                                        <p:tgtEl>
                                          <p:spTgt spid="2">
                                            <p:txEl>
                                              <p:pRg st="6" end="6"/>
                                            </p:txEl>
                                          </p:spTgt>
                                        </p:tgtEl>
                                      </p:cBhvr>
                                    </p:animEffect>
                                    <p:anim calcmode="lin" valueType="num">
                                      <p:cBhvr>
                                        <p:cTn id="2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6" end="6"/>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1000"/>
                                        <p:tgtEl>
                                          <p:spTgt spid="2">
                                            <p:txEl>
                                              <p:pRg st="7" end="7"/>
                                            </p:txEl>
                                          </p:spTgt>
                                        </p:tgtEl>
                                      </p:cBhvr>
                                    </p:animEffect>
                                    <p:anim calcmode="lin" valueType="num">
                                      <p:cBhvr>
                                        <p:cTn id="28"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7" end="7"/>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fade">
                                      <p:cBhvr>
                                        <p:cTn id="32" dur="1000"/>
                                        <p:tgtEl>
                                          <p:spTgt spid="2">
                                            <p:txEl>
                                              <p:pRg st="8" end="8"/>
                                            </p:txEl>
                                          </p:spTgt>
                                        </p:tgtEl>
                                      </p:cBhvr>
                                    </p:animEffect>
                                    <p:anim calcmode="lin" valueType="num">
                                      <p:cBhvr>
                                        <p:cTn id="33"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8" end="8"/>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Effect transition="in" filter="fade">
                                      <p:cBhvr>
                                        <p:cTn id="37" dur="1000"/>
                                        <p:tgtEl>
                                          <p:spTgt spid="2">
                                            <p:txEl>
                                              <p:pRg st="9" end="9"/>
                                            </p:txEl>
                                          </p:spTgt>
                                        </p:tgtEl>
                                      </p:cBhvr>
                                    </p:animEffect>
                                    <p:anim calcmode="lin" valueType="num">
                                      <p:cBhvr>
                                        <p:cTn id="38"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9" end="9"/>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Effect transition="in" filter="fade">
                                      <p:cBhvr>
                                        <p:cTn id="42" dur="1000"/>
                                        <p:tgtEl>
                                          <p:spTgt spid="2">
                                            <p:txEl>
                                              <p:pRg st="10" end="10"/>
                                            </p:txEl>
                                          </p:spTgt>
                                        </p:tgtEl>
                                      </p:cBhvr>
                                    </p:animEffect>
                                    <p:anim calcmode="lin" valueType="num">
                                      <p:cBhvr>
                                        <p:cTn id="43"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animEffect transition="in" filter="fade">
                                      <p:cBhvr>
                                        <p:cTn id="47" dur="1000"/>
                                        <p:tgtEl>
                                          <p:spTgt spid="2">
                                            <p:txEl>
                                              <p:pRg st="11" end="11"/>
                                            </p:txEl>
                                          </p:spTgt>
                                        </p:tgtEl>
                                      </p:cBhvr>
                                    </p:animEffect>
                                    <p:anim calcmode="lin" valueType="num">
                                      <p:cBhvr>
                                        <p:cTn id="48"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53035" y="1609842"/>
            <a:ext cx="10058400" cy="954107"/>
          </a:xfrm>
          <a:prstGeom prst="rect">
            <a:avLst/>
          </a:prstGeom>
          <a:noFill/>
        </p:spPr>
        <p:txBody>
          <a:bodyPr wrap="square" rtlCol="0">
            <a:spAutoFit/>
          </a:bodyPr>
          <a:lstStyle/>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p:txBody>
      </p:sp>
      <p:sp>
        <p:nvSpPr>
          <p:cNvPr id="4" name="Title 3"/>
          <p:cNvSpPr>
            <a:spLocks noGrp="1"/>
          </p:cNvSpPr>
          <p:nvPr>
            <p:ph type="title"/>
          </p:nvPr>
        </p:nvSpPr>
        <p:spPr/>
        <p:txBody>
          <a:bodyPr/>
          <a:lstStyle/>
          <a:p>
            <a:r>
              <a:rPr lang="en-US" dirty="0"/>
              <a:t>Taxable Scholarships</a:t>
            </a:r>
          </a:p>
        </p:txBody>
      </p:sp>
      <p:sp>
        <p:nvSpPr>
          <p:cNvPr id="2" name="TextBox 1"/>
          <p:cNvSpPr txBox="1"/>
          <p:nvPr/>
        </p:nvSpPr>
        <p:spPr>
          <a:xfrm>
            <a:off x="485024" y="1390644"/>
            <a:ext cx="9519588" cy="2831544"/>
          </a:xfrm>
          <a:prstGeom prst="rect">
            <a:avLst/>
          </a:prstGeom>
          <a:noFill/>
        </p:spPr>
        <p:txBody>
          <a:bodyPr wrap="square" rtlCol="0">
            <a:spAutoFit/>
          </a:bodyPr>
          <a:lstStyle/>
          <a:p>
            <a:r>
              <a:rPr lang="en-US" sz="2400" dirty="0"/>
              <a:t>Examples of Non-Compensatory Payments made by UNT System (continued)</a:t>
            </a:r>
          </a:p>
          <a:p>
            <a:endParaRPr lang="en-US" sz="2000" dirty="0"/>
          </a:p>
          <a:p>
            <a:r>
              <a:rPr lang="en-US" dirty="0">
                <a:cs typeface="Arial" panose="020B0604020202020204" pitchFamily="34" charset="0"/>
              </a:rPr>
              <a:t>Taxable Scholarship</a:t>
            </a:r>
          </a:p>
          <a:p>
            <a:pPr marL="800100" lvl="1" indent="-342900">
              <a:buFont typeface="Arial" panose="020B0604020202020204" pitchFamily="34" charset="0"/>
              <a:buChar char="•"/>
            </a:pPr>
            <a:r>
              <a:rPr lang="en-US" dirty="0">
                <a:cs typeface="Arial" panose="020B0604020202020204" pitchFamily="34" charset="0"/>
              </a:rPr>
              <a:t>Amounts used to pay for non-qualified expenses</a:t>
            </a:r>
          </a:p>
          <a:p>
            <a:pPr marL="800100" lvl="1" indent="-342900">
              <a:buFont typeface="Arial" panose="020B0604020202020204" pitchFamily="34" charset="0"/>
              <a:buChar char="•"/>
            </a:pPr>
            <a:r>
              <a:rPr lang="en-US" dirty="0">
                <a:cs typeface="Arial" panose="020B0604020202020204" pitchFamily="34" charset="0"/>
              </a:rPr>
              <a:t>Any amount that exceeds qualified expenses</a:t>
            </a:r>
          </a:p>
          <a:p>
            <a:pPr marL="800100" lvl="1" indent="-342900">
              <a:buFont typeface="Arial" panose="020B0604020202020204" pitchFamily="34" charset="0"/>
              <a:buChar char="•"/>
            </a:pPr>
            <a:endParaRPr lang="en-US" dirty="0"/>
          </a:p>
          <a:p>
            <a:pPr marL="342900" indent="-342900">
              <a:buFont typeface="Arial" panose="020B0604020202020204" pitchFamily="34" charset="0"/>
              <a:buChar char="•"/>
            </a:pPr>
            <a:endParaRPr lang="en-US" b="1" u="sng" dirty="0"/>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4068899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1000"/>
                                        <p:tgtEl>
                                          <p:spTgt spid="2">
                                            <p:txEl>
                                              <p:pRg st="3" end="3"/>
                                            </p:txEl>
                                          </p:spTgt>
                                        </p:tgtEl>
                                      </p:cBhvr>
                                    </p:animEffect>
                                    <p:anim calcmode="lin" valueType="num">
                                      <p:cBhvr>
                                        <p:cTn id="1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1000"/>
                                        <p:tgtEl>
                                          <p:spTgt spid="2">
                                            <p:txEl>
                                              <p:pRg st="4" end="4"/>
                                            </p:txEl>
                                          </p:spTgt>
                                        </p:tgtEl>
                                      </p:cBhvr>
                                    </p:animEffect>
                                    <p:anim calcmode="lin" valueType="num">
                                      <p:cBhvr>
                                        <p:cTn id="1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53035" y="1609842"/>
            <a:ext cx="10058400" cy="954107"/>
          </a:xfrm>
          <a:prstGeom prst="rect">
            <a:avLst/>
          </a:prstGeom>
          <a:noFill/>
        </p:spPr>
        <p:txBody>
          <a:bodyPr wrap="square" rtlCol="0">
            <a:spAutoFit/>
          </a:bodyPr>
          <a:lstStyle/>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p:txBody>
      </p:sp>
      <p:sp>
        <p:nvSpPr>
          <p:cNvPr id="4" name="Title 3"/>
          <p:cNvSpPr>
            <a:spLocks noGrp="1"/>
          </p:cNvSpPr>
          <p:nvPr>
            <p:ph type="title"/>
          </p:nvPr>
        </p:nvSpPr>
        <p:spPr/>
        <p:txBody>
          <a:bodyPr/>
          <a:lstStyle/>
          <a:p>
            <a:r>
              <a:rPr lang="en-US" dirty="0"/>
              <a:t>Taxable Scholarships</a:t>
            </a:r>
          </a:p>
        </p:txBody>
      </p:sp>
      <p:sp>
        <p:nvSpPr>
          <p:cNvPr id="2" name="TextBox 1"/>
          <p:cNvSpPr txBox="1"/>
          <p:nvPr/>
        </p:nvSpPr>
        <p:spPr>
          <a:xfrm>
            <a:off x="485024" y="1390644"/>
            <a:ext cx="10691962" cy="3816429"/>
          </a:xfrm>
          <a:prstGeom prst="rect">
            <a:avLst/>
          </a:prstGeom>
          <a:noFill/>
        </p:spPr>
        <p:txBody>
          <a:bodyPr wrap="square" rtlCol="0">
            <a:spAutoFit/>
          </a:bodyPr>
          <a:lstStyle/>
          <a:p>
            <a:r>
              <a:rPr lang="en-US" sz="2400" dirty="0"/>
              <a:t>Taxable Scholarship Example  </a:t>
            </a:r>
          </a:p>
          <a:p>
            <a:endParaRPr lang="en-US" dirty="0">
              <a:latin typeface="Arial" panose="020B0604020202020204" pitchFamily="34" charset="0"/>
              <a:cs typeface="Arial" panose="020B0604020202020204" pitchFamily="34" charset="0"/>
            </a:endParaRPr>
          </a:p>
          <a:p>
            <a:r>
              <a:rPr lang="en-US" b="1" dirty="0">
                <a:cs typeface="Arial" panose="020B0604020202020204" pitchFamily="34" charset="0"/>
              </a:rPr>
              <a:t>Example 1</a:t>
            </a:r>
            <a:r>
              <a:rPr lang="en-US" dirty="0">
                <a:cs typeface="Arial" panose="020B0604020202020204" pitchFamily="34" charset="0"/>
              </a:rPr>
              <a:t>.  Dahlia is enrolled at UNT, an accredited institution, and is pursuing a degree in Mathematics. Dahlia is very smart and was awarded a $20,000 scholarship.  Dahlia’s expenses are as follows:</a:t>
            </a:r>
          </a:p>
          <a:p>
            <a:pPr marL="285750" indent="-285750">
              <a:buFont typeface="Arial" panose="020B0604020202020204" pitchFamily="34" charset="0"/>
              <a:buChar char="•"/>
            </a:pPr>
            <a:r>
              <a:rPr lang="en-US" dirty="0">
                <a:cs typeface="Arial" panose="020B0604020202020204" pitchFamily="34" charset="0"/>
              </a:rPr>
              <a:t>Tuition and fees required for enrollment at UNT:  $12,000</a:t>
            </a:r>
          </a:p>
          <a:p>
            <a:pPr marL="285750" indent="-285750">
              <a:buFont typeface="Arial" panose="020B0604020202020204" pitchFamily="34" charset="0"/>
              <a:buChar char="•"/>
            </a:pPr>
            <a:r>
              <a:rPr lang="en-US" dirty="0">
                <a:cs typeface="Arial" panose="020B0604020202020204" pitchFamily="34" charset="0"/>
              </a:rPr>
              <a:t>Course-related expenses for books and required supplies: $1,000</a:t>
            </a:r>
          </a:p>
          <a:p>
            <a:pPr marL="285750" indent="-285750">
              <a:buFont typeface="Arial" panose="020B0604020202020204" pitchFamily="34" charset="0"/>
              <a:buChar char="•"/>
            </a:pPr>
            <a:r>
              <a:rPr lang="en-US" dirty="0">
                <a:cs typeface="Arial" panose="020B0604020202020204" pitchFamily="34" charset="0"/>
              </a:rPr>
              <a:t>Clothes: $1,500</a:t>
            </a:r>
          </a:p>
          <a:p>
            <a:pPr marL="285750" indent="-285750">
              <a:buFont typeface="Arial" panose="020B0604020202020204" pitchFamily="34" charset="0"/>
              <a:buChar char="•"/>
            </a:pPr>
            <a:r>
              <a:rPr lang="en-US" dirty="0">
                <a:cs typeface="Arial" panose="020B0604020202020204" pitchFamily="34" charset="0"/>
              </a:rPr>
              <a:t>Room and Board: $3,500</a:t>
            </a:r>
          </a:p>
          <a:p>
            <a:pPr marL="285750" indent="-285750">
              <a:buFont typeface="Arial" panose="020B0604020202020204" pitchFamily="34" charset="0"/>
              <a:buChar char="•"/>
            </a:pPr>
            <a:endParaRPr lang="en-US" dirty="0">
              <a:cs typeface="Arial" panose="020B0604020202020204" pitchFamily="34" charset="0"/>
            </a:endParaRPr>
          </a:p>
          <a:p>
            <a:r>
              <a:rPr lang="en-US" dirty="0">
                <a:cs typeface="Arial" panose="020B0604020202020204" pitchFamily="34" charset="0"/>
              </a:rPr>
              <a:t>How much of Dahlia’s scholarship is taxable?</a:t>
            </a:r>
          </a:p>
          <a:p>
            <a:pPr marL="800100" lvl="1" indent="-342900">
              <a:buFont typeface="Arial" panose="020B0604020202020204" pitchFamily="34" charset="0"/>
              <a:buChar char="•"/>
            </a:pPr>
            <a:endParaRPr lang="en-US" dirty="0"/>
          </a:p>
          <a:p>
            <a:pPr marL="342900" indent="-342900">
              <a:buFont typeface="Arial" panose="020B0604020202020204" pitchFamily="34" charset="0"/>
              <a:buChar char="•"/>
            </a:pPr>
            <a:endParaRPr lang="en-US" b="1" u="sng" dirty="0"/>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1601299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53035" y="1609842"/>
            <a:ext cx="10058400" cy="954107"/>
          </a:xfrm>
          <a:prstGeom prst="rect">
            <a:avLst/>
          </a:prstGeom>
          <a:noFill/>
        </p:spPr>
        <p:txBody>
          <a:bodyPr wrap="square" rtlCol="0">
            <a:spAutoFit/>
          </a:bodyPr>
          <a:lstStyle/>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p:txBody>
      </p:sp>
      <p:sp>
        <p:nvSpPr>
          <p:cNvPr id="4" name="Title 3"/>
          <p:cNvSpPr>
            <a:spLocks noGrp="1"/>
          </p:cNvSpPr>
          <p:nvPr>
            <p:ph type="title"/>
          </p:nvPr>
        </p:nvSpPr>
        <p:spPr/>
        <p:txBody>
          <a:bodyPr/>
          <a:lstStyle/>
          <a:p>
            <a:r>
              <a:rPr lang="en-US" dirty="0"/>
              <a:t>Taxable Scholarships</a:t>
            </a:r>
          </a:p>
        </p:txBody>
      </p:sp>
      <p:sp>
        <p:nvSpPr>
          <p:cNvPr id="2" name="TextBox 1"/>
          <p:cNvSpPr txBox="1"/>
          <p:nvPr/>
        </p:nvSpPr>
        <p:spPr>
          <a:xfrm>
            <a:off x="485024" y="1390644"/>
            <a:ext cx="9519588" cy="1877437"/>
          </a:xfrm>
          <a:prstGeom prst="rect">
            <a:avLst/>
          </a:prstGeom>
          <a:noFill/>
        </p:spPr>
        <p:txBody>
          <a:bodyPr wrap="square" rtlCol="0">
            <a:spAutoFit/>
          </a:bodyPr>
          <a:lstStyle/>
          <a:p>
            <a:r>
              <a:rPr lang="en-US" sz="2400" dirty="0"/>
              <a:t>Taxable Scholarship Example  (continued)</a:t>
            </a:r>
          </a:p>
          <a:p>
            <a:endParaRPr lang="en-US" dirty="0">
              <a:latin typeface="Arial" panose="020B0604020202020204" pitchFamily="34" charset="0"/>
              <a:cs typeface="Arial" panose="020B0604020202020204" pitchFamily="34" charset="0"/>
            </a:endParaRPr>
          </a:p>
          <a:p>
            <a:r>
              <a:rPr lang="en-US" dirty="0">
                <a:cs typeface="Arial" panose="020B0604020202020204" pitchFamily="34" charset="0"/>
              </a:rPr>
              <a:t>There are different ways to think through the answer, but answer can be calculated as follows:</a:t>
            </a:r>
          </a:p>
          <a:p>
            <a:pPr marL="800100" lvl="1" indent="-342900">
              <a:buFont typeface="Arial" panose="020B0604020202020204" pitchFamily="34" charset="0"/>
              <a:buChar char="•"/>
            </a:pPr>
            <a:endParaRPr lang="en-US" dirty="0"/>
          </a:p>
          <a:p>
            <a:pPr marL="342900" indent="-342900">
              <a:buFont typeface="Arial" panose="020B0604020202020204" pitchFamily="34" charset="0"/>
              <a:buChar char="•"/>
            </a:pPr>
            <a:endParaRPr lang="en-US" b="1" u="sng" dirty="0"/>
          </a:p>
          <a:p>
            <a:pPr marL="342900" indent="-342900">
              <a:buFont typeface="Arial" panose="020B0604020202020204" pitchFamily="34" charset="0"/>
              <a:buChar char="•"/>
            </a:pPr>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4154386323"/>
              </p:ext>
            </p:extLst>
          </p:nvPr>
        </p:nvGraphicFramePr>
        <p:xfrm>
          <a:off x="747430" y="3024595"/>
          <a:ext cx="5070664" cy="2282510"/>
        </p:xfrm>
        <a:graphic>
          <a:graphicData uri="http://schemas.openxmlformats.org/drawingml/2006/table">
            <a:tbl>
              <a:tblPr>
                <a:tableStyleId>{5C22544A-7EE6-4342-B048-85BDC9FD1C3A}</a:tableStyleId>
              </a:tblPr>
              <a:tblGrid>
                <a:gridCol w="3643853">
                  <a:extLst>
                    <a:ext uri="{9D8B030D-6E8A-4147-A177-3AD203B41FA5}">
                      <a16:colId xmlns:a16="http://schemas.microsoft.com/office/drawing/2014/main" val="2554788557"/>
                    </a:ext>
                  </a:extLst>
                </a:gridCol>
                <a:gridCol w="1426811">
                  <a:extLst>
                    <a:ext uri="{9D8B030D-6E8A-4147-A177-3AD203B41FA5}">
                      <a16:colId xmlns:a16="http://schemas.microsoft.com/office/drawing/2014/main" val="220900569"/>
                    </a:ext>
                  </a:extLst>
                </a:gridCol>
              </a:tblGrid>
              <a:tr h="530423">
                <a:tc>
                  <a:txBody>
                    <a:bodyPr/>
                    <a:lstStyle/>
                    <a:p>
                      <a:pPr algn="l" fontAlgn="b"/>
                      <a:r>
                        <a:rPr lang="en-US" sz="1600" u="none" strike="noStrike" dirty="0">
                          <a:effectLst/>
                        </a:rPr>
                        <a:t>Tuition</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 $   20,000.00 </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32988836"/>
                  </a:ext>
                </a:extLst>
              </a:tr>
              <a:tr h="611677">
                <a:tc>
                  <a:txBody>
                    <a:bodyPr/>
                    <a:lstStyle/>
                    <a:p>
                      <a:pPr algn="l" fontAlgn="b"/>
                      <a:r>
                        <a:rPr lang="en-US" sz="1600" u="none" strike="noStrike" dirty="0">
                          <a:effectLst/>
                        </a:rPr>
                        <a:t>Tuition and fees for enrollment</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 $ (12,000.00)</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75890167"/>
                  </a:ext>
                </a:extLst>
              </a:tr>
              <a:tr h="609987">
                <a:tc>
                  <a:txBody>
                    <a:bodyPr/>
                    <a:lstStyle/>
                    <a:p>
                      <a:pPr algn="l" fontAlgn="b"/>
                      <a:r>
                        <a:rPr lang="en-US" sz="1600" u="sng" strike="noStrike" dirty="0">
                          <a:effectLst/>
                        </a:rPr>
                        <a:t>Course related books and supplies</a:t>
                      </a:r>
                      <a:endParaRPr lang="en-US" sz="1600" b="0" i="0" u="sng"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u="sng" strike="noStrike" dirty="0">
                          <a:effectLst/>
                        </a:rPr>
                        <a:t> $   (1,000.00)</a:t>
                      </a:r>
                      <a:endParaRPr lang="en-US" sz="1600" b="0" i="0" u="sng"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02186748"/>
                  </a:ext>
                </a:extLst>
              </a:tr>
              <a:tr h="530423">
                <a:tc>
                  <a:txBody>
                    <a:bodyPr/>
                    <a:lstStyle/>
                    <a:p>
                      <a:pPr algn="l" fontAlgn="b"/>
                      <a:r>
                        <a:rPr lang="en-US" sz="1600" b="1" u="none" strike="noStrike" dirty="0">
                          <a:effectLst/>
                        </a:rPr>
                        <a:t>Taxable</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b="1" u="none" strike="noStrike" dirty="0">
                          <a:effectLst/>
                        </a:rPr>
                        <a:t> $      7,000.00 </a:t>
                      </a:r>
                      <a:endParaRPr lang="en-US"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37841681"/>
                  </a:ext>
                </a:extLst>
              </a:tr>
            </a:tbl>
          </a:graphicData>
        </a:graphic>
      </p:graphicFrame>
    </p:spTree>
    <p:extLst>
      <p:ext uri="{BB962C8B-B14F-4D97-AF65-F5344CB8AC3E}">
        <p14:creationId xmlns:p14="http://schemas.microsoft.com/office/powerpoint/2010/main" val="3504417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53035" y="1609842"/>
            <a:ext cx="10058400" cy="954107"/>
          </a:xfrm>
          <a:prstGeom prst="rect">
            <a:avLst/>
          </a:prstGeom>
          <a:noFill/>
        </p:spPr>
        <p:txBody>
          <a:bodyPr wrap="square" rtlCol="0">
            <a:spAutoFit/>
          </a:bodyPr>
          <a:lstStyle/>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p:txBody>
      </p:sp>
      <p:sp>
        <p:nvSpPr>
          <p:cNvPr id="4" name="Title 3"/>
          <p:cNvSpPr>
            <a:spLocks noGrp="1"/>
          </p:cNvSpPr>
          <p:nvPr>
            <p:ph type="title"/>
          </p:nvPr>
        </p:nvSpPr>
        <p:spPr/>
        <p:txBody>
          <a:bodyPr/>
          <a:lstStyle/>
          <a:p>
            <a:r>
              <a:rPr lang="en-US" dirty="0"/>
              <a:t>Taxable Scholarships</a:t>
            </a:r>
          </a:p>
        </p:txBody>
      </p:sp>
      <p:sp>
        <p:nvSpPr>
          <p:cNvPr id="2" name="TextBox 1"/>
          <p:cNvSpPr txBox="1"/>
          <p:nvPr/>
        </p:nvSpPr>
        <p:spPr>
          <a:xfrm>
            <a:off x="485024" y="1390644"/>
            <a:ext cx="9519588" cy="3816429"/>
          </a:xfrm>
          <a:prstGeom prst="rect">
            <a:avLst/>
          </a:prstGeom>
          <a:noFill/>
        </p:spPr>
        <p:txBody>
          <a:bodyPr wrap="square" rtlCol="0">
            <a:spAutoFit/>
          </a:bodyPr>
          <a:lstStyle/>
          <a:p>
            <a:r>
              <a:rPr lang="en-US" sz="2400" dirty="0"/>
              <a:t>Taxable Scholarship Example  (continued)</a:t>
            </a:r>
          </a:p>
          <a:p>
            <a:endParaRPr lang="en-US" dirty="0">
              <a:latin typeface="Arial" panose="020B0604020202020204" pitchFamily="34" charset="0"/>
              <a:cs typeface="Arial" panose="020B0604020202020204" pitchFamily="34" charset="0"/>
            </a:endParaRPr>
          </a:p>
          <a:p>
            <a:r>
              <a:rPr lang="en-US" b="1" dirty="0">
                <a:cs typeface="Arial" panose="020B0604020202020204" pitchFamily="34" charset="0"/>
              </a:rPr>
              <a:t>Example 2</a:t>
            </a:r>
            <a:r>
              <a:rPr lang="en-US" dirty="0">
                <a:cs typeface="Arial" panose="020B0604020202020204" pitchFamily="34" charset="0"/>
              </a:rPr>
              <a:t>.  Caleb is enrolled at UNT, an accredited institution, and is pursuing a degree in Physics. Caleb was awarded a $15,000 scholarship.  Caleb’s expenses are as follows:</a:t>
            </a:r>
          </a:p>
          <a:p>
            <a:pPr marL="285750" indent="-285750">
              <a:buFont typeface="Arial" panose="020B0604020202020204" pitchFamily="34" charset="0"/>
              <a:buChar char="•"/>
            </a:pPr>
            <a:r>
              <a:rPr lang="en-US" dirty="0">
                <a:cs typeface="Arial" panose="020B0604020202020204" pitchFamily="34" charset="0"/>
              </a:rPr>
              <a:t>Tuition and fees required for enrollment at UNT:  $10,000</a:t>
            </a:r>
          </a:p>
          <a:p>
            <a:pPr marL="285750" indent="-285750">
              <a:buFont typeface="Arial" panose="020B0604020202020204" pitchFamily="34" charset="0"/>
              <a:buChar char="•"/>
            </a:pPr>
            <a:r>
              <a:rPr lang="en-US" dirty="0">
                <a:cs typeface="Arial" panose="020B0604020202020204" pitchFamily="34" charset="0"/>
              </a:rPr>
              <a:t>Course-related expenses for books and required supplies (rented books online): $250</a:t>
            </a:r>
          </a:p>
          <a:p>
            <a:pPr marL="285750" indent="-285750">
              <a:buFont typeface="Arial" panose="020B0604020202020204" pitchFamily="34" charset="0"/>
              <a:buChar char="•"/>
            </a:pPr>
            <a:r>
              <a:rPr lang="en-US" dirty="0">
                <a:cs typeface="Arial" panose="020B0604020202020204" pitchFamily="34" charset="0"/>
              </a:rPr>
              <a:t>Room and Board (Staying with US relatives and only pays for food): $1,750</a:t>
            </a:r>
          </a:p>
          <a:p>
            <a:pPr marL="285750" indent="-285750">
              <a:buFont typeface="Arial" panose="020B0604020202020204" pitchFamily="34" charset="0"/>
              <a:buChar char="•"/>
            </a:pPr>
            <a:r>
              <a:rPr lang="en-US" dirty="0">
                <a:cs typeface="Arial" panose="020B0604020202020204" pitchFamily="34" charset="0"/>
              </a:rPr>
              <a:t>Furniture: $3,000</a:t>
            </a:r>
          </a:p>
          <a:p>
            <a:pPr marL="285750" indent="-285750">
              <a:buFont typeface="Arial" panose="020B0604020202020204" pitchFamily="34" charset="0"/>
              <a:buChar char="•"/>
            </a:pPr>
            <a:endParaRPr lang="en-US" dirty="0">
              <a:cs typeface="Arial" panose="020B0604020202020204" pitchFamily="34" charset="0"/>
            </a:endParaRPr>
          </a:p>
          <a:p>
            <a:r>
              <a:rPr lang="en-US" dirty="0">
                <a:cs typeface="Arial" panose="020B0604020202020204" pitchFamily="34" charset="0"/>
              </a:rPr>
              <a:t>How much of Caleb’s scholarship is taxable?</a:t>
            </a:r>
          </a:p>
          <a:p>
            <a:pPr marL="800100" lvl="1" indent="-342900">
              <a:buFont typeface="Arial" panose="020B0604020202020204" pitchFamily="34" charset="0"/>
              <a:buChar char="•"/>
            </a:pPr>
            <a:endParaRPr lang="en-US" dirty="0"/>
          </a:p>
          <a:p>
            <a:pPr marL="342900" indent="-342900">
              <a:buFont typeface="Arial" panose="020B0604020202020204" pitchFamily="34" charset="0"/>
              <a:buChar char="•"/>
            </a:pPr>
            <a:endParaRPr lang="en-US" b="1" u="sng" dirty="0"/>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39687082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ient Services FY17 Report" id="{DCB5A30D-3593-452D-8F52-EF39970A4412}" vid="{FE9E1DDE-CB48-4D52-A463-E7BEEFFEDB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c742743a-490a-4557-aaa8-665336ab4f8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0137F6796072D4BAA6B7D597C8F728A" ma:contentTypeVersion="16" ma:contentTypeDescription="Create a new document." ma:contentTypeScope="" ma:versionID="e3276b3bb5d153b59b3ad9761f52f244">
  <xsd:schema xmlns:xsd="http://www.w3.org/2001/XMLSchema" xmlns:xs="http://www.w3.org/2001/XMLSchema" xmlns:p="http://schemas.microsoft.com/office/2006/metadata/properties" xmlns:ns3="c742743a-490a-4557-aaa8-665336ab4f88" xmlns:ns4="e17e4035-b83c-4252-a609-aacf3b0ee840" targetNamespace="http://schemas.microsoft.com/office/2006/metadata/properties" ma:root="true" ma:fieldsID="8db9cc4099cb9af26fb607cc621dd38f" ns3:_="" ns4:_="">
    <xsd:import namespace="c742743a-490a-4557-aaa8-665336ab4f88"/>
    <xsd:import namespace="e17e4035-b83c-4252-a609-aacf3b0ee84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3:MediaLengthInSeconds" minOccurs="0"/>
                <xsd:element ref="ns4:SharedWithUsers" minOccurs="0"/>
                <xsd:element ref="ns4:SharedWithDetails" minOccurs="0"/>
                <xsd:element ref="ns4:SharingHintHash"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42743a-490a-4557-aaa8-665336ab4f8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7e4035-b83c-4252-a609-aacf3b0ee840"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FA68169-27D6-450C-A25F-E65E1CA1032A}">
  <ds:schemaRefs>
    <ds:schemaRef ds:uri="http://schemas.microsoft.com/sharepoint/v3/contenttype/forms"/>
  </ds:schemaRefs>
</ds:datastoreItem>
</file>

<file path=customXml/itemProps2.xml><?xml version="1.0" encoding="utf-8"?>
<ds:datastoreItem xmlns:ds="http://schemas.openxmlformats.org/officeDocument/2006/customXml" ds:itemID="{9AB9D1C2-E429-405B-82A9-1D65E2375BB4}">
  <ds:schemaRefs>
    <ds:schemaRef ds:uri="http://purl.org/dc/elements/1.1/"/>
    <ds:schemaRef ds:uri="http://schemas.microsoft.com/office/2006/metadata/properties"/>
    <ds:schemaRef ds:uri="http://www.w3.org/XML/1998/namespace"/>
    <ds:schemaRef ds:uri="http://purl.org/dc/dcmitype/"/>
    <ds:schemaRef ds:uri="http://purl.org/dc/terms/"/>
    <ds:schemaRef ds:uri="http://schemas.microsoft.com/office/infopath/2007/PartnerControls"/>
    <ds:schemaRef ds:uri="http://schemas.microsoft.com/office/2006/documentManagement/types"/>
    <ds:schemaRef ds:uri="c742743a-490a-4557-aaa8-665336ab4f88"/>
    <ds:schemaRef ds:uri="http://schemas.openxmlformats.org/package/2006/metadata/core-properties"/>
    <ds:schemaRef ds:uri="e17e4035-b83c-4252-a609-aacf3b0ee840"/>
  </ds:schemaRefs>
</ds:datastoreItem>
</file>

<file path=customXml/itemProps3.xml><?xml version="1.0" encoding="utf-8"?>
<ds:datastoreItem xmlns:ds="http://schemas.openxmlformats.org/officeDocument/2006/customXml" ds:itemID="{308EEDEC-CE9D-4401-B8B6-5ECDB82958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42743a-490a-4557-aaa8-665336ab4f88"/>
    <ds:schemaRef ds:uri="e17e4035-b83c-4252-a609-aacf3b0ee8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Client Services FY17 Report</Template>
  <TotalTime>8100</TotalTime>
  <Words>2223</Words>
  <Application>Microsoft Office PowerPoint</Application>
  <PresentationFormat>Widescreen</PresentationFormat>
  <Paragraphs>209</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Georgia</vt:lpstr>
      <vt:lpstr>Verdana</vt:lpstr>
      <vt:lpstr>Office Theme</vt:lpstr>
      <vt:lpstr>International Tax Informational Workshop </vt:lpstr>
      <vt:lpstr>Objective</vt:lpstr>
      <vt:lpstr>Introduction</vt:lpstr>
      <vt:lpstr>Taxable Scholarships</vt:lpstr>
      <vt:lpstr>Taxable Scholarships</vt:lpstr>
      <vt:lpstr>Taxable Scholarships</vt:lpstr>
      <vt:lpstr>Taxable Scholarships</vt:lpstr>
      <vt:lpstr>Taxable Scholarships</vt:lpstr>
      <vt:lpstr>Taxable Scholarships</vt:lpstr>
      <vt:lpstr>Taxable Scholarships</vt:lpstr>
      <vt:lpstr>Taxable Scholarships</vt:lpstr>
      <vt:lpstr>Wages </vt:lpstr>
      <vt:lpstr>Forms W-2 and 1042-S</vt:lpstr>
      <vt:lpstr>Resident Aliens</vt:lpstr>
      <vt:lpstr>Foreign National Form</vt:lpstr>
      <vt:lpstr>FICA Taxes</vt:lpstr>
      <vt:lpstr>FICA Taxes</vt:lpstr>
      <vt:lpstr>Common Issues </vt:lpstr>
      <vt:lpstr>Common Issues </vt:lpstr>
      <vt:lpstr>Common Issues </vt:lpstr>
      <vt:lpstr>Common Issues </vt:lpstr>
      <vt:lpstr>Tips</vt:lpstr>
      <vt:lpstr>Tips</vt:lpstr>
      <vt:lpstr>Selected Reference Material</vt:lpstr>
    </vt:vector>
  </TitlesOfParts>
  <Company>University of North Texas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UNRELATED BUSINESS INCOME  TAX (UBIT)</dc:title>
  <dc:creator>Smith, Tameika</dc:creator>
  <cp:lastModifiedBy>Kang, Kathy</cp:lastModifiedBy>
  <cp:revision>87</cp:revision>
  <cp:lastPrinted>2017-09-11T15:59:55Z</cp:lastPrinted>
  <dcterms:created xsi:type="dcterms:W3CDTF">2019-02-01T14:59:51Z</dcterms:created>
  <dcterms:modified xsi:type="dcterms:W3CDTF">2023-09-28T22:35:41Z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0x01010030137F6796072D4BAA6B7D597C8F728A</vt:lpwstr>
  </property>
</Properties>
</file>