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16"/>
  </p:notesMasterIdLst>
  <p:handoutMasterIdLst>
    <p:handoutMasterId r:id="rId17"/>
  </p:handoutMasterIdLst>
  <p:sldIdLst>
    <p:sldId id="345" r:id="rId5"/>
    <p:sldId id="369" r:id="rId6"/>
    <p:sldId id="367" r:id="rId7"/>
    <p:sldId id="349" r:id="rId8"/>
    <p:sldId id="359" r:id="rId9"/>
    <p:sldId id="360" r:id="rId10"/>
    <p:sldId id="370" r:id="rId11"/>
    <p:sldId id="363" r:id="rId12"/>
    <p:sldId id="365" r:id="rId13"/>
    <p:sldId id="364" r:id="rId14"/>
    <p:sldId id="3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8D1F8"/>
    <a:srgbClr val="A5A5F1"/>
    <a:srgbClr val="A2B2F4"/>
    <a:srgbClr val="A3D8FF"/>
    <a:srgbClr val="244F85"/>
    <a:srgbClr val="9B2486"/>
    <a:srgbClr val="B92B65"/>
    <a:srgbClr val="A9D7B2"/>
    <a:srgbClr val="489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AC58A-57BF-4373-BFA4-17FD1CE4352F}" v="74" dt="2023-04-24T17:48:32.574"/>
    <p1510:client id="{79FAEE20-0758-4C93-9152-7C5ECA85A445}" v="6" dt="2023-04-24T21:41:55.681"/>
    <p1510:client id="{8116B083-6391-468E-A35A-F56EBABF83C9}" v="53" dt="2023-04-24T16:06:51.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473F65-DA94-4A3D-A1E2-2AEB327174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D973B9-6D37-4077-8B62-6B39C51C5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1889EF-3C02-4DED-88C0-474A1D9D9372}" type="datetimeFigureOut">
              <a:rPr lang="en-US" smtClean="0"/>
              <a:t>4/25/2023</a:t>
            </a:fld>
            <a:endParaRPr lang="en-US"/>
          </a:p>
        </p:txBody>
      </p:sp>
      <p:sp>
        <p:nvSpPr>
          <p:cNvPr id="4" name="Footer Placeholder 3">
            <a:extLst>
              <a:ext uri="{FF2B5EF4-FFF2-40B4-BE49-F238E27FC236}">
                <a16:creationId xmlns:a16="http://schemas.microsoft.com/office/drawing/2014/main" id="{7EC72F36-ECCE-4BCF-8071-DF1EC01AD8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2E28B2-1430-4DEE-851E-823CC898DC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8ED4CA-009E-43AD-A32A-86DD32EDC215}" type="slidenum">
              <a:rPr lang="en-US" smtClean="0"/>
              <a:t>‹#›</a:t>
            </a:fld>
            <a:endParaRPr lang="en-US"/>
          </a:p>
        </p:txBody>
      </p:sp>
    </p:spTree>
    <p:extLst>
      <p:ext uri="{BB962C8B-B14F-4D97-AF65-F5344CB8AC3E}">
        <p14:creationId xmlns:p14="http://schemas.microsoft.com/office/powerpoint/2010/main" val="1480560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B8C10-134E-47CC-92F3-174A8CF60497}"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E0F83-E0F4-4828-8E2E-E7A2FDBBD9D3}" type="slidenum">
              <a:rPr lang="en-US" smtClean="0"/>
              <a:t>‹#›</a:t>
            </a:fld>
            <a:endParaRPr lang="en-US"/>
          </a:p>
        </p:txBody>
      </p:sp>
    </p:spTree>
    <p:extLst>
      <p:ext uri="{BB962C8B-B14F-4D97-AF65-F5344CB8AC3E}">
        <p14:creationId xmlns:p14="http://schemas.microsoft.com/office/powerpoint/2010/main" val="205715147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1FC1-A601-4859-A628-6DCF1218E6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6DC26-62E0-46D9-9288-5A4A18803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FB2DBC-9393-4DB8-BC07-802EB50AC91A}"/>
              </a:ext>
            </a:extLst>
          </p:cNvPr>
          <p:cNvSpPr>
            <a:spLocks noGrp="1"/>
          </p:cNvSpPr>
          <p:nvPr>
            <p:ph type="dt" sz="half" idx="10"/>
          </p:nvPr>
        </p:nvSpPr>
        <p:spPr/>
        <p:txBody>
          <a:bodyPr/>
          <a:lstStyle/>
          <a:p>
            <a:fld id="{FA2C3236-A02C-499D-B062-F9A7F5D52A2C}" type="datetime1">
              <a:rPr lang="en-US" smtClean="0"/>
              <a:t>4/25/2023</a:t>
            </a:fld>
            <a:endParaRPr lang="en-US"/>
          </a:p>
        </p:txBody>
      </p:sp>
      <p:sp>
        <p:nvSpPr>
          <p:cNvPr id="5" name="Footer Placeholder 4">
            <a:extLst>
              <a:ext uri="{FF2B5EF4-FFF2-40B4-BE49-F238E27FC236}">
                <a16:creationId xmlns:a16="http://schemas.microsoft.com/office/drawing/2014/main" id="{D0B61EA5-A5E8-4749-94A3-D8FCCC548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E5CD6-77D2-4A86-9B5F-7D6AE42792B0}"/>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90647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0515-8D78-4DA6-9487-6BB87593D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43759B-A5E0-4B9C-9048-91C3359FCB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F1C6E-1990-458B-9FCC-13712E9750D8}"/>
              </a:ext>
            </a:extLst>
          </p:cNvPr>
          <p:cNvSpPr>
            <a:spLocks noGrp="1"/>
          </p:cNvSpPr>
          <p:nvPr>
            <p:ph type="dt" sz="half" idx="10"/>
          </p:nvPr>
        </p:nvSpPr>
        <p:spPr/>
        <p:txBody>
          <a:bodyPr/>
          <a:lstStyle/>
          <a:p>
            <a:fld id="{596E3653-9021-4D45-B5EF-1F853D17542F}" type="datetime1">
              <a:rPr lang="en-US" smtClean="0"/>
              <a:t>4/25/2023</a:t>
            </a:fld>
            <a:endParaRPr lang="en-US"/>
          </a:p>
        </p:txBody>
      </p:sp>
      <p:sp>
        <p:nvSpPr>
          <p:cNvPr id="5" name="Footer Placeholder 4">
            <a:extLst>
              <a:ext uri="{FF2B5EF4-FFF2-40B4-BE49-F238E27FC236}">
                <a16:creationId xmlns:a16="http://schemas.microsoft.com/office/drawing/2014/main" id="{F5C4144B-0F4D-4640-9834-2EA9937D0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A1864-2813-4D50-B84B-941F866CF097}"/>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249699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B0A1C-6F3E-4AED-8797-78BFED88F1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0EFC9-6F37-4206-AB4D-C75D5F3144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2972B-65AD-4942-A9F1-8B56E0F69033}"/>
              </a:ext>
            </a:extLst>
          </p:cNvPr>
          <p:cNvSpPr>
            <a:spLocks noGrp="1"/>
          </p:cNvSpPr>
          <p:nvPr>
            <p:ph type="dt" sz="half" idx="10"/>
          </p:nvPr>
        </p:nvSpPr>
        <p:spPr/>
        <p:txBody>
          <a:bodyPr/>
          <a:lstStyle/>
          <a:p>
            <a:fld id="{3DF31614-9934-44FA-8448-277A2D167FB4}" type="datetime1">
              <a:rPr lang="en-US" smtClean="0"/>
              <a:t>4/25/2023</a:t>
            </a:fld>
            <a:endParaRPr lang="en-US"/>
          </a:p>
        </p:txBody>
      </p:sp>
      <p:sp>
        <p:nvSpPr>
          <p:cNvPr id="5" name="Footer Placeholder 4">
            <a:extLst>
              <a:ext uri="{FF2B5EF4-FFF2-40B4-BE49-F238E27FC236}">
                <a16:creationId xmlns:a16="http://schemas.microsoft.com/office/drawing/2014/main" id="{34165585-49DA-4532-B336-6FB2D5F24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D6353-0B15-46F5-BE3F-3AC0639DCB22}"/>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8170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8FAC-527A-47E8-B872-CA54E3771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FED78-3C21-4B3F-9DC9-2775D6B972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43C10-58EF-46E1-823F-1D89A1B058D9}"/>
              </a:ext>
            </a:extLst>
          </p:cNvPr>
          <p:cNvSpPr>
            <a:spLocks noGrp="1"/>
          </p:cNvSpPr>
          <p:nvPr>
            <p:ph type="dt" sz="half" idx="10"/>
          </p:nvPr>
        </p:nvSpPr>
        <p:spPr/>
        <p:txBody>
          <a:bodyPr/>
          <a:lstStyle/>
          <a:p>
            <a:fld id="{DC0ED9C3-F3BD-414D-A470-70B3FC458105}" type="datetime1">
              <a:rPr lang="en-US" smtClean="0"/>
              <a:t>4/25/2023</a:t>
            </a:fld>
            <a:endParaRPr lang="en-US"/>
          </a:p>
        </p:txBody>
      </p:sp>
      <p:sp>
        <p:nvSpPr>
          <p:cNvPr id="5" name="Footer Placeholder 4">
            <a:extLst>
              <a:ext uri="{FF2B5EF4-FFF2-40B4-BE49-F238E27FC236}">
                <a16:creationId xmlns:a16="http://schemas.microsoft.com/office/drawing/2014/main" id="{D0B29791-8AB0-42F4-A204-6633DA78B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AB1C5-9214-444F-9507-79E6081FE7DA}"/>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75835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C844-91F0-4052-B654-A0C806D7DC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FEF547-8764-480E-95A1-93AA3133F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B27A0-6A8E-45CB-A392-C5C2E25238CF}"/>
              </a:ext>
            </a:extLst>
          </p:cNvPr>
          <p:cNvSpPr>
            <a:spLocks noGrp="1"/>
          </p:cNvSpPr>
          <p:nvPr>
            <p:ph type="dt" sz="half" idx="10"/>
          </p:nvPr>
        </p:nvSpPr>
        <p:spPr/>
        <p:txBody>
          <a:bodyPr/>
          <a:lstStyle/>
          <a:p>
            <a:fld id="{91FC3272-89D1-4CF0-92A0-BC1294D41FD7}" type="datetime1">
              <a:rPr lang="en-US" smtClean="0"/>
              <a:t>4/25/2023</a:t>
            </a:fld>
            <a:endParaRPr lang="en-US"/>
          </a:p>
        </p:txBody>
      </p:sp>
      <p:sp>
        <p:nvSpPr>
          <p:cNvPr id="5" name="Footer Placeholder 4">
            <a:extLst>
              <a:ext uri="{FF2B5EF4-FFF2-40B4-BE49-F238E27FC236}">
                <a16:creationId xmlns:a16="http://schemas.microsoft.com/office/drawing/2014/main" id="{C625AB84-6CCB-403F-A014-F4195D89C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B3C67-F635-48FF-B02B-B9AE5AA12EE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5606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DA37-931F-45EC-B00D-884C03181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A563B0-6196-4FDF-AFB0-6B12F03C6D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C1AB68-10A1-4DE6-8930-EB1425AAEA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CD2453-DBF5-4978-A26E-1CFFD491A08A}"/>
              </a:ext>
            </a:extLst>
          </p:cNvPr>
          <p:cNvSpPr>
            <a:spLocks noGrp="1"/>
          </p:cNvSpPr>
          <p:nvPr>
            <p:ph type="dt" sz="half" idx="10"/>
          </p:nvPr>
        </p:nvSpPr>
        <p:spPr/>
        <p:txBody>
          <a:bodyPr/>
          <a:lstStyle/>
          <a:p>
            <a:fld id="{BCFF41A0-2FCB-44E7-BDAF-A9AC1B512EDB}" type="datetime1">
              <a:rPr lang="en-US" smtClean="0"/>
              <a:t>4/25/2023</a:t>
            </a:fld>
            <a:endParaRPr lang="en-US"/>
          </a:p>
        </p:txBody>
      </p:sp>
      <p:sp>
        <p:nvSpPr>
          <p:cNvPr id="6" name="Footer Placeholder 5">
            <a:extLst>
              <a:ext uri="{FF2B5EF4-FFF2-40B4-BE49-F238E27FC236}">
                <a16:creationId xmlns:a16="http://schemas.microsoft.com/office/drawing/2014/main" id="{07C3AF76-D470-4DD2-AD6D-CBC0BF616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F7919-56C0-45B4-A72B-B35AC0945B3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176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67E3-607F-4A14-B56C-90B07297F9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7BAEE1-2B53-43C5-A5E4-DF1C019E27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543679-B58B-4A5B-A442-88BAC037F9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78B649-8348-4BFD-B750-A57BC7A86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B592DD-F9C1-4F7B-A91C-5F0FB67F48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DE0CFC-0D26-47B4-9A55-BCFDF0811E8A}"/>
              </a:ext>
            </a:extLst>
          </p:cNvPr>
          <p:cNvSpPr>
            <a:spLocks noGrp="1"/>
          </p:cNvSpPr>
          <p:nvPr>
            <p:ph type="dt" sz="half" idx="10"/>
          </p:nvPr>
        </p:nvSpPr>
        <p:spPr/>
        <p:txBody>
          <a:bodyPr/>
          <a:lstStyle/>
          <a:p>
            <a:fld id="{4850285A-EB29-40EA-9369-32EE09F2D98A}" type="datetime1">
              <a:rPr lang="en-US" smtClean="0"/>
              <a:t>4/25/2023</a:t>
            </a:fld>
            <a:endParaRPr lang="en-US"/>
          </a:p>
        </p:txBody>
      </p:sp>
      <p:sp>
        <p:nvSpPr>
          <p:cNvPr id="8" name="Footer Placeholder 7">
            <a:extLst>
              <a:ext uri="{FF2B5EF4-FFF2-40B4-BE49-F238E27FC236}">
                <a16:creationId xmlns:a16="http://schemas.microsoft.com/office/drawing/2014/main" id="{614AAD35-7D7D-49F4-9904-09B3F008EF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8C706B-73EB-4FA3-8546-AF2A6B64310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26289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58D9-2F8B-4046-8A70-60B43F394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AA95E8-A658-4A6A-B6D2-8F9C75FBCADD}"/>
              </a:ext>
            </a:extLst>
          </p:cNvPr>
          <p:cNvSpPr>
            <a:spLocks noGrp="1"/>
          </p:cNvSpPr>
          <p:nvPr>
            <p:ph type="dt" sz="half" idx="10"/>
          </p:nvPr>
        </p:nvSpPr>
        <p:spPr/>
        <p:txBody>
          <a:bodyPr/>
          <a:lstStyle/>
          <a:p>
            <a:fld id="{ABAD2522-49FB-4F76-BF9D-502737A89575}" type="datetime1">
              <a:rPr lang="en-US" smtClean="0"/>
              <a:t>4/25/2023</a:t>
            </a:fld>
            <a:endParaRPr lang="en-US"/>
          </a:p>
        </p:txBody>
      </p:sp>
      <p:sp>
        <p:nvSpPr>
          <p:cNvPr id="4" name="Footer Placeholder 3">
            <a:extLst>
              <a:ext uri="{FF2B5EF4-FFF2-40B4-BE49-F238E27FC236}">
                <a16:creationId xmlns:a16="http://schemas.microsoft.com/office/drawing/2014/main" id="{54D8BD87-1C0C-413F-8677-62730B9CD7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10B993-7281-4404-9D57-236A55061055}"/>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4111864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DE7B9-8EF2-4B4C-BC3C-D3B8AA621A61}"/>
              </a:ext>
            </a:extLst>
          </p:cNvPr>
          <p:cNvSpPr>
            <a:spLocks noGrp="1"/>
          </p:cNvSpPr>
          <p:nvPr>
            <p:ph type="dt" sz="half" idx="10"/>
          </p:nvPr>
        </p:nvSpPr>
        <p:spPr/>
        <p:txBody>
          <a:bodyPr/>
          <a:lstStyle/>
          <a:p>
            <a:fld id="{AAE9B415-998A-4BF3-A2AF-E708DC584618}" type="datetime1">
              <a:rPr lang="en-US" smtClean="0"/>
              <a:t>4/25/2023</a:t>
            </a:fld>
            <a:endParaRPr lang="en-US"/>
          </a:p>
        </p:txBody>
      </p:sp>
      <p:sp>
        <p:nvSpPr>
          <p:cNvPr id="3" name="Footer Placeholder 2">
            <a:extLst>
              <a:ext uri="{FF2B5EF4-FFF2-40B4-BE49-F238E27FC236}">
                <a16:creationId xmlns:a16="http://schemas.microsoft.com/office/drawing/2014/main" id="{F94477FC-568A-4561-87CC-04CCA9D7DA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A6ABFB-ADEF-4ABE-9A32-610C1E7455E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12304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7637-F74A-4907-BAF9-0C7AF6A23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71C9AE-2DD9-4D92-96C8-64967560F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55DA86-0209-4B1A-82CC-EFC068AB5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18BF3-5F1A-452E-B182-C1C0A2AE3565}"/>
              </a:ext>
            </a:extLst>
          </p:cNvPr>
          <p:cNvSpPr>
            <a:spLocks noGrp="1"/>
          </p:cNvSpPr>
          <p:nvPr>
            <p:ph type="dt" sz="half" idx="10"/>
          </p:nvPr>
        </p:nvSpPr>
        <p:spPr/>
        <p:txBody>
          <a:bodyPr/>
          <a:lstStyle/>
          <a:p>
            <a:fld id="{16F598A5-4B92-45D5-8FCD-9D3B6447AFBA}" type="datetime1">
              <a:rPr lang="en-US" smtClean="0"/>
              <a:t>4/25/2023</a:t>
            </a:fld>
            <a:endParaRPr lang="en-US"/>
          </a:p>
        </p:txBody>
      </p:sp>
      <p:sp>
        <p:nvSpPr>
          <p:cNvPr id="6" name="Footer Placeholder 5">
            <a:extLst>
              <a:ext uri="{FF2B5EF4-FFF2-40B4-BE49-F238E27FC236}">
                <a16:creationId xmlns:a16="http://schemas.microsoft.com/office/drawing/2014/main" id="{994E9E41-52FE-4D19-9BFA-7D31167D1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78E7E6-0D73-4F73-B217-7255D79C8FA4}"/>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603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9867-CCFA-4638-A58C-B247F2BBA3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7C1FC-4D05-41C8-8544-51CA7847F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CD6177-9F0A-4297-BEBE-6ECE6287A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3F64B-E874-4794-8127-00046FB059EE}"/>
              </a:ext>
            </a:extLst>
          </p:cNvPr>
          <p:cNvSpPr>
            <a:spLocks noGrp="1"/>
          </p:cNvSpPr>
          <p:nvPr>
            <p:ph type="dt" sz="half" idx="10"/>
          </p:nvPr>
        </p:nvSpPr>
        <p:spPr/>
        <p:txBody>
          <a:bodyPr/>
          <a:lstStyle/>
          <a:p>
            <a:fld id="{719E4767-1A36-4EAF-A0AE-41E89CB8679F}" type="datetime1">
              <a:rPr lang="en-US" smtClean="0"/>
              <a:t>4/25/2023</a:t>
            </a:fld>
            <a:endParaRPr lang="en-US"/>
          </a:p>
        </p:txBody>
      </p:sp>
      <p:sp>
        <p:nvSpPr>
          <p:cNvPr id="6" name="Footer Placeholder 5">
            <a:extLst>
              <a:ext uri="{FF2B5EF4-FFF2-40B4-BE49-F238E27FC236}">
                <a16:creationId xmlns:a16="http://schemas.microsoft.com/office/drawing/2014/main" id="{60233EFE-DDE9-4C26-86B2-574FDC89DF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CB14F-E48E-4B12-A632-07C46982F9BF}"/>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47157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0F4C5-4B39-42A0-9F7F-98EEFBE3A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854F5E-2DBE-4479-B68D-26B5A0B54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8D66D-B708-473B-88B1-E9FF021A33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6ED66-EF95-44C6-A744-F9202B47F5A7}" type="datetime1">
              <a:rPr lang="en-US" smtClean="0"/>
              <a:t>4/25/2023</a:t>
            </a:fld>
            <a:endParaRPr lang="en-US"/>
          </a:p>
        </p:txBody>
      </p:sp>
      <p:sp>
        <p:nvSpPr>
          <p:cNvPr id="5" name="Footer Placeholder 4">
            <a:extLst>
              <a:ext uri="{FF2B5EF4-FFF2-40B4-BE49-F238E27FC236}">
                <a16:creationId xmlns:a16="http://schemas.microsoft.com/office/drawing/2014/main" id="{471B10C5-9E83-4550-9D33-98760CA4DA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4AAF43-4C0C-4AA1-8B6C-E1A541BFA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B39F4-6F38-4B25-A5A9-B96F76A427A3}" type="slidenum">
              <a:rPr lang="en-US" smtClean="0"/>
              <a:t>‹#›</a:t>
            </a:fld>
            <a:endParaRPr lang="en-US"/>
          </a:p>
        </p:txBody>
      </p:sp>
    </p:spTree>
    <p:extLst>
      <p:ext uri="{BB962C8B-B14F-4D97-AF65-F5344CB8AC3E}">
        <p14:creationId xmlns:p14="http://schemas.microsoft.com/office/powerpoint/2010/main" val="9686118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469262" y="3432259"/>
            <a:ext cx="7763038" cy="2436163"/>
          </a:xfrm>
        </p:spPr>
        <p:txBody>
          <a:bodyPr>
            <a:normAutofit/>
          </a:bodyPr>
          <a:lstStyle/>
          <a:p>
            <a:pPr algn="ctr"/>
            <a:r>
              <a:rPr lang="en-US" sz="3200" b="1"/>
              <a:t>Shopping is Easy in UNT System Marketplace!</a:t>
            </a:r>
            <a:br>
              <a:rPr lang="en-US" sz="3200"/>
            </a:br>
            <a:br>
              <a:rPr lang="en-US" sz="2000"/>
            </a:br>
            <a:br>
              <a:rPr lang="en-US" sz="2000"/>
            </a:br>
            <a:br>
              <a:rPr lang="en-US" sz="2000"/>
            </a:br>
            <a:endParaRPr lang="en-US" sz="2000" b="1">
              <a:solidFill>
                <a:schemeClr val="tx1"/>
              </a:solidFill>
              <a:cs typeface="Calibri Light" panose="020F0302020204030204"/>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3" name="TextBox 2">
            <a:extLst>
              <a:ext uri="{FF2B5EF4-FFF2-40B4-BE49-F238E27FC236}">
                <a16:creationId xmlns:a16="http://schemas.microsoft.com/office/drawing/2014/main" id="{4A5D60EE-065A-AE7B-2036-3857275BEEF9}"/>
              </a:ext>
            </a:extLst>
          </p:cNvPr>
          <p:cNvSpPr txBox="1"/>
          <p:nvPr/>
        </p:nvSpPr>
        <p:spPr>
          <a:xfrm>
            <a:off x="2215552" y="1739152"/>
            <a:ext cx="81575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latin typeface="Calibri"/>
                <a:cs typeface="Calibri"/>
              </a:rPr>
              <a:t>Punchout Shopping</a:t>
            </a:r>
            <a:endParaRPr lang="en-US" sz="4000">
              <a:latin typeface="Calibri"/>
              <a:cs typeface="Calibri"/>
            </a:endParaRPr>
          </a:p>
          <a:p>
            <a:pPr algn="ctr"/>
            <a:r>
              <a:rPr lang="en-US" sz="4000" b="1">
                <a:latin typeface="Calibri"/>
                <a:cs typeface="Calibri"/>
              </a:rPr>
              <a:t>A Requestor's</a:t>
            </a:r>
            <a:r>
              <a:rPr lang="en-US" sz="4000">
                <a:latin typeface="Calibri"/>
                <a:ea typeface="Calibri Light"/>
                <a:cs typeface="Calibri Light"/>
              </a:rPr>
              <a:t>​</a:t>
            </a:r>
            <a:r>
              <a:rPr lang="en-US" sz="4000">
                <a:latin typeface="Calibri"/>
                <a:cs typeface="Calibri Light"/>
              </a:rPr>
              <a:t> </a:t>
            </a:r>
            <a:r>
              <a:rPr lang="en-US" sz="4000" b="1">
                <a:latin typeface="Calibri"/>
                <a:cs typeface="Calibri"/>
              </a:rPr>
              <a:t>Quick Guide</a:t>
            </a:r>
            <a:r>
              <a:rPr lang="en-US" sz="4000">
                <a:latin typeface="Calibri"/>
                <a:ea typeface="Calibri Light"/>
                <a:cs typeface="Calibri Light"/>
              </a:rPr>
              <a:t>​</a:t>
            </a:r>
            <a:endParaRPr lang="en-US" sz="4000">
              <a:latin typeface="Calibri"/>
              <a:cs typeface="Calibri"/>
            </a:endParaRPr>
          </a:p>
        </p:txBody>
      </p:sp>
    </p:spTree>
    <p:extLst>
      <p:ext uri="{BB962C8B-B14F-4D97-AF65-F5344CB8AC3E}">
        <p14:creationId xmlns:p14="http://schemas.microsoft.com/office/powerpoint/2010/main" val="321424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ea typeface="+mj-lt"/>
                <a:cs typeface="+mj-lt"/>
              </a:rPr>
              <a:t>How to Create a Cart with a Punchout Supplier</a:t>
            </a:r>
            <a:endParaRPr lang="en-US">
              <a:ea typeface="+mj-lt"/>
              <a:cs typeface="+mj-l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10</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3" name="Rectangle: Rounded Corners 2">
            <a:extLst>
              <a:ext uri="{FF2B5EF4-FFF2-40B4-BE49-F238E27FC236}">
                <a16:creationId xmlns:a16="http://schemas.microsoft.com/office/drawing/2014/main" id="{E0D8A791-8947-5EB6-FF44-14825CA8B73E}"/>
              </a:ext>
            </a:extLst>
          </p:cNvPr>
          <p:cNvSpPr/>
          <p:nvPr/>
        </p:nvSpPr>
        <p:spPr>
          <a:xfrm>
            <a:off x="1929468" y="1769111"/>
            <a:ext cx="7457813" cy="12585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endParaRPr lang="en-US" sz="1100" b="1" i="0">
              <a:solidFill>
                <a:schemeClr val="accent1"/>
              </a:solidFill>
              <a:effectLst/>
              <a:latin typeface="Segoe UI" panose="020B0502040204020203" pitchFamily="34" charset="0"/>
            </a:endParaRPr>
          </a:p>
        </p:txBody>
      </p:sp>
      <p:sp>
        <p:nvSpPr>
          <p:cNvPr id="4" name="TextBox 3">
            <a:extLst>
              <a:ext uri="{FF2B5EF4-FFF2-40B4-BE49-F238E27FC236}">
                <a16:creationId xmlns:a16="http://schemas.microsoft.com/office/drawing/2014/main" id="{FE993BB3-4686-94C0-5A2A-B95D0BDD9FB5}"/>
              </a:ext>
            </a:extLst>
          </p:cNvPr>
          <p:cNvSpPr txBox="1"/>
          <p:nvPr/>
        </p:nvSpPr>
        <p:spPr>
          <a:xfrm>
            <a:off x="2484583" y="2115128"/>
            <a:ext cx="6126018" cy="646331"/>
          </a:xfrm>
          <a:prstGeom prst="rect">
            <a:avLst/>
          </a:prstGeom>
          <a:noFill/>
        </p:spPr>
        <p:txBody>
          <a:bodyPr wrap="square" lIns="91440" tIns="45720" rIns="91440" bIns="45720" rtlCol="0" anchor="t">
            <a:spAutoFit/>
          </a:bodyPr>
          <a:lstStyle/>
          <a:p>
            <a:r>
              <a:rPr lang="en-US" sz="1200" b="1"/>
              <a:t>If you are a Shopper, you will be prompted to select a Requestor to review and submit your cart after you click the Assign Cart button. Once your assigned Requestor places the order, the requisition will begin the Marketplace approval process.</a:t>
            </a:r>
            <a:endParaRPr lang="en-US" sz="1200" b="1">
              <a:cs typeface="Calibri"/>
            </a:endParaRPr>
          </a:p>
        </p:txBody>
      </p:sp>
      <p:pic>
        <p:nvPicPr>
          <p:cNvPr id="11" name="Picture 10">
            <a:extLst>
              <a:ext uri="{FF2B5EF4-FFF2-40B4-BE49-F238E27FC236}">
                <a16:creationId xmlns:a16="http://schemas.microsoft.com/office/drawing/2014/main" id="{60C3CEFE-6C9E-E707-1189-693977D7277E}"/>
              </a:ext>
            </a:extLst>
          </p:cNvPr>
          <p:cNvPicPr>
            <a:picLocks noChangeAspect="1"/>
          </p:cNvPicPr>
          <p:nvPr/>
        </p:nvPicPr>
        <p:blipFill>
          <a:blip r:embed="rId3"/>
          <a:stretch>
            <a:fillRect/>
          </a:stretch>
        </p:blipFill>
        <p:spPr>
          <a:xfrm>
            <a:off x="2250831" y="3064088"/>
            <a:ext cx="3330425" cy="1769288"/>
          </a:xfrm>
          <a:prstGeom prst="rect">
            <a:avLst/>
          </a:prstGeom>
        </p:spPr>
      </p:pic>
      <p:pic>
        <p:nvPicPr>
          <p:cNvPr id="14" name="Picture 13">
            <a:extLst>
              <a:ext uri="{FF2B5EF4-FFF2-40B4-BE49-F238E27FC236}">
                <a16:creationId xmlns:a16="http://schemas.microsoft.com/office/drawing/2014/main" id="{A26A36F4-800F-3DAF-DEC8-CC19E07A7FF1}"/>
              </a:ext>
            </a:extLst>
          </p:cNvPr>
          <p:cNvPicPr>
            <a:picLocks noChangeAspect="1"/>
          </p:cNvPicPr>
          <p:nvPr/>
        </p:nvPicPr>
        <p:blipFill>
          <a:blip r:embed="rId4"/>
          <a:stretch>
            <a:fillRect/>
          </a:stretch>
        </p:blipFill>
        <p:spPr>
          <a:xfrm>
            <a:off x="5758455" y="3538257"/>
            <a:ext cx="4344550" cy="3000655"/>
          </a:xfrm>
          <a:prstGeom prst="rect">
            <a:avLst/>
          </a:prstGeom>
        </p:spPr>
      </p:pic>
      <p:cxnSp>
        <p:nvCxnSpPr>
          <p:cNvPr id="9" name="Straight Arrow Connector 8">
            <a:extLst>
              <a:ext uri="{FF2B5EF4-FFF2-40B4-BE49-F238E27FC236}">
                <a16:creationId xmlns:a16="http://schemas.microsoft.com/office/drawing/2014/main" id="{1347E67E-18A3-A805-58F8-02B6EBE2C3C8}"/>
              </a:ext>
            </a:extLst>
          </p:cNvPr>
          <p:cNvCxnSpPr>
            <a:cxnSpLocks/>
          </p:cNvCxnSpPr>
          <p:nvPr/>
        </p:nvCxnSpPr>
        <p:spPr>
          <a:xfrm flipH="1">
            <a:off x="4308009" y="3540154"/>
            <a:ext cx="462530" cy="26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B4126BD-872E-0304-7E71-BCCB56A0B281}"/>
              </a:ext>
            </a:extLst>
          </p:cNvPr>
          <p:cNvCxnSpPr>
            <a:cxnSpLocks/>
          </p:cNvCxnSpPr>
          <p:nvPr/>
        </p:nvCxnSpPr>
        <p:spPr>
          <a:xfrm flipH="1">
            <a:off x="7213134" y="5083203"/>
            <a:ext cx="462530" cy="26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74BC3C6-5AF6-1ABB-FC8D-9E73E072441D}"/>
              </a:ext>
            </a:extLst>
          </p:cNvPr>
          <p:cNvCxnSpPr>
            <a:cxnSpLocks/>
          </p:cNvCxnSpPr>
          <p:nvPr/>
        </p:nvCxnSpPr>
        <p:spPr>
          <a:xfrm flipH="1">
            <a:off x="7365534" y="4435503"/>
            <a:ext cx="462530" cy="26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553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08738"/>
            <a:ext cx="7080236" cy="892829"/>
          </a:xfrm>
        </p:spPr>
        <p:txBody>
          <a:bodyPr>
            <a:normAutofit fontScale="90000"/>
          </a:bodyPr>
          <a:lstStyle/>
          <a:p>
            <a:r>
              <a:rPr lang="en-US" sz="3200" b="1"/>
              <a:t>How to Create a Cart with a Punchout Supplier</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11</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1929468" y="1769111"/>
            <a:ext cx="7457813" cy="12585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endParaRPr lang="en-US" sz="1100" b="1" i="0">
              <a:solidFill>
                <a:schemeClr val="accent1"/>
              </a:solidFill>
              <a:effectLst/>
              <a:latin typeface="Segoe UI" panose="020B0502040204020203" pitchFamily="34" charset="0"/>
            </a:endParaRPr>
          </a:p>
        </p:txBody>
      </p:sp>
      <p:pic>
        <p:nvPicPr>
          <p:cNvPr id="9" name="Picture 8">
            <a:extLst>
              <a:ext uri="{FF2B5EF4-FFF2-40B4-BE49-F238E27FC236}">
                <a16:creationId xmlns:a16="http://schemas.microsoft.com/office/drawing/2014/main" id="{E8C89C96-300B-92F8-0263-C1A8D975DDBC}"/>
              </a:ext>
            </a:extLst>
          </p:cNvPr>
          <p:cNvPicPr>
            <a:picLocks noChangeAspect="1"/>
          </p:cNvPicPr>
          <p:nvPr/>
        </p:nvPicPr>
        <p:blipFill>
          <a:blip r:embed="rId3"/>
          <a:stretch>
            <a:fillRect/>
          </a:stretch>
        </p:blipFill>
        <p:spPr>
          <a:xfrm>
            <a:off x="2604653" y="2529467"/>
            <a:ext cx="5359247" cy="4009445"/>
          </a:xfrm>
          <a:prstGeom prst="rect">
            <a:avLst/>
          </a:prstGeom>
        </p:spPr>
      </p:pic>
      <p:sp>
        <p:nvSpPr>
          <p:cNvPr id="10" name="TextBox 9">
            <a:extLst>
              <a:ext uri="{FF2B5EF4-FFF2-40B4-BE49-F238E27FC236}">
                <a16:creationId xmlns:a16="http://schemas.microsoft.com/office/drawing/2014/main" id="{69A47023-E006-5681-696E-E2162D15A887}"/>
              </a:ext>
            </a:extLst>
          </p:cNvPr>
          <p:cNvSpPr txBox="1"/>
          <p:nvPr/>
        </p:nvSpPr>
        <p:spPr>
          <a:xfrm>
            <a:off x="2766291" y="1791857"/>
            <a:ext cx="5620327" cy="646331"/>
          </a:xfrm>
          <a:prstGeom prst="rect">
            <a:avLst/>
          </a:prstGeom>
          <a:noFill/>
        </p:spPr>
        <p:txBody>
          <a:bodyPr wrap="square" lIns="91440" tIns="45720" rIns="91440" bIns="45720" rtlCol="0" anchor="t">
            <a:spAutoFit/>
          </a:bodyPr>
          <a:lstStyle/>
          <a:p>
            <a:r>
              <a:rPr lang="en-US" sz="1200" b="1"/>
              <a:t>When the Requestor places the order, the workflow status can be viewed in the What’s Next section of the requisition. Once it moves all the way through the workflow, a Purchase Order will be issued.</a:t>
            </a:r>
            <a:endParaRPr lang="en-US" sz="1200" b="1">
              <a:cs typeface="Calibri"/>
            </a:endParaRPr>
          </a:p>
        </p:txBody>
      </p:sp>
      <p:cxnSp>
        <p:nvCxnSpPr>
          <p:cNvPr id="13" name="Straight Arrow Connector 12">
            <a:extLst>
              <a:ext uri="{FF2B5EF4-FFF2-40B4-BE49-F238E27FC236}">
                <a16:creationId xmlns:a16="http://schemas.microsoft.com/office/drawing/2014/main" id="{B0C6377E-76BA-5F01-81A0-154EBBDF2D2C}"/>
              </a:ext>
            </a:extLst>
          </p:cNvPr>
          <p:cNvCxnSpPr>
            <a:cxnSpLocks/>
          </p:cNvCxnSpPr>
          <p:nvPr/>
        </p:nvCxnSpPr>
        <p:spPr>
          <a:xfrm>
            <a:off x="5985164" y="2474533"/>
            <a:ext cx="720436" cy="10629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11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752081" y="1541949"/>
            <a:ext cx="6575297" cy="665825"/>
          </a:xfrm>
        </p:spPr>
        <p:txBody>
          <a:bodyPr>
            <a:normAutofit fontScale="90000"/>
          </a:bodyPr>
          <a:lstStyle/>
          <a:p>
            <a:r>
              <a:rPr lang="en-US" sz="3200" b="1"/>
              <a:t>Creating a Cart with a Punchout Supplier</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1961966" y="2636865"/>
            <a:ext cx="8607712" cy="3293209"/>
          </a:xfrm>
          <a:prstGeom prst="rect">
            <a:avLst/>
          </a:prstGeom>
          <a:noFill/>
        </p:spPr>
        <p:txBody>
          <a:bodyPr wrap="square" lIns="91440" tIns="45720" rIns="91440" bIns="45720" rtlCol="0" anchor="t">
            <a:spAutoFit/>
          </a:bodyPr>
          <a:lstStyle/>
          <a:p>
            <a:pPr algn="l" rtl="0" fontAlgn="base"/>
            <a:r>
              <a:rPr lang="en-US" sz="1800" b="1" i="0" u="none" strike="noStrike">
                <a:solidFill>
                  <a:srgbClr val="000000"/>
                </a:solidFill>
                <a:effectLst/>
                <a:latin typeface="Calibri" panose="020F0502020204030204" pitchFamily="34" charset="0"/>
              </a:rPr>
              <a:t>UNT System Marketplace Shoppers and Requestors:</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1400" b="0" i="0" u="none" strike="noStrike">
                <a:solidFill>
                  <a:srgbClr val="000000"/>
                </a:solidFill>
                <a:effectLst/>
              </a:rPr>
              <a:t>Both Shoppers and Requestors can shop for items and add them to carts.</a:t>
            </a:r>
            <a:r>
              <a:rPr lang="en-US" sz="1400" b="0" i="0">
                <a:solidFill>
                  <a:srgbClr val="000000"/>
                </a:solidFill>
                <a:effectLst/>
              </a:rPr>
              <a:t>​</a:t>
            </a:r>
          </a:p>
          <a:p>
            <a:pPr algn="l" rtl="0" fontAlgn="base"/>
            <a:r>
              <a:rPr lang="en-US" sz="1400" b="0" i="0">
                <a:solidFill>
                  <a:srgbClr val="000000"/>
                </a:solidFill>
                <a:effectLst/>
              </a:rPr>
              <a:t>​</a:t>
            </a:r>
          </a:p>
          <a:p>
            <a:pPr algn="l" rtl="0" fontAlgn="base"/>
            <a:r>
              <a:rPr lang="en-US" sz="1400" b="0" i="0" u="none" strike="noStrike">
                <a:solidFill>
                  <a:srgbClr val="000000"/>
                </a:solidFill>
                <a:effectLst/>
              </a:rPr>
              <a:t>Requestors have additional permissions: </a:t>
            </a:r>
            <a:r>
              <a:rPr lang="en-US" sz="1400" b="0" i="0">
                <a:solidFill>
                  <a:srgbClr val="000000"/>
                </a:solidFill>
                <a:effectLst/>
              </a:rPr>
              <a:t>​</a:t>
            </a:r>
          </a:p>
          <a:p>
            <a:pPr algn="l" rtl="0" fontAlgn="base"/>
            <a:r>
              <a:rPr lang="en-US" sz="1400" b="0" i="0">
                <a:solidFill>
                  <a:srgbClr val="000000"/>
                </a:solidFill>
                <a:effectLst/>
              </a:rPr>
              <a:t>​</a:t>
            </a:r>
          </a:p>
          <a:p>
            <a:pPr marL="285750" indent="-285750" algn="l" rtl="0" fontAlgn="base">
              <a:buFont typeface="Arial" panose="020B0604020202020204" pitchFamily="34" charset="0"/>
              <a:buChar char="•"/>
            </a:pPr>
            <a:r>
              <a:rPr lang="en-US" sz="1400" b="0" i="0" u="none" strike="noStrike">
                <a:solidFill>
                  <a:srgbClr val="000000"/>
                </a:solidFill>
                <a:effectLst/>
              </a:rPr>
              <a:t>Requestors can submit carts that have been assigned to them by Shoppers. </a:t>
            </a:r>
            <a:r>
              <a:rPr lang="en-US" sz="1400" b="0" i="0">
                <a:solidFill>
                  <a:srgbClr val="000000"/>
                </a:solidFill>
                <a:effectLst/>
              </a:rPr>
              <a:t>​</a:t>
            </a:r>
          </a:p>
          <a:p>
            <a:pPr algn="l" rtl="0" fontAlgn="base"/>
            <a:r>
              <a:rPr lang="en-US" sz="1400" b="0" i="0">
                <a:solidFill>
                  <a:srgbClr val="000000"/>
                </a:solidFill>
                <a:effectLst/>
              </a:rPr>
              <a:t>​</a:t>
            </a:r>
          </a:p>
          <a:p>
            <a:pPr marL="285750" indent="-285750" algn="l" rtl="0" fontAlgn="base">
              <a:buFont typeface="Arial" panose="020B0604020202020204" pitchFamily="34" charset="0"/>
              <a:buChar char="•"/>
            </a:pPr>
            <a:r>
              <a:rPr lang="en-US" sz="1400" b="0" i="0" u="none" strike="noStrike">
                <a:solidFill>
                  <a:srgbClr val="000000"/>
                </a:solidFill>
                <a:effectLst/>
              </a:rPr>
              <a:t>Requestors are users who have knowledge of UNT System Marketplace accounting codes and Chartfields. The requestor may need to update the requisition with these codes before placing an order. </a:t>
            </a:r>
            <a:r>
              <a:rPr lang="en-US" sz="1400" b="0" i="0">
                <a:solidFill>
                  <a:srgbClr val="000000"/>
                </a:solidFill>
                <a:effectLst/>
              </a:rPr>
              <a:t>​</a:t>
            </a:r>
          </a:p>
          <a:p>
            <a:pPr algn="l" rtl="0" fontAlgn="base"/>
            <a:r>
              <a:rPr lang="en-US" sz="1400" b="0" i="0">
                <a:solidFill>
                  <a:srgbClr val="000000"/>
                </a:solidFill>
                <a:effectLst/>
              </a:rPr>
              <a:t>​</a:t>
            </a:r>
          </a:p>
          <a:p>
            <a:pPr marL="285750" indent="-285750" algn="l" rtl="0" fontAlgn="base">
              <a:buFont typeface="Arial" panose="020B0604020202020204" pitchFamily="34" charset="0"/>
              <a:buChar char="•"/>
            </a:pPr>
            <a:r>
              <a:rPr lang="en-US" sz="1400" b="0" i="0" u="none" strike="noStrike">
                <a:solidFill>
                  <a:srgbClr val="000000"/>
                </a:solidFill>
                <a:effectLst/>
              </a:rPr>
              <a:t>Responsibilities of a Requestor include following Procurement Guidelines, bid thresholds, validating accuracy of Accounting Chartfields, Ship To information, and Business Purpose.</a:t>
            </a:r>
            <a:r>
              <a:rPr lang="en-US" sz="1400" b="0" i="0">
                <a:solidFill>
                  <a:srgbClr val="000000"/>
                </a:solidFill>
                <a:effectLst/>
              </a:rPr>
              <a:t>​</a:t>
            </a:r>
          </a:p>
          <a:p>
            <a:endParaRPr lang="en-US"/>
          </a:p>
        </p:txBody>
      </p:sp>
    </p:spTree>
    <p:extLst>
      <p:ext uri="{BB962C8B-B14F-4D97-AF65-F5344CB8AC3E}">
        <p14:creationId xmlns:p14="http://schemas.microsoft.com/office/powerpoint/2010/main" val="406088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77205F9-38CB-53DD-DDD2-8EEA01C31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656" y="1818486"/>
            <a:ext cx="8683279" cy="47294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98959"/>
            <a:ext cx="7080236" cy="850554"/>
          </a:xfrm>
        </p:spPr>
        <p:txBody>
          <a:bodyPr>
            <a:normAutofit fontScale="90000"/>
          </a:bodyPr>
          <a:lstStyle/>
          <a:p>
            <a:r>
              <a:rPr lang="en-US" sz="3200" b="1"/>
              <a:t>How to Create a Cart with a Punchout Supplier</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3</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TextBox 2">
            <a:extLst>
              <a:ext uri="{FF2B5EF4-FFF2-40B4-BE49-F238E27FC236}">
                <a16:creationId xmlns:a16="http://schemas.microsoft.com/office/drawing/2014/main" id="{C467EC51-3674-8E10-2B86-08E0E58C8A05}"/>
              </a:ext>
            </a:extLst>
          </p:cNvPr>
          <p:cNvSpPr txBox="1"/>
          <p:nvPr/>
        </p:nvSpPr>
        <p:spPr>
          <a:xfrm>
            <a:off x="1369292" y="4185238"/>
            <a:ext cx="4126344" cy="1938992"/>
          </a:xfrm>
          <a:prstGeom prst="rect">
            <a:avLst/>
          </a:prstGeom>
          <a:solidFill>
            <a:srgbClr val="FFFFFF"/>
          </a:solidFill>
        </p:spPr>
        <p:txBody>
          <a:bodyPr wrap="square" lIns="91440" tIns="45720" rIns="91440" bIns="45720" rtlCol="0" anchor="t">
            <a:spAutoFit/>
          </a:bodyPr>
          <a:lstStyle/>
          <a:p>
            <a:r>
              <a:rPr lang="en-US" sz="1200" b="1"/>
              <a:t>The Showcases section on your Home page contains links to make shopping easier, allowing you to create many types of requisitions and payment requests.</a:t>
            </a:r>
            <a:endParaRPr lang="en-US" sz="1200" b="1">
              <a:cs typeface="Calibri"/>
            </a:endParaRPr>
          </a:p>
          <a:p>
            <a:endParaRPr lang="en-US" sz="1200" b="1">
              <a:cs typeface="Calibri"/>
            </a:endParaRPr>
          </a:p>
          <a:p>
            <a:r>
              <a:rPr lang="en-US" sz="1200" b="1"/>
              <a:t>Punch-out Catalog shopping is a great new feature of UNT System Marketplace. You will leave Marketplace to fill your cart, then return to Marketplace to create the requisition.</a:t>
            </a:r>
            <a:endParaRPr lang="en-US" sz="1200" b="1">
              <a:cs typeface="Calibri"/>
            </a:endParaRPr>
          </a:p>
          <a:p>
            <a:endParaRPr lang="en-US" sz="1200" b="1">
              <a:cs typeface="Calibri"/>
            </a:endParaRPr>
          </a:p>
          <a:p>
            <a:r>
              <a:rPr lang="en-US" sz="1200" b="1"/>
              <a:t>To access a Punchout Catalog, simply click the tile for the category you want to view. </a:t>
            </a:r>
            <a:endParaRPr lang="en-US" sz="1200" b="1">
              <a:cs typeface="Calibri"/>
            </a:endParaRPr>
          </a:p>
        </p:txBody>
      </p:sp>
    </p:spTree>
    <p:extLst>
      <p:ext uri="{BB962C8B-B14F-4D97-AF65-F5344CB8AC3E}">
        <p14:creationId xmlns:p14="http://schemas.microsoft.com/office/powerpoint/2010/main" val="36737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ea typeface="+mj-lt"/>
                <a:cs typeface="+mj-lt"/>
              </a:rPr>
              <a:t>How to Create a Cart with a Punchout Supplier</a:t>
            </a:r>
            <a:endParaRPr lang="en-US" sz="3200">
              <a:ea typeface="+mj-lt"/>
              <a:cs typeface="+mj-lt"/>
            </a:endParaRPr>
          </a:p>
          <a:p>
            <a:endParaRPr lang="en-US" sz="3200" b="1">
              <a:cs typeface="Calibri Ligh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4</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8090452" y="1840556"/>
            <a:ext cx="3263348" cy="45157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tx1"/>
                </a:solidFill>
              </a:rPr>
              <a:t>After you click the link for the supplier where you wish to shop, the catalog will display. </a:t>
            </a:r>
            <a:endParaRPr lang="en-US" sz="1100" b="1">
              <a:solidFill>
                <a:schemeClr val="tx1"/>
              </a:solidFill>
              <a:cs typeface="Calibri"/>
            </a:endParaRPr>
          </a:p>
          <a:p>
            <a:endParaRPr lang="en-US" sz="1100" b="1">
              <a:solidFill>
                <a:schemeClr val="tx1"/>
              </a:solidFill>
              <a:cs typeface="Calibri"/>
            </a:endParaRPr>
          </a:p>
          <a:p>
            <a:r>
              <a:rPr lang="en-US" sz="1100" b="1">
                <a:solidFill>
                  <a:schemeClr val="tx1"/>
                </a:solidFill>
              </a:rPr>
              <a:t>You will have search features to help you quickly find items you need to purchase and add them to your cart.</a:t>
            </a:r>
            <a:endParaRPr lang="en-US" sz="1100" b="1">
              <a:solidFill>
                <a:schemeClr val="tx1"/>
              </a:solidFill>
              <a:cs typeface="Calibri"/>
            </a:endParaRPr>
          </a:p>
          <a:p>
            <a:endParaRPr lang="en-US" sz="1100" b="1">
              <a:solidFill>
                <a:schemeClr val="tx1"/>
              </a:solidFill>
              <a:cs typeface="Calibri"/>
            </a:endParaRPr>
          </a:p>
          <a:p>
            <a:r>
              <a:rPr lang="en-US" sz="1100" b="1">
                <a:solidFill>
                  <a:schemeClr val="tx1"/>
                </a:solidFill>
              </a:rPr>
              <a:t>You will be able to select the items you wish to add to your shopping cart. You can select items one at a time or multiples before adding them to your cart. </a:t>
            </a:r>
            <a:endParaRPr lang="en-US" sz="1100" b="1">
              <a:solidFill>
                <a:schemeClr val="tx1"/>
              </a:solidFill>
              <a:cs typeface="Calibri"/>
            </a:endParaRPr>
          </a:p>
          <a:p>
            <a:endParaRPr lang="en-US" sz="1100" b="1">
              <a:solidFill>
                <a:schemeClr val="tx1"/>
              </a:solidFill>
              <a:cs typeface="Calibri"/>
            </a:endParaRPr>
          </a:p>
          <a:p>
            <a:r>
              <a:rPr lang="en-US" sz="1100" b="1">
                <a:solidFill>
                  <a:schemeClr val="tx1"/>
                </a:solidFill>
              </a:rPr>
              <a:t>Please note that each supplier hosts the site where you are shopping. This means that each site will have unique design and features.</a:t>
            </a:r>
            <a:endParaRPr lang="en-US" sz="1100" b="1">
              <a:solidFill>
                <a:schemeClr val="tx1"/>
              </a:solidFill>
              <a:cs typeface="Calibri"/>
            </a:endParaRPr>
          </a:p>
          <a:p>
            <a:endParaRPr lang="en-US" sz="1100" b="1">
              <a:solidFill>
                <a:schemeClr val="accent1"/>
              </a:solidFill>
              <a:cs typeface="Calibri" panose="020F0502020204030204"/>
            </a:endParaRPr>
          </a:p>
          <a:p>
            <a:pPr algn="ctr"/>
            <a:endParaRPr lang="en-US" sz="1100" b="1">
              <a:solidFill>
                <a:schemeClr val="accent1"/>
              </a:solidFill>
            </a:endParaRPr>
          </a:p>
          <a:p>
            <a:pPr algn="ctr"/>
            <a:endParaRPr lang="en-US" sz="1100"/>
          </a:p>
        </p:txBody>
      </p:sp>
      <p:pic>
        <p:nvPicPr>
          <p:cNvPr id="8" name="Picture 7">
            <a:extLst>
              <a:ext uri="{FF2B5EF4-FFF2-40B4-BE49-F238E27FC236}">
                <a16:creationId xmlns:a16="http://schemas.microsoft.com/office/drawing/2014/main" id="{73E5235F-B8D8-A51B-72B6-F3C7FA48D118}"/>
              </a:ext>
            </a:extLst>
          </p:cNvPr>
          <p:cNvPicPr>
            <a:picLocks noChangeAspect="1"/>
          </p:cNvPicPr>
          <p:nvPr/>
        </p:nvPicPr>
        <p:blipFill>
          <a:blip r:embed="rId3"/>
          <a:stretch>
            <a:fillRect/>
          </a:stretch>
        </p:blipFill>
        <p:spPr>
          <a:xfrm>
            <a:off x="1252331" y="1908617"/>
            <a:ext cx="6619460" cy="4636513"/>
          </a:xfrm>
          <a:prstGeom prst="rect">
            <a:avLst/>
          </a:prstGeom>
        </p:spPr>
      </p:pic>
      <p:cxnSp>
        <p:nvCxnSpPr>
          <p:cNvPr id="10" name="Straight Arrow Connector 9">
            <a:extLst>
              <a:ext uri="{FF2B5EF4-FFF2-40B4-BE49-F238E27FC236}">
                <a16:creationId xmlns:a16="http://schemas.microsoft.com/office/drawing/2014/main" id="{17C81B0C-74BA-6A5A-6AE7-7C6DD025D92F}"/>
              </a:ext>
            </a:extLst>
          </p:cNvPr>
          <p:cNvCxnSpPr>
            <a:cxnSpLocks/>
          </p:cNvCxnSpPr>
          <p:nvPr/>
        </p:nvCxnSpPr>
        <p:spPr>
          <a:xfrm flipH="1" flipV="1">
            <a:off x="3900881" y="2290194"/>
            <a:ext cx="1132513" cy="1510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17735A3-8A2C-9B84-7B85-21091F0FCF6A}"/>
              </a:ext>
            </a:extLst>
          </p:cNvPr>
          <p:cNvCxnSpPr>
            <a:cxnSpLocks/>
          </p:cNvCxnSpPr>
          <p:nvPr/>
        </p:nvCxnSpPr>
        <p:spPr>
          <a:xfrm flipH="1">
            <a:off x="2992795" y="3801248"/>
            <a:ext cx="1344313" cy="3596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134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ea typeface="+mj-lt"/>
                <a:cs typeface="+mj-lt"/>
              </a:rPr>
              <a:t>How to Create a Cart with a Punchout Supplier</a:t>
            </a:r>
            <a:endParaRPr lang="en-US" sz="3200">
              <a:ea typeface="+mj-lt"/>
              <a:cs typeface="+mj-lt"/>
            </a:endParaRPr>
          </a:p>
          <a:p>
            <a:endParaRPr lang="en-US" sz="3200" b="1">
              <a:cs typeface="Calibri Ligh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5</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8090452" y="1840557"/>
            <a:ext cx="3167574" cy="14989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tx1"/>
                </a:solidFill>
              </a:rPr>
              <a:t>When your shopping is complete, click on the link the supplier provides for you to view your cart.</a:t>
            </a:r>
            <a:endParaRPr lang="en-US" sz="1100" b="1">
              <a:solidFill>
                <a:schemeClr val="tx1"/>
              </a:solidFill>
              <a:cs typeface="Calibri"/>
            </a:endParaRPr>
          </a:p>
          <a:p>
            <a:endParaRPr lang="en-US" sz="1100" b="1">
              <a:solidFill>
                <a:schemeClr val="tx1"/>
              </a:solidFill>
              <a:cs typeface="Calibri"/>
            </a:endParaRPr>
          </a:p>
          <a:p>
            <a:r>
              <a:rPr lang="en-US" sz="1100" b="1">
                <a:solidFill>
                  <a:schemeClr val="tx1"/>
                </a:solidFill>
              </a:rPr>
              <a:t>When you are satisfied that your cart is correct, follow the site’s instructions to “Punchout” and return to the UNT System Marketplace.</a:t>
            </a:r>
            <a:endParaRPr lang="en-US" sz="1100" b="1">
              <a:solidFill>
                <a:schemeClr val="tx1"/>
              </a:solidFill>
              <a:cs typeface="Calibri"/>
            </a:endParaRPr>
          </a:p>
        </p:txBody>
      </p:sp>
      <p:pic>
        <p:nvPicPr>
          <p:cNvPr id="8" name="Picture 7">
            <a:extLst>
              <a:ext uri="{FF2B5EF4-FFF2-40B4-BE49-F238E27FC236}">
                <a16:creationId xmlns:a16="http://schemas.microsoft.com/office/drawing/2014/main" id="{0F9A78BD-108C-00AB-B14A-2AE973A09109}"/>
              </a:ext>
            </a:extLst>
          </p:cNvPr>
          <p:cNvPicPr>
            <a:picLocks noChangeAspect="1"/>
          </p:cNvPicPr>
          <p:nvPr/>
        </p:nvPicPr>
        <p:blipFill>
          <a:blip r:embed="rId3"/>
          <a:stretch>
            <a:fillRect/>
          </a:stretch>
        </p:blipFill>
        <p:spPr>
          <a:xfrm>
            <a:off x="424678" y="1840557"/>
            <a:ext cx="6900461" cy="4061172"/>
          </a:xfrm>
          <a:prstGeom prst="rect">
            <a:avLst/>
          </a:prstGeom>
        </p:spPr>
      </p:pic>
      <p:pic>
        <p:nvPicPr>
          <p:cNvPr id="13" name="Picture 12">
            <a:extLst>
              <a:ext uri="{FF2B5EF4-FFF2-40B4-BE49-F238E27FC236}">
                <a16:creationId xmlns:a16="http://schemas.microsoft.com/office/drawing/2014/main" id="{16B179AD-5CCE-B804-A598-DF1949CA02AD}"/>
              </a:ext>
            </a:extLst>
          </p:cNvPr>
          <p:cNvPicPr>
            <a:picLocks noChangeAspect="1"/>
          </p:cNvPicPr>
          <p:nvPr/>
        </p:nvPicPr>
        <p:blipFill>
          <a:blip r:embed="rId4"/>
          <a:stretch>
            <a:fillRect/>
          </a:stretch>
        </p:blipFill>
        <p:spPr>
          <a:xfrm>
            <a:off x="6803603" y="3855977"/>
            <a:ext cx="5388397" cy="3002023"/>
          </a:xfrm>
          <a:prstGeom prst="rect">
            <a:avLst/>
          </a:prstGeom>
        </p:spPr>
      </p:pic>
      <p:sp>
        <p:nvSpPr>
          <p:cNvPr id="14" name="Rectangle: Rounded Corners 13">
            <a:extLst>
              <a:ext uri="{FF2B5EF4-FFF2-40B4-BE49-F238E27FC236}">
                <a16:creationId xmlns:a16="http://schemas.microsoft.com/office/drawing/2014/main" id="{9073A3CE-58E3-7303-1FEE-001BDC958998}"/>
              </a:ext>
            </a:extLst>
          </p:cNvPr>
          <p:cNvSpPr/>
          <p:nvPr/>
        </p:nvSpPr>
        <p:spPr>
          <a:xfrm>
            <a:off x="10518902" y="5178287"/>
            <a:ext cx="1577020" cy="2898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0335D20E-9E56-7A74-C638-C217A6A1C57D}"/>
              </a:ext>
            </a:extLst>
          </p:cNvPr>
          <p:cNvCxnSpPr>
            <a:cxnSpLocks/>
          </p:cNvCxnSpPr>
          <p:nvPr/>
        </p:nvCxnSpPr>
        <p:spPr>
          <a:xfrm flipH="1">
            <a:off x="6803603" y="1928902"/>
            <a:ext cx="788434" cy="1019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29E795D-289B-C038-5286-5731CE51785B}"/>
              </a:ext>
            </a:extLst>
          </p:cNvPr>
          <p:cNvCxnSpPr>
            <a:cxnSpLocks/>
          </p:cNvCxnSpPr>
          <p:nvPr/>
        </p:nvCxnSpPr>
        <p:spPr>
          <a:xfrm>
            <a:off x="10033760" y="4600088"/>
            <a:ext cx="628647" cy="7231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283EDC6-FDEA-E40E-C1C3-BE0B69F68748}"/>
              </a:ext>
            </a:extLst>
          </p:cNvPr>
          <p:cNvCxnSpPr>
            <a:cxnSpLocks/>
          </p:cNvCxnSpPr>
          <p:nvPr/>
        </p:nvCxnSpPr>
        <p:spPr>
          <a:xfrm>
            <a:off x="4860471" y="3961845"/>
            <a:ext cx="581572" cy="3237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77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ea typeface="+mj-lt"/>
                <a:cs typeface="+mj-lt"/>
              </a:rPr>
              <a:t>How to Create a Cart with a Punchout Supplier</a:t>
            </a:r>
            <a:endParaRPr lang="en-US" sz="3200">
              <a:ea typeface="+mj-lt"/>
              <a:cs typeface="+mj-lt"/>
            </a:endParaRPr>
          </a:p>
          <a:p>
            <a:endParaRPr lang="en-US" sz="3200" b="1">
              <a:cs typeface="Calibri Ligh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6</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3" name="Rectangle: Rounded Corners 2">
            <a:extLst>
              <a:ext uri="{FF2B5EF4-FFF2-40B4-BE49-F238E27FC236}">
                <a16:creationId xmlns:a16="http://schemas.microsoft.com/office/drawing/2014/main" id="{E0D8A791-8947-5EB6-FF44-14825CA8B73E}"/>
              </a:ext>
            </a:extLst>
          </p:cNvPr>
          <p:cNvSpPr/>
          <p:nvPr/>
        </p:nvSpPr>
        <p:spPr>
          <a:xfrm>
            <a:off x="6476937" y="1769110"/>
            <a:ext cx="4876863" cy="43212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100">
              <a:solidFill>
                <a:schemeClr val="accent1"/>
              </a:solidFill>
            </a:endParaRPr>
          </a:p>
          <a:p>
            <a:r>
              <a:rPr lang="en-US" sz="1100" b="1">
                <a:solidFill>
                  <a:schemeClr val="tx1"/>
                </a:solidFill>
              </a:rPr>
              <a:t>When you Punchout from the supplier to UNT System Marketplace, please carefully review and update your cart for accuracy. Correct any issues that are identified in the box in the top right of the page. </a:t>
            </a:r>
            <a:endParaRPr lang="en-US" sz="1100" b="1">
              <a:solidFill>
                <a:schemeClr val="tx1"/>
              </a:solidFill>
              <a:cs typeface="Calibri"/>
            </a:endParaRPr>
          </a:p>
          <a:p>
            <a:endParaRPr lang="en-US" sz="1100" b="1">
              <a:solidFill>
                <a:schemeClr val="accent1"/>
              </a:solidFill>
              <a:cs typeface="Calibri" panose="020F0502020204030204"/>
            </a:endParaRPr>
          </a:p>
          <a:p>
            <a:pPr algn="ctr"/>
            <a:endParaRPr lang="en-US" sz="1100">
              <a:solidFill>
                <a:schemeClr val="accent1"/>
              </a:solidFill>
            </a:endParaRPr>
          </a:p>
          <a:p>
            <a:pPr algn="ctr"/>
            <a:endParaRPr lang="en-US" sz="1100">
              <a:solidFill>
                <a:schemeClr val="accent1"/>
              </a:solidFill>
            </a:endParaRPr>
          </a:p>
        </p:txBody>
      </p:sp>
      <p:pic>
        <p:nvPicPr>
          <p:cNvPr id="11" name="Picture 10">
            <a:extLst>
              <a:ext uri="{FF2B5EF4-FFF2-40B4-BE49-F238E27FC236}">
                <a16:creationId xmlns:a16="http://schemas.microsoft.com/office/drawing/2014/main" id="{28DD3A80-2C0F-447D-9C35-D0FD8CA264E1}"/>
              </a:ext>
            </a:extLst>
          </p:cNvPr>
          <p:cNvPicPr>
            <a:picLocks noChangeAspect="1"/>
          </p:cNvPicPr>
          <p:nvPr/>
        </p:nvPicPr>
        <p:blipFill>
          <a:blip r:embed="rId3"/>
          <a:stretch>
            <a:fillRect/>
          </a:stretch>
        </p:blipFill>
        <p:spPr>
          <a:xfrm>
            <a:off x="183889" y="1831032"/>
            <a:ext cx="6293047" cy="4249850"/>
          </a:xfrm>
          <a:prstGeom prst="rect">
            <a:avLst/>
          </a:prstGeom>
        </p:spPr>
      </p:pic>
      <p:cxnSp>
        <p:nvCxnSpPr>
          <p:cNvPr id="12" name="Straight Arrow Connector 11">
            <a:extLst>
              <a:ext uri="{FF2B5EF4-FFF2-40B4-BE49-F238E27FC236}">
                <a16:creationId xmlns:a16="http://schemas.microsoft.com/office/drawing/2014/main" id="{4D759A05-BF50-3432-B6A0-BC1A0814A420}"/>
              </a:ext>
            </a:extLst>
          </p:cNvPr>
          <p:cNvCxnSpPr>
            <a:cxnSpLocks/>
          </p:cNvCxnSpPr>
          <p:nvPr/>
        </p:nvCxnSpPr>
        <p:spPr>
          <a:xfrm flipH="1" flipV="1">
            <a:off x="6096000" y="2919770"/>
            <a:ext cx="699083" cy="5092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9FEBE69-9936-1366-FADC-08D75AA252AF}"/>
              </a:ext>
            </a:extLst>
          </p:cNvPr>
          <p:cNvCxnSpPr>
            <a:cxnSpLocks/>
          </p:cNvCxnSpPr>
          <p:nvPr/>
        </p:nvCxnSpPr>
        <p:spPr>
          <a:xfrm flipH="1">
            <a:off x="2766969" y="4627600"/>
            <a:ext cx="907409" cy="503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45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C76A85-39F4-420C-64BB-CA6993C841FC}"/>
              </a:ext>
            </a:extLst>
          </p:cNvPr>
          <p:cNvPicPr>
            <a:picLocks noChangeAspect="1"/>
          </p:cNvPicPr>
          <p:nvPr/>
        </p:nvPicPr>
        <p:blipFill>
          <a:blip r:embed="rId2"/>
          <a:stretch>
            <a:fillRect/>
          </a:stretch>
        </p:blipFill>
        <p:spPr>
          <a:xfrm>
            <a:off x="1714413" y="2495686"/>
            <a:ext cx="8175172" cy="4192090"/>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942095"/>
            <a:ext cx="7080236" cy="892829"/>
          </a:xfrm>
        </p:spPr>
        <p:txBody>
          <a:bodyPr>
            <a:normAutofit fontScale="90000"/>
          </a:bodyPr>
          <a:lstStyle/>
          <a:p>
            <a:r>
              <a:rPr lang="en-US" sz="3200" b="1">
                <a:ea typeface="+mj-lt"/>
                <a:cs typeface="+mj-lt"/>
              </a:rPr>
              <a:t>How to Create a Cart with a Punchout Supplier</a:t>
            </a:r>
            <a:endParaRPr lang="en-US">
              <a:ea typeface="+mj-lt"/>
              <a:cs typeface="+mj-l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7</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3" name="Rectangle: Rounded Corners 2">
            <a:extLst>
              <a:ext uri="{FF2B5EF4-FFF2-40B4-BE49-F238E27FC236}">
                <a16:creationId xmlns:a16="http://schemas.microsoft.com/office/drawing/2014/main" id="{E0D8A791-8947-5EB6-FF44-14825CA8B73E}"/>
              </a:ext>
            </a:extLst>
          </p:cNvPr>
          <p:cNvSpPr/>
          <p:nvPr/>
        </p:nvSpPr>
        <p:spPr>
          <a:xfrm>
            <a:off x="1929468" y="1769111"/>
            <a:ext cx="7457813" cy="12585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endParaRPr lang="en-US" sz="1100" b="1" i="0">
              <a:solidFill>
                <a:schemeClr val="accent1"/>
              </a:solidFill>
              <a:effectLst/>
              <a:latin typeface="Segoe UI" panose="020B0502040204020203" pitchFamily="34" charset="0"/>
            </a:endParaRPr>
          </a:p>
        </p:txBody>
      </p:sp>
      <p:sp>
        <p:nvSpPr>
          <p:cNvPr id="4" name="TextBox 3">
            <a:extLst>
              <a:ext uri="{FF2B5EF4-FFF2-40B4-BE49-F238E27FC236}">
                <a16:creationId xmlns:a16="http://schemas.microsoft.com/office/drawing/2014/main" id="{FE993BB3-4686-94C0-5A2A-B95D0BDD9FB5}"/>
              </a:ext>
            </a:extLst>
          </p:cNvPr>
          <p:cNvSpPr txBox="1"/>
          <p:nvPr/>
        </p:nvSpPr>
        <p:spPr>
          <a:xfrm>
            <a:off x="1530365" y="1625265"/>
            <a:ext cx="9104978" cy="1015663"/>
          </a:xfrm>
          <a:prstGeom prst="rect">
            <a:avLst/>
          </a:prstGeom>
          <a:noFill/>
        </p:spPr>
        <p:txBody>
          <a:bodyPr wrap="square" lIns="91440" tIns="45720" rIns="91440" bIns="45720" rtlCol="0" anchor="t">
            <a:spAutoFit/>
          </a:bodyPr>
          <a:lstStyle/>
          <a:p>
            <a:r>
              <a:rPr lang="en-US" sz="1200">
                <a:ea typeface="+mn-lt"/>
                <a:cs typeface="+mn-lt"/>
              </a:rPr>
              <a:t>If you need to update your order for any reason </a:t>
            </a:r>
            <a:r>
              <a:rPr lang="en-US" sz="1200" b="1">
                <a:ea typeface="+mn-lt"/>
                <a:cs typeface="+mn-lt"/>
              </a:rPr>
              <a:t>before</a:t>
            </a:r>
            <a:r>
              <a:rPr lang="en-US" sz="1200">
                <a:ea typeface="+mn-lt"/>
                <a:cs typeface="+mn-lt"/>
              </a:rPr>
              <a:t> submitting the cart, you will need to go back into the punchout site by clicking the MODIFY ITEMS link to make the update. The link is available in the Items section of your UNT System Marketplace cart.</a:t>
            </a:r>
          </a:p>
          <a:p>
            <a:endParaRPr lang="en-US" sz="1200">
              <a:ea typeface="+mn-lt"/>
              <a:cs typeface="+mn-lt"/>
            </a:endParaRPr>
          </a:p>
          <a:p>
            <a:r>
              <a:rPr lang="en-US" sz="1200">
                <a:ea typeface="+mn-lt"/>
                <a:cs typeface="+mn-lt"/>
              </a:rPr>
              <a:t>Once you are back in the supplier’s punchout site you can adjust quantities, remove items from the cart, or continue shopping.</a:t>
            </a:r>
            <a:endParaRPr lang="en-US"/>
          </a:p>
          <a:p>
            <a:endParaRPr lang="en-US" sz="1200" b="1">
              <a:cs typeface="Calibri"/>
            </a:endParaRPr>
          </a:p>
        </p:txBody>
      </p:sp>
      <p:cxnSp>
        <p:nvCxnSpPr>
          <p:cNvPr id="9" name="Straight Arrow Connector 8">
            <a:extLst>
              <a:ext uri="{FF2B5EF4-FFF2-40B4-BE49-F238E27FC236}">
                <a16:creationId xmlns:a16="http://schemas.microsoft.com/office/drawing/2014/main" id="{1347E67E-18A3-A805-58F8-02B6EBE2C3C8}"/>
              </a:ext>
            </a:extLst>
          </p:cNvPr>
          <p:cNvCxnSpPr>
            <a:cxnSpLocks/>
          </p:cNvCxnSpPr>
          <p:nvPr/>
        </p:nvCxnSpPr>
        <p:spPr>
          <a:xfrm flipH="1">
            <a:off x="2486721" y="3125337"/>
            <a:ext cx="462530" cy="26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B4126BD-872E-0304-7E71-BCCB56A0B281}"/>
              </a:ext>
            </a:extLst>
          </p:cNvPr>
          <p:cNvCxnSpPr>
            <a:cxnSpLocks/>
          </p:cNvCxnSpPr>
          <p:nvPr/>
        </p:nvCxnSpPr>
        <p:spPr>
          <a:xfrm flipH="1">
            <a:off x="3098334" y="3747953"/>
            <a:ext cx="450409" cy="3799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6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t>How to Create a Cart with a Punchout Supplier</a:t>
            </a:r>
            <a:endParaRPr lang="en-US" sz="3200">
              <a:ea typeface="+mj-lt"/>
              <a:cs typeface="+mj-l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8</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1929469" y="1769110"/>
            <a:ext cx="7457812" cy="14354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r>
              <a:rPr lang="en-US" sz="1100" b="1" i="0" u="none" strike="noStrike">
                <a:solidFill>
                  <a:schemeClr val="tx1"/>
                </a:solidFill>
                <a:effectLst/>
                <a:latin typeface="Calibri"/>
                <a:cs typeface="Calibri"/>
              </a:rPr>
              <a:t>After completing your cart review, select Proceed to Checkout to create your Requisition in Marketplace</a:t>
            </a:r>
            <a:r>
              <a:rPr lang="en-US" sz="1100" b="1">
                <a:solidFill>
                  <a:schemeClr val="tx1"/>
                </a:solidFill>
                <a:latin typeface="Calibri"/>
                <a:cs typeface="Calibri"/>
              </a:rPr>
              <a:t>. </a:t>
            </a:r>
            <a:r>
              <a:rPr lang="en-US" sz="1100" b="1" i="0">
                <a:solidFill>
                  <a:schemeClr val="tx1"/>
                </a:solidFill>
                <a:effectLst/>
                <a:latin typeface="Calibri"/>
                <a:cs typeface="Calibri"/>
              </a:rPr>
              <a:t>​</a:t>
            </a:r>
            <a:r>
              <a:rPr lang="en-US" sz="1100" b="1">
                <a:solidFill>
                  <a:schemeClr val="accent1"/>
                </a:solidFill>
                <a:latin typeface="Calibri"/>
                <a:cs typeface="Calibri"/>
              </a:rPr>
              <a:t> </a:t>
            </a:r>
            <a:endParaRPr lang="en-US" sz="1100" b="1" i="0">
              <a:solidFill>
                <a:schemeClr val="accent1"/>
              </a:solidFill>
              <a:effectLst/>
              <a:latin typeface="Calibri" panose="020F0502020204030204" pitchFamily="34" charset="0"/>
            </a:endParaRPr>
          </a:p>
          <a:p>
            <a:pPr algn="ctr" rtl="0" fontAlgn="base"/>
            <a:endParaRPr lang="en-US" sz="1100" b="1">
              <a:solidFill>
                <a:schemeClr val="accent1"/>
              </a:solidFill>
              <a:latin typeface="Calibri" panose="020F0502020204030204" pitchFamily="34" charset="0"/>
            </a:endParaRPr>
          </a:p>
        </p:txBody>
      </p:sp>
      <p:pic>
        <p:nvPicPr>
          <p:cNvPr id="13" name="Picture 12">
            <a:extLst>
              <a:ext uri="{FF2B5EF4-FFF2-40B4-BE49-F238E27FC236}">
                <a16:creationId xmlns:a16="http://schemas.microsoft.com/office/drawing/2014/main" id="{D0C52FCF-3E32-378C-60AF-0FE0B70B826E}"/>
              </a:ext>
            </a:extLst>
          </p:cNvPr>
          <p:cNvPicPr>
            <a:picLocks noChangeAspect="1"/>
          </p:cNvPicPr>
          <p:nvPr/>
        </p:nvPicPr>
        <p:blipFill>
          <a:blip r:embed="rId3"/>
          <a:stretch>
            <a:fillRect/>
          </a:stretch>
        </p:blipFill>
        <p:spPr>
          <a:xfrm>
            <a:off x="1191365" y="3278580"/>
            <a:ext cx="9404917" cy="2419502"/>
          </a:xfrm>
          <a:prstGeom prst="rect">
            <a:avLst/>
          </a:prstGeom>
        </p:spPr>
      </p:pic>
      <p:cxnSp>
        <p:nvCxnSpPr>
          <p:cNvPr id="8" name="Straight Arrow Connector 7">
            <a:extLst>
              <a:ext uri="{FF2B5EF4-FFF2-40B4-BE49-F238E27FC236}">
                <a16:creationId xmlns:a16="http://schemas.microsoft.com/office/drawing/2014/main" id="{37B49CCE-0153-73CC-0229-8A52E3DB6EBB}"/>
              </a:ext>
            </a:extLst>
          </p:cNvPr>
          <p:cNvCxnSpPr>
            <a:cxnSpLocks/>
          </p:cNvCxnSpPr>
          <p:nvPr/>
        </p:nvCxnSpPr>
        <p:spPr>
          <a:xfrm>
            <a:off x="8885339" y="2549554"/>
            <a:ext cx="785245" cy="9265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7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t>How to Create a Cart with a Punchout Supplier</a:t>
            </a:r>
            <a:endParaRPr lang="en-US" sz="3200" b="1">
              <a:ea typeface="+mj-lt"/>
              <a:cs typeface="+mj-l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9</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2072344" y="1769110"/>
            <a:ext cx="7314937" cy="6544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r>
              <a:rPr lang="en-US" sz="1100" b="1" i="0">
                <a:solidFill>
                  <a:schemeClr val="accent1"/>
                </a:solidFill>
                <a:effectLst/>
                <a:latin typeface="Calibri"/>
                <a:cs typeface="Calibri"/>
              </a:rPr>
              <a:t>​</a:t>
            </a:r>
            <a:r>
              <a:rPr lang="en-US" sz="1100" b="1">
                <a:solidFill>
                  <a:schemeClr val="accent1"/>
                </a:solidFill>
                <a:latin typeface="Calibri"/>
                <a:cs typeface="Calibri"/>
              </a:rPr>
              <a:t> </a:t>
            </a:r>
            <a:endParaRPr lang="en-US" sz="1100" b="1" i="0">
              <a:solidFill>
                <a:schemeClr val="accent1"/>
              </a:solidFill>
              <a:effectLst/>
              <a:latin typeface="Calibri" panose="020F0502020204030204" pitchFamily="34" charset="0"/>
            </a:endParaRPr>
          </a:p>
          <a:p>
            <a:pPr algn="ctr" rtl="0" fontAlgn="base"/>
            <a:endParaRPr lang="en-US" sz="1100" b="1">
              <a:solidFill>
                <a:schemeClr val="accent1"/>
              </a:solidFill>
              <a:latin typeface="Calibri" panose="020F0502020204030204" pitchFamily="34" charset="0"/>
            </a:endParaRPr>
          </a:p>
          <a:p>
            <a:pPr algn="ctr" fontAlgn="base"/>
            <a:r>
              <a:rPr lang="en-US" sz="1100" b="1">
                <a:solidFill>
                  <a:schemeClr val="tx1"/>
                </a:solidFill>
                <a:latin typeface="Calibri"/>
                <a:cs typeface="Calibri"/>
              </a:rPr>
              <a:t>For SHOPPERS, the next step is to Assign Cart to a requestor to place the order. See page 10 for details.</a:t>
            </a:r>
            <a:r>
              <a:rPr lang="en-US" sz="1100" b="1">
                <a:solidFill>
                  <a:schemeClr val="accent1"/>
                </a:solidFill>
                <a:latin typeface="Calibri"/>
                <a:cs typeface="Calibri"/>
              </a:rPr>
              <a:t> </a:t>
            </a:r>
            <a:endParaRPr lang="en-US" sz="1100" b="1">
              <a:solidFill>
                <a:schemeClr val="accent1"/>
              </a:solidFill>
              <a:latin typeface="Calibri" panose="020F0502020204030204" pitchFamily="34" charset="0"/>
              <a:cs typeface="Calibri"/>
            </a:endParaRPr>
          </a:p>
          <a:p>
            <a:pPr algn="ctr" rtl="0" fontAlgn="base"/>
            <a:endParaRPr lang="en-US" sz="1100" b="1" i="0">
              <a:solidFill>
                <a:schemeClr val="accent1"/>
              </a:solidFill>
              <a:effectLst/>
              <a:latin typeface="Segoe UI" panose="020B0502040204020203" pitchFamily="34" charset="0"/>
            </a:endParaRPr>
          </a:p>
        </p:txBody>
      </p:sp>
      <p:sp>
        <p:nvSpPr>
          <p:cNvPr id="4" name="TextBox 3">
            <a:extLst>
              <a:ext uri="{FF2B5EF4-FFF2-40B4-BE49-F238E27FC236}">
                <a16:creationId xmlns:a16="http://schemas.microsoft.com/office/drawing/2014/main" id="{2FDE919E-0462-769C-3C7B-84A611DAF0A6}"/>
              </a:ext>
            </a:extLst>
          </p:cNvPr>
          <p:cNvSpPr txBox="1"/>
          <p:nvPr/>
        </p:nvSpPr>
        <p:spPr>
          <a:xfrm>
            <a:off x="2142837" y="3768436"/>
            <a:ext cx="6437745" cy="1600438"/>
          </a:xfrm>
          <a:prstGeom prst="rect">
            <a:avLst/>
          </a:prstGeom>
          <a:noFill/>
        </p:spPr>
        <p:txBody>
          <a:bodyPr wrap="square" lIns="91440" tIns="45720" rIns="91440" bIns="45720" rtlCol="0" anchor="t">
            <a:spAutoFit/>
          </a:bodyPr>
          <a:lstStyle/>
          <a:p>
            <a:pPr algn="ctr" rtl="0" fontAlgn="base"/>
            <a:r>
              <a:rPr lang="en-US" sz="1100" b="1" i="0" u="none" strike="noStrike">
                <a:effectLst/>
              </a:rPr>
              <a:t>For REQUESTORS, the next step is to proceed directly to Place Order</a:t>
            </a:r>
            <a:r>
              <a:rPr lang="en-US" sz="1100" b="1"/>
              <a:t>.</a:t>
            </a:r>
            <a:endParaRPr lang="en-US" sz="1100" b="1" i="0">
              <a:effectLst/>
              <a:cs typeface="Calibri"/>
            </a:endParaRPr>
          </a:p>
          <a:p>
            <a:pPr algn="ctr" rtl="0" fontAlgn="base"/>
            <a:endParaRPr lang="en-US" sz="1100" b="1" i="0" u="none" strike="noStrike">
              <a:effectLst/>
              <a:cs typeface="Calibri"/>
            </a:endParaRPr>
          </a:p>
          <a:p>
            <a:pPr algn="ctr" fontAlgn="base"/>
            <a:r>
              <a:rPr lang="en-US" sz="1100" b="1" i="0" u="none" strike="noStrike" dirty="0">
                <a:effectLst/>
              </a:rPr>
              <a:t>To continue creating your requisition or to submit requisitions assigned to you by Shoppers, please follow the instructions on the</a:t>
            </a:r>
            <a:r>
              <a:rPr lang="en-US" sz="1100" b="1" dirty="0"/>
              <a:t> </a:t>
            </a:r>
            <a:r>
              <a:rPr lang="en-US" sz="1100" b="1" i="0" strike="noStrike" dirty="0">
                <a:effectLst/>
              </a:rPr>
              <a:t>Requisition from </a:t>
            </a:r>
            <a:r>
              <a:rPr lang="en-US" sz="1100" b="1" dirty="0"/>
              <a:t>a </a:t>
            </a:r>
            <a:r>
              <a:rPr lang="en-US" sz="1100" b="1" i="0" strike="noStrike" dirty="0">
                <a:effectLst/>
              </a:rPr>
              <a:t>Shopping Cart</a:t>
            </a:r>
            <a:r>
              <a:rPr lang="en-US" sz="1100" b="1" u="sng" dirty="0">
                <a:solidFill>
                  <a:srgbClr val="00B050"/>
                </a:solidFill>
              </a:rPr>
              <a:t> </a:t>
            </a:r>
            <a:r>
              <a:rPr lang="en-US" sz="1100" b="1"/>
              <a:t>document in the Requestor section</a:t>
            </a:r>
            <a:r>
              <a:rPr lang="en-US" sz="1100" b="1" i="0" u="none" strike="noStrike">
                <a:effectLst/>
              </a:rPr>
              <a:t>.​</a:t>
            </a:r>
            <a:r>
              <a:rPr lang="en-US" sz="1100" b="1" i="0">
                <a:effectLst/>
              </a:rPr>
              <a:t>​ </a:t>
            </a:r>
            <a:r>
              <a:rPr lang="en-US" sz="1100" b="1" i="0" u="none" strike="noStrike">
                <a:effectLst/>
              </a:rPr>
              <a:t>​</a:t>
            </a:r>
            <a:r>
              <a:rPr lang="en-US" sz="1100" b="1" i="0">
                <a:effectLst/>
              </a:rPr>
              <a:t>​</a:t>
            </a:r>
            <a:endParaRPr lang="en-US" sz="1100" b="1" i="0">
              <a:effectLst/>
              <a:cs typeface="Calibri"/>
            </a:endParaRPr>
          </a:p>
          <a:p>
            <a:endParaRPr lang="en-US"/>
          </a:p>
          <a:p>
            <a:endParaRPr lang="en-US"/>
          </a:p>
          <a:p>
            <a:endParaRPr lang="en-US"/>
          </a:p>
        </p:txBody>
      </p:sp>
      <p:pic>
        <p:nvPicPr>
          <p:cNvPr id="10" name="Picture 9">
            <a:extLst>
              <a:ext uri="{FF2B5EF4-FFF2-40B4-BE49-F238E27FC236}">
                <a16:creationId xmlns:a16="http://schemas.microsoft.com/office/drawing/2014/main" id="{28B56E1B-8C36-3BC5-B08C-BEF0F60617C5}"/>
              </a:ext>
            </a:extLst>
          </p:cNvPr>
          <p:cNvPicPr>
            <a:picLocks noChangeAspect="1"/>
          </p:cNvPicPr>
          <p:nvPr/>
        </p:nvPicPr>
        <p:blipFill>
          <a:blip r:embed="rId3"/>
          <a:stretch>
            <a:fillRect/>
          </a:stretch>
        </p:blipFill>
        <p:spPr>
          <a:xfrm>
            <a:off x="1595718" y="2584024"/>
            <a:ext cx="8383551" cy="775765"/>
          </a:xfrm>
          <a:prstGeom prst="rect">
            <a:avLst/>
          </a:prstGeom>
        </p:spPr>
      </p:pic>
      <p:pic>
        <p:nvPicPr>
          <p:cNvPr id="12" name="Picture 11">
            <a:extLst>
              <a:ext uri="{FF2B5EF4-FFF2-40B4-BE49-F238E27FC236}">
                <a16:creationId xmlns:a16="http://schemas.microsoft.com/office/drawing/2014/main" id="{8BFA30B7-3431-8AA4-74BA-A09D78907865}"/>
              </a:ext>
            </a:extLst>
          </p:cNvPr>
          <p:cNvPicPr>
            <a:picLocks noChangeAspect="1"/>
          </p:cNvPicPr>
          <p:nvPr/>
        </p:nvPicPr>
        <p:blipFill>
          <a:blip r:embed="rId4"/>
          <a:stretch>
            <a:fillRect/>
          </a:stretch>
        </p:blipFill>
        <p:spPr>
          <a:xfrm>
            <a:off x="1783519" y="4713199"/>
            <a:ext cx="8265644" cy="802948"/>
          </a:xfrm>
          <a:prstGeom prst="rect">
            <a:avLst/>
          </a:prstGeom>
        </p:spPr>
      </p:pic>
      <p:cxnSp>
        <p:nvCxnSpPr>
          <p:cNvPr id="9" name="Straight Arrow Connector 8">
            <a:extLst>
              <a:ext uri="{FF2B5EF4-FFF2-40B4-BE49-F238E27FC236}">
                <a16:creationId xmlns:a16="http://schemas.microsoft.com/office/drawing/2014/main" id="{ACF5A751-12FD-CD23-6DDB-68E0FE6B655C}"/>
              </a:ext>
            </a:extLst>
          </p:cNvPr>
          <p:cNvCxnSpPr>
            <a:cxnSpLocks/>
          </p:cNvCxnSpPr>
          <p:nvPr/>
        </p:nvCxnSpPr>
        <p:spPr>
          <a:xfrm>
            <a:off x="9399689" y="2359054"/>
            <a:ext cx="23245" cy="6122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8DABDD0-2D99-FF05-F796-B023FB206088}"/>
              </a:ext>
            </a:extLst>
          </p:cNvPr>
          <p:cNvCxnSpPr>
            <a:cxnSpLocks/>
          </p:cNvCxnSpPr>
          <p:nvPr/>
        </p:nvCxnSpPr>
        <p:spPr>
          <a:xfrm>
            <a:off x="9380639" y="4568853"/>
            <a:ext cx="23245" cy="6122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319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c1de04c-1b7a-4835-8a54-d7f08320619d" xsi:nil="true"/>
    <lcf76f155ced4ddcb4097134ff3c332f xmlns="94b34b39-7884-47b1-a32b-93f1050510d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7934F4857FD9428BF7B505B65A9F81" ma:contentTypeVersion="14" ma:contentTypeDescription="Create a new document." ma:contentTypeScope="" ma:versionID="de1dfb3e4a51242b511bbfbf57ba2f03">
  <xsd:schema xmlns:xsd="http://www.w3.org/2001/XMLSchema" xmlns:xs="http://www.w3.org/2001/XMLSchema" xmlns:p="http://schemas.microsoft.com/office/2006/metadata/properties" xmlns:ns2="7c1de04c-1b7a-4835-8a54-d7f08320619d" xmlns:ns3="94b34b39-7884-47b1-a32b-93f1050510da" targetNamespace="http://schemas.microsoft.com/office/2006/metadata/properties" ma:root="true" ma:fieldsID="65a45782b035859915edfdb5f9737df1" ns2:_="" ns3:_="">
    <xsd:import namespace="7c1de04c-1b7a-4835-8a54-d7f08320619d"/>
    <xsd:import namespace="94b34b39-7884-47b1-a32b-93f1050510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de04c-1b7a-4835-8a54-d7f0832061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1a64b6-db17-4406-882e-3b9f4417e79d}" ma:internalName="TaxCatchAll" ma:showField="CatchAllData" ma:web="7c1de04c-1b7a-4835-8a54-d7f0832061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b34b39-7884-47b1-a32b-93f1050510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819F4F-6459-4EE2-B222-C5C1F8666AAF}">
  <ds:schemaRefs>
    <ds:schemaRef ds:uri="http://schemas.microsoft.com/sharepoint/v3/contenttype/forms"/>
  </ds:schemaRefs>
</ds:datastoreItem>
</file>

<file path=customXml/itemProps2.xml><?xml version="1.0" encoding="utf-8"?>
<ds:datastoreItem xmlns:ds="http://schemas.openxmlformats.org/officeDocument/2006/customXml" ds:itemID="{C1A153EB-0356-4899-88EE-9F415E3AA68C}">
  <ds:schemaRefs>
    <ds:schemaRef ds:uri="7c1de04c-1b7a-4835-8a54-d7f08320619d"/>
    <ds:schemaRef ds:uri="94b34b39-7884-47b1-a32b-93f1050510d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F29E532-0DD4-4D0F-8B59-632E6F0293E7}">
  <ds:schemaRefs>
    <ds:schemaRef ds:uri="7c1de04c-1b7a-4835-8a54-d7f08320619d"/>
    <ds:schemaRef ds:uri="94b34b39-7884-47b1-a32b-93f1050510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Shopping is Easy in UNT System Marketplace!    </vt:lpstr>
      <vt:lpstr>Creating a Cart with a Punchout Supplier</vt:lpstr>
      <vt:lpstr>How to Create a Cart with a Punchout Supplier</vt:lpstr>
      <vt:lpstr>How to Create a Cart with a Punchout Supplier </vt:lpstr>
      <vt:lpstr>How to Create a Cart with a Punchout Supplier </vt:lpstr>
      <vt:lpstr>How to Create a Cart with a Punchout Supplier </vt:lpstr>
      <vt:lpstr>How to Create a Cart with a Punchout Supplier</vt:lpstr>
      <vt:lpstr>How to Create a Cart with a Punchout Supplier</vt:lpstr>
      <vt:lpstr>How to Create a Cart with a Punchout Supplier</vt:lpstr>
      <vt:lpstr>How to Create a Cart with a Punchout Supplier</vt:lpstr>
      <vt:lpstr>How to Create a Cart with a Punchout Supplier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Fluid</dc:title>
  <dc:creator>Poole, Linda</dc:creator>
  <cp:revision>5</cp:revision>
  <dcterms:created xsi:type="dcterms:W3CDTF">2021-08-12T20:44:20Z</dcterms:created>
  <dcterms:modified xsi:type="dcterms:W3CDTF">2023-04-25T13:09:26Z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0x010100147934F4857FD9428BF7B505B65A9F81</vt:lpwstr>
  </property>
  <property fmtid="{D5CDD505-2E9C-101B-9397-08002B2CF9AE}" pid="3" name="MediaServiceImageTags">
    <vt:lpwstr/>
  </property>
</Properties>
</file>