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Lst>
  <p:notesMasterIdLst>
    <p:notesMasterId r:id="rId15"/>
  </p:notesMasterIdLst>
  <p:handoutMasterIdLst>
    <p:handoutMasterId r:id="rId16"/>
  </p:handoutMasterIdLst>
  <p:sldIdLst>
    <p:sldId id="345" r:id="rId5"/>
    <p:sldId id="346" r:id="rId6"/>
    <p:sldId id="347" r:id="rId7"/>
    <p:sldId id="350" r:id="rId8"/>
    <p:sldId id="351" r:id="rId9"/>
    <p:sldId id="357" r:id="rId10"/>
    <p:sldId id="353" r:id="rId11"/>
    <p:sldId id="368" r:id="rId12"/>
    <p:sldId id="369" r:id="rId13"/>
    <p:sldId id="3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4ACCBB-4636-354F-0BBC-97FF0998D3AB}" name="Roys, Jill" initials="RJ" userId="S::jill.roys@untsystem.edu::24e66a4a-c9e3-4d16-bf4d-96ff3cd721e3" providerId="AD"/>
  <p188:author id="{577F94F9-15C3-8562-894A-83B3A44FF79C}" name="Poole, Linda" initials="PL" userId="S::linda.poole@untsystem.edu::a48b09a9-4b56-4b9f-a537-f5205b04be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8D1F8"/>
    <a:srgbClr val="A5A5F1"/>
    <a:srgbClr val="A2B2F4"/>
    <a:srgbClr val="A3D8FF"/>
    <a:srgbClr val="244F85"/>
    <a:srgbClr val="9B2486"/>
    <a:srgbClr val="B92B65"/>
    <a:srgbClr val="A9D7B2"/>
    <a:srgbClr val="489C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06085-A682-4CA1-BD4D-65C47117D41D}" v="82" dt="2023-04-24T15:53:42.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73F65-DA94-4A3D-A1E2-2AEB32717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D973B9-6D37-4077-8B62-6B39C51C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1889EF-3C02-4DED-88C0-474A1D9D9372}" type="datetimeFigureOut">
              <a:rPr lang="en-US" smtClean="0"/>
              <a:t>4/25/2023</a:t>
            </a:fld>
            <a:endParaRPr lang="en-US"/>
          </a:p>
        </p:txBody>
      </p:sp>
      <p:sp>
        <p:nvSpPr>
          <p:cNvPr id="4" name="Footer Placeholder 3">
            <a:extLst>
              <a:ext uri="{FF2B5EF4-FFF2-40B4-BE49-F238E27FC236}">
                <a16:creationId xmlns:a16="http://schemas.microsoft.com/office/drawing/2014/main" id="{7EC72F36-ECCE-4BCF-8071-DF1EC01AD8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2E28B2-1430-4DEE-851E-823CC898DC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8ED4CA-009E-43AD-A32A-86DD32EDC215}" type="slidenum">
              <a:rPr lang="en-US" smtClean="0"/>
              <a:t>‹#›</a:t>
            </a:fld>
            <a:endParaRPr lang="en-US"/>
          </a:p>
        </p:txBody>
      </p:sp>
    </p:spTree>
    <p:extLst>
      <p:ext uri="{BB962C8B-B14F-4D97-AF65-F5344CB8AC3E}">
        <p14:creationId xmlns:p14="http://schemas.microsoft.com/office/powerpoint/2010/main" val="1480560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B8C10-134E-47CC-92F3-174A8CF60497}"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E0F83-E0F4-4828-8E2E-E7A2FDBBD9D3}" type="slidenum">
              <a:rPr lang="en-US" smtClean="0"/>
              <a:t>‹#›</a:t>
            </a:fld>
            <a:endParaRPr lang="en-US"/>
          </a:p>
        </p:txBody>
      </p:sp>
    </p:spTree>
    <p:extLst>
      <p:ext uri="{BB962C8B-B14F-4D97-AF65-F5344CB8AC3E}">
        <p14:creationId xmlns:p14="http://schemas.microsoft.com/office/powerpoint/2010/main" val="205715147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1FC1-A601-4859-A628-6DCF1218E6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6DC26-62E0-46D9-9288-5A4A18803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FB2DBC-9393-4DB8-BC07-802EB50AC91A}"/>
              </a:ext>
            </a:extLst>
          </p:cNvPr>
          <p:cNvSpPr>
            <a:spLocks noGrp="1"/>
          </p:cNvSpPr>
          <p:nvPr>
            <p:ph type="dt" sz="half" idx="10"/>
          </p:nvPr>
        </p:nvSpPr>
        <p:spPr/>
        <p:txBody>
          <a:bodyPr/>
          <a:lstStyle/>
          <a:p>
            <a:fld id="{FA2C3236-A02C-499D-B062-F9A7F5D52A2C}" type="datetime1">
              <a:rPr lang="en-US" smtClean="0"/>
              <a:t>4/25/2023</a:t>
            </a:fld>
            <a:endParaRPr lang="en-US"/>
          </a:p>
        </p:txBody>
      </p:sp>
      <p:sp>
        <p:nvSpPr>
          <p:cNvPr id="5" name="Footer Placeholder 4">
            <a:extLst>
              <a:ext uri="{FF2B5EF4-FFF2-40B4-BE49-F238E27FC236}">
                <a16:creationId xmlns:a16="http://schemas.microsoft.com/office/drawing/2014/main" id="{D0B61EA5-A5E8-4749-94A3-D8FCCC548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E5CD6-77D2-4A86-9B5F-7D6AE42792B0}"/>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9064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C0515-8D78-4DA6-9487-6BB87593D5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3759B-A5E0-4B9C-9048-91C3359FCB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F1C6E-1990-458B-9FCC-13712E9750D8}"/>
              </a:ext>
            </a:extLst>
          </p:cNvPr>
          <p:cNvSpPr>
            <a:spLocks noGrp="1"/>
          </p:cNvSpPr>
          <p:nvPr>
            <p:ph type="dt" sz="half" idx="10"/>
          </p:nvPr>
        </p:nvSpPr>
        <p:spPr/>
        <p:txBody>
          <a:bodyPr/>
          <a:lstStyle/>
          <a:p>
            <a:fld id="{596E3653-9021-4D45-B5EF-1F853D17542F}" type="datetime1">
              <a:rPr lang="en-US" smtClean="0"/>
              <a:t>4/25/2023</a:t>
            </a:fld>
            <a:endParaRPr lang="en-US"/>
          </a:p>
        </p:txBody>
      </p:sp>
      <p:sp>
        <p:nvSpPr>
          <p:cNvPr id="5" name="Footer Placeholder 4">
            <a:extLst>
              <a:ext uri="{FF2B5EF4-FFF2-40B4-BE49-F238E27FC236}">
                <a16:creationId xmlns:a16="http://schemas.microsoft.com/office/drawing/2014/main" id="{F5C4144B-0F4D-4640-9834-2EA9937D0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A1864-2813-4D50-B84B-941F866CF097}"/>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249699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4B0A1C-6F3E-4AED-8797-78BFED88F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0EFC9-6F37-4206-AB4D-C75D5F3144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2972B-65AD-4942-A9F1-8B56E0F69033}"/>
              </a:ext>
            </a:extLst>
          </p:cNvPr>
          <p:cNvSpPr>
            <a:spLocks noGrp="1"/>
          </p:cNvSpPr>
          <p:nvPr>
            <p:ph type="dt" sz="half" idx="10"/>
          </p:nvPr>
        </p:nvSpPr>
        <p:spPr/>
        <p:txBody>
          <a:bodyPr/>
          <a:lstStyle/>
          <a:p>
            <a:fld id="{3DF31614-9934-44FA-8448-277A2D167FB4}" type="datetime1">
              <a:rPr lang="en-US" smtClean="0"/>
              <a:t>4/25/2023</a:t>
            </a:fld>
            <a:endParaRPr lang="en-US"/>
          </a:p>
        </p:txBody>
      </p:sp>
      <p:sp>
        <p:nvSpPr>
          <p:cNvPr id="5" name="Footer Placeholder 4">
            <a:extLst>
              <a:ext uri="{FF2B5EF4-FFF2-40B4-BE49-F238E27FC236}">
                <a16:creationId xmlns:a16="http://schemas.microsoft.com/office/drawing/2014/main" id="{34165585-49DA-4532-B336-6FB2D5F24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D6353-0B15-46F5-BE3F-3AC0639DCB22}"/>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81705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8FAC-527A-47E8-B872-CA54E3771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FED78-3C21-4B3F-9DC9-2775D6B97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943C10-58EF-46E1-823F-1D89A1B058D9}"/>
              </a:ext>
            </a:extLst>
          </p:cNvPr>
          <p:cNvSpPr>
            <a:spLocks noGrp="1"/>
          </p:cNvSpPr>
          <p:nvPr>
            <p:ph type="dt" sz="half" idx="10"/>
          </p:nvPr>
        </p:nvSpPr>
        <p:spPr/>
        <p:txBody>
          <a:bodyPr/>
          <a:lstStyle/>
          <a:p>
            <a:fld id="{DC0ED9C3-F3BD-414D-A470-70B3FC458105}" type="datetime1">
              <a:rPr lang="en-US" smtClean="0"/>
              <a:t>4/25/2023</a:t>
            </a:fld>
            <a:endParaRPr lang="en-US"/>
          </a:p>
        </p:txBody>
      </p:sp>
      <p:sp>
        <p:nvSpPr>
          <p:cNvPr id="5" name="Footer Placeholder 4">
            <a:extLst>
              <a:ext uri="{FF2B5EF4-FFF2-40B4-BE49-F238E27FC236}">
                <a16:creationId xmlns:a16="http://schemas.microsoft.com/office/drawing/2014/main" id="{D0B29791-8AB0-42F4-A204-6633DA78B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B1C5-9214-444F-9507-79E6081FE7DA}"/>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75835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C844-91F0-4052-B654-A0C806D7DC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F547-8764-480E-95A1-93AA3133F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B27A0-6A8E-45CB-A392-C5C2E25238CF}"/>
              </a:ext>
            </a:extLst>
          </p:cNvPr>
          <p:cNvSpPr>
            <a:spLocks noGrp="1"/>
          </p:cNvSpPr>
          <p:nvPr>
            <p:ph type="dt" sz="half" idx="10"/>
          </p:nvPr>
        </p:nvSpPr>
        <p:spPr/>
        <p:txBody>
          <a:bodyPr/>
          <a:lstStyle/>
          <a:p>
            <a:fld id="{91FC3272-89D1-4CF0-92A0-BC1294D41FD7}" type="datetime1">
              <a:rPr lang="en-US" smtClean="0"/>
              <a:t>4/25/2023</a:t>
            </a:fld>
            <a:endParaRPr lang="en-US"/>
          </a:p>
        </p:txBody>
      </p:sp>
      <p:sp>
        <p:nvSpPr>
          <p:cNvPr id="5" name="Footer Placeholder 4">
            <a:extLst>
              <a:ext uri="{FF2B5EF4-FFF2-40B4-BE49-F238E27FC236}">
                <a16:creationId xmlns:a16="http://schemas.microsoft.com/office/drawing/2014/main" id="{C625AB84-6CCB-403F-A014-F4195D89C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B3C67-F635-48FF-B02B-B9AE5AA12EE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856061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5DA37-931F-45EC-B00D-884C03181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A563B0-6196-4FDF-AFB0-6B12F03C6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C1AB68-10A1-4DE6-8930-EB1425AAEA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CD2453-DBF5-4978-A26E-1CFFD491A08A}"/>
              </a:ext>
            </a:extLst>
          </p:cNvPr>
          <p:cNvSpPr>
            <a:spLocks noGrp="1"/>
          </p:cNvSpPr>
          <p:nvPr>
            <p:ph type="dt" sz="half" idx="10"/>
          </p:nvPr>
        </p:nvSpPr>
        <p:spPr/>
        <p:txBody>
          <a:bodyPr/>
          <a:lstStyle/>
          <a:p>
            <a:fld id="{BCFF41A0-2FCB-44E7-BDAF-A9AC1B512EDB}" type="datetime1">
              <a:rPr lang="en-US" smtClean="0"/>
              <a:t>4/25/2023</a:t>
            </a:fld>
            <a:endParaRPr lang="en-US"/>
          </a:p>
        </p:txBody>
      </p:sp>
      <p:sp>
        <p:nvSpPr>
          <p:cNvPr id="6" name="Footer Placeholder 5">
            <a:extLst>
              <a:ext uri="{FF2B5EF4-FFF2-40B4-BE49-F238E27FC236}">
                <a16:creationId xmlns:a16="http://schemas.microsoft.com/office/drawing/2014/main" id="{07C3AF76-D470-4DD2-AD6D-CBC0BF616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F7919-56C0-45B4-A72B-B35AC0945B36}"/>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176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B67E3-607F-4A14-B56C-90B07297F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BAEE1-2B53-43C5-A5E4-DF1C019E2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543679-B58B-4A5B-A442-88BAC037F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78B649-8348-4BFD-B750-A57BC7A86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B592DD-F9C1-4F7B-A91C-5F0FB67F4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E0CFC-0D26-47B4-9A55-BCFDF0811E8A}"/>
              </a:ext>
            </a:extLst>
          </p:cNvPr>
          <p:cNvSpPr>
            <a:spLocks noGrp="1"/>
          </p:cNvSpPr>
          <p:nvPr>
            <p:ph type="dt" sz="half" idx="10"/>
          </p:nvPr>
        </p:nvSpPr>
        <p:spPr/>
        <p:txBody>
          <a:bodyPr/>
          <a:lstStyle/>
          <a:p>
            <a:fld id="{4850285A-EB29-40EA-9369-32EE09F2D98A}" type="datetime1">
              <a:rPr lang="en-US" smtClean="0"/>
              <a:t>4/25/2023</a:t>
            </a:fld>
            <a:endParaRPr lang="en-US"/>
          </a:p>
        </p:txBody>
      </p:sp>
      <p:sp>
        <p:nvSpPr>
          <p:cNvPr id="8" name="Footer Placeholder 7">
            <a:extLst>
              <a:ext uri="{FF2B5EF4-FFF2-40B4-BE49-F238E27FC236}">
                <a16:creationId xmlns:a16="http://schemas.microsoft.com/office/drawing/2014/main" id="{614AAD35-7D7D-49F4-9904-09B3F008EF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8C706B-73EB-4FA3-8546-AF2A6B64310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26289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8D9-2F8B-4046-8A70-60B43F3940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AA95E8-A658-4A6A-B6D2-8F9C75FBCADD}"/>
              </a:ext>
            </a:extLst>
          </p:cNvPr>
          <p:cNvSpPr>
            <a:spLocks noGrp="1"/>
          </p:cNvSpPr>
          <p:nvPr>
            <p:ph type="dt" sz="half" idx="10"/>
          </p:nvPr>
        </p:nvSpPr>
        <p:spPr/>
        <p:txBody>
          <a:bodyPr/>
          <a:lstStyle/>
          <a:p>
            <a:fld id="{ABAD2522-49FB-4F76-BF9D-502737A89575}" type="datetime1">
              <a:rPr lang="en-US" smtClean="0"/>
              <a:t>4/25/2023</a:t>
            </a:fld>
            <a:endParaRPr lang="en-US"/>
          </a:p>
        </p:txBody>
      </p:sp>
      <p:sp>
        <p:nvSpPr>
          <p:cNvPr id="4" name="Footer Placeholder 3">
            <a:extLst>
              <a:ext uri="{FF2B5EF4-FFF2-40B4-BE49-F238E27FC236}">
                <a16:creationId xmlns:a16="http://schemas.microsoft.com/office/drawing/2014/main" id="{54D8BD87-1C0C-413F-8677-62730B9CD7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10B993-7281-4404-9D57-236A55061055}"/>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4111864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DE7B9-8EF2-4B4C-BC3C-D3B8AA621A61}"/>
              </a:ext>
            </a:extLst>
          </p:cNvPr>
          <p:cNvSpPr>
            <a:spLocks noGrp="1"/>
          </p:cNvSpPr>
          <p:nvPr>
            <p:ph type="dt" sz="half" idx="10"/>
          </p:nvPr>
        </p:nvSpPr>
        <p:spPr/>
        <p:txBody>
          <a:bodyPr/>
          <a:lstStyle/>
          <a:p>
            <a:fld id="{AAE9B415-998A-4BF3-A2AF-E708DC584618}" type="datetime1">
              <a:rPr lang="en-US" smtClean="0"/>
              <a:t>4/25/2023</a:t>
            </a:fld>
            <a:endParaRPr lang="en-US"/>
          </a:p>
        </p:txBody>
      </p:sp>
      <p:sp>
        <p:nvSpPr>
          <p:cNvPr id="3" name="Footer Placeholder 2">
            <a:extLst>
              <a:ext uri="{FF2B5EF4-FFF2-40B4-BE49-F238E27FC236}">
                <a16:creationId xmlns:a16="http://schemas.microsoft.com/office/drawing/2014/main" id="{F94477FC-568A-4561-87CC-04CCA9D7DA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A6ABFB-ADEF-4ABE-9A32-610C1E7455EB}"/>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12304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7637-F74A-4907-BAF9-0C7AF6A23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71C9AE-2DD9-4D92-96C8-64967560F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5DA86-0209-4B1A-82CC-EFC068AB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18BF3-5F1A-452E-B182-C1C0A2AE3565}"/>
              </a:ext>
            </a:extLst>
          </p:cNvPr>
          <p:cNvSpPr>
            <a:spLocks noGrp="1"/>
          </p:cNvSpPr>
          <p:nvPr>
            <p:ph type="dt" sz="half" idx="10"/>
          </p:nvPr>
        </p:nvSpPr>
        <p:spPr/>
        <p:txBody>
          <a:bodyPr/>
          <a:lstStyle/>
          <a:p>
            <a:fld id="{16F598A5-4B92-45D5-8FCD-9D3B6447AFBA}" type="datetime1">
              <a:rPr lang="en-US" smtClean="0"/>
              <a:t>4/25/2023</a:t>
            </a:fld>
            <a:endParaRPr lang="en-US"/>
          </a:p>
        </p:txBody>
      </p:sp>
      <p:sp>
        <p:nvSpPr>
          <p:cNvPr id="6" name="Footer Placeholder 5">
            <a:extLst>
              <a:ext uri="{FF2B5EF4-FFF2-40B4-BE49-F238E27FC236}">
                <a16:creationId xmlns:a16="http://schemas.microsoft.com/office/drawing/2014/main" id="{994E9E41-52FE-4D19-9BFA-7D31167D1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78E7E6-0D73-4F73-B217-7255D79C8FA4}"/>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1576039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9867-CCFA-4638-A58C-B247F2BBA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57C1FC-4D05-41C8-8544-51CA7847F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CD6177-9F0A-4297-BEBE-6ECE6287A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3F64B-E874-4794-8127-00046FB059EE}"/>
              </a:ext>
            </a:extLst>
          </p:cNvPr>
          <p:cNvSpPr>
            <a:spLocks noGrp="1"/>
          </p:cNvSpPr>
          <p:nvPr>
            <p:ph type="dt" sz="half" idx="10"/>
          </p:nvPr>
        </p:nvSpPr>
        <p:spPr/>
        <p:txBody>
          <a:bodyPr/>
          <a:lstStyle/>
          <a:p>
            <a:fld id="{719E4767-1A36-4EAF-A0AE-41E89CB8679F}" type="datetime1">
              <a:rPr lang="en-US" smtClean="0"/>
              <a:t>4/25/2023</a:t>
            </a:fld>
            <a:endParaRPr lang="en-US"/>
          </a:p>
        </p:txBody>
      </p:sp>
      <p:sp>
        <p:nvSpPr>
          <p:cNvPr id="6" name="Footer Placeholder 5">
            <a:extLst>
              <a:ext uri="{FF2B5EF4-FFF2-40B4-BE49-F238E27FC236}">
                <a16:creationId xmlns:a16="http://schemas.microsoft.com/office/drawing/2014/main" id="{60233EFE-DDE9-4C26-86B2-574FDC89D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CB14F-E48E-4B12-A632-07C46982F9BF}"/>
              </a:ext>
            </a:extLst>
          </p:cNvPr>
          <p:cNvSpPr>
            <a:spLocks noGrp="1"/>
          </p:cNvSpPr>
          <p:nvPr>
            <p:ph type="sldNum" sz="quarter" idx="12"/>
          </p:nvPr>
        </p:nvSpPr>
        <p:spPr/>
        <p:txBody>
          <a:bodyPr/>
          <a:lstStyle/>
          <a:p>
            <a:fld id="{6F4B39F4-6F38-4B25-A5A9-B96F76A427A3}" type="slidenum">
              <a:rPr lang="en-US" smtClean="0"/>
              <a:t>‹#›</a:t>
            </a:fld>
            <a:endParaRPr lang="en-US"/>
          </a:p>
        </p:txBody>
      </p:sp>
    </p:spTree>
    <p:extLst>
      <p:ext uri="{BB962C8B-B14F-4D97-AF65-F5344CB8AC3E}">
        <p14:creationId xmlns:p14="http://schemas.microsoft.com/office/powerpoint/2010/main" val="34715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10F4C5-4B39-42A0-9F7F-98EEFBE3A3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854F5E-2DBE-4479-B68D-26B5A0B54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8D66D-B708-473B-88B1-E9FF021A33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6ED66-EF95-44C6-A744-F9202B47F5A7}" type="datetime1">
              <a:rPr lang="en-US" smtClean="0"/>
              <a:t>4/25/2023</a:t>
            </a:fld>
            <a:endParaRPr lang="en-US"/>
          </a:p>
        </p:txBody>
      </p:sp>
      <p:sp>
        <p:nvSpPr>
          <p:cNvPr id="5" name="Footer Placeholder 4">
            <a:extLst>
              <a:ext uri="{FF2B5EF4-FFF2-40B4-BE49-F238E27FC236}">
                <a16:creationId xmlns:a16="http://schemas.microsoft.com/office/drawing/2014/main" id="{471B10C5-9E83-4550-9D33-98760CA4DA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AAF43-4C0C-4AA1-8B6C-E1A541BFA1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B39F4-6F38-4B25-A5A9-B96F76A427A3}" type="slidenum">
              <a:rPr lang="en-US" smtClean="0"/>
              <a:t>‹#›</a:t>
            </a:fld>
            <a:endParaRPr lang="en-US"/>
          </a:p>
        </p:txBody>
      </p:sp>
    </p:spTree>
    <p:extLst>
      <p:ext uri="{BB962C8B-B14F-4D97-AF65-F5344CB8AC3E}">
        <p14:creationId xmlns:p14="http://schemas.microsoft.com/office/powerpoint/2010/main" val="9686118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746175" y="3432259"/>
            <a:ext cx="8084823" cy="1334477"/>
          </a:xfrm>
        </p:spPr>
        <p:txBody>
          <a:bodyPr>
            <a:normAutofit/>
          </a:bodyPr>
          <a:lstStyle/>
          <a:p>
            <a:r>
              <a:rPr lang="en-US" sz="3200" b="1"/>
              <a:t>Shopping is Easy in UNT System Marketplace!</a:t>
            </a:r>
            <a:endParaRPr lang="en-US" sz="200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TextBox 2">
            <a:extLst>
              <a:ext uri="{FF2B5EF4-FFF2-40B4-BE49-F238E27FC236}">
                <a16:creationId xmlns:a16="http://schemas.microsoft.com/office/drawing/2014/main" id="{4A5D60EE-065A-AE7B-2036-3857275BEEF9}"/>
              </a:ext>
            </a:extLst>
          </p:cNvPr>
          <p:cNvSpPr txBox="1"/>
          <p:nvPr/>
        </p:nvSpPr>
        <p:spPr>
          <a:xfrm>
            <a:off x="2215552" y="1739152"/>
            <a:ext cx="815752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latin typeface="Calibri"/>
                <a:cs typeface="Calibri"/>
              </a:rPr>
              <a:t>Hosted Catalog Shopping</a:t>
            </a:r>
            <a:endParaRPr lang="en-US" sz="4000">
              <a:latin typeface="Calibri"/>
              <a:cs typeface="Calibri"/>
            </a:endParaRPr>
          </a:p>
          <a:p>
            <a:pPr algn="ctr"/>
            <a:r>
              <a:rPr lang="en-US" sz="4000" b="1">
                <a:latin typeface="Calibri"/>
                <a:cs typeface="Calibri"/>
              </a:rPr>
              <a:t>Quick Guide</a:t>
            </a:r>
            <a:r>
              <a:rPr lang="en-US" sz="4000">
                <a:latin typeface="Calibri"/>
                <a:ea typeface="Calibri Light"/>
                <a:cs typeface="Calibri Light"/>
              </a:rPr>
              <a:t>​</a:t>
            </a:r>
            <a:endParaRPr lang="en-US" sz="4000">
              <a:latin typeface="Calibri"/>
              <a:cs typeface="Calibri"/>
            </a:endParaRPr>
          </a:p>
        </p:txBody>
      </p:sp>
    </p:spTree>
    <p:extLst>
      <p:ext uri="{BB962C8B-B14F-4D97-AF65-F5344CB8AC3E}">
        <p14:creationId xmlns:p14="http://schemas.microsoft.com/office/powerpoint/2010/main" val="321424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08738"/>
            <a:ext cx="7080236" cy="892829"/>
          </a:xfrm>
        </p:spPr>
        <p:txBody>
          <a:bodyPr>
            <a:normAutofit fontScale="90000"/>
          </a:bodyPr>
          <a:lstStyle/>
          <a:p>
            <a:r>
              <a:rPr lang="en-US" sz="3200" b="1" dirty="0"/>
              <a:t>Creating a Cart with a </a:t>
            </a:r>
            <a:r>
              <a:rPr lang="en-US" sz="3000" b="1" dirty="0"/>
              <a:t>Hosted Catalog Supplier</a:t>
            </a:r>
            <a:endParaRPr lang="en-US" sz="3000" dirty="0"/>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10</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pic>
        <p:nvPicPr>
          <p:cNvPr id="9" name="Picture 8">
            <a:extLst>
              <a:ext uri="{FF2B5EF4-FFF2-40B4-BE49-F238E27FC236}">
                <a16:creationId xmlns:a16="http://schemas.microsoft.com/office/drawing/2014/main" id="{E8C89C96-300B-92F8-0263-C1A8D975DDBC}"/>
              </a:ext>
            </a:extLst>
          </p:cNvPr>
          <p:cNvPicPr>
            <a:picLocks noChangeAspect="1"/>
          </p:cNvPicPr>
          <p:nvPr/>
        </p:nvPicPr>
        <p:blipFill>
          <a:blip r:embed="rId3"/>
          <a:stretch>
            <a:fillRect/>
          </a:stretch>
        </p:blipFill>
        <p:spPr>
          <a:xfrm>
            <a:off x="2538801" y="2529467"/>
            <a:ext cx="5359247" cy="4009445"/>
          </a:xfrm>
          <a:prstGeom prst="rect">
            <a:avLst/>
          </a:prstGeom>
        </p:spPr>
      </p:pic>
      <p:sp>
        <p:nvSpPr>
          <p:cNvPr id="10" name="TextBox 9">
            <a:extLst>
              <a:ext uri="{FF2B5EF4-FFF2-40B4-BE49-F238E27FC236}">
                <a16:creationId xmlns:a16="http://schemas.microsoft.com/office/drawing/2014/main" id="{69A47023-E006-5681-696E-E2162D15A887}"/>
              </a:ext>
            </a:extLst>
          </p:cNvPr>
          <p:cNvSpPr txBox="1"/>
          <p:nvPr/>
        </p:nvSpPr>
        <p:spPr>
          <a:xfrm>
            <a:off x="2766291" y="1764643"/>
            <a:ext cx="6028541" cy="646331"/>
          </a:xfrm>
          <a:prstGeom prst="rect">
            <a:avLst/>
          </a:prstGeom>
          <a:noFill/>
        </p:spPr>
        <p:txBody>
          <a:bodyPr wrap="square" lIns="91440" tIns="45720" rIns="91440" bIns="45720" rtlCol="0" anchor="t">
            <a:spAutoFit/>
          </a:bodyPr>
          <a:lstStyle/>
          <a:p>
            <a:r>
              <a:rPr lang="en-US" sz="1200" b="1" dirty="0"/>
              <a:t>When the Requestor places the order, the workflow status can be viewed in the What’s Next section of the requisition. Once it moves all the way through the workflow, a Purchase Order will be issued and a link to the PO becomes available.</a:t>
            </a:r>
            <a:endParaRPr lang="en-US" sz="1200" b="1" dirty="0">
              <a:cs typeface="Calibri"/>
            </a:endParaRPr>
          </a:p>
        </p:txBody>
      </p:sp>
      <p:cxnSp>
        <p:nvCxnSpPr>
          <p:cNvPr id="13" name="Straight Arrow Connector 12">
            <a:extLst>
              <a:ext uri="{FF2B5EF4-FFF2-40B4-BE49-F238E27FC236}">
                <a16:creationId xmlns:a16="http://schemas.microsoft.com/office/drawing/2014/main" id="{B0C6377E-76BA-5F01-81A0-154EBBDF2D2C}"/>
              </a:ext>
            </a:extLst>
          </p:cNvPr>
          <p:cNvCxnSpPr>
            <a:cxnSpLocks/>
          </p:cNvCxnSpPr>
          <p:nvPr/>
        </p:nvCxnSpPr>
        <p:spPr>
          <a:xfrm flipH="1">
            <a:off x="7366612" y="3539496"/>
            <a:ext cx="629129" cy="721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0" descr="Diagram, timeline&#10;&#10;Description automatically generated">
            <a:extLst>
              <a:ext uri="{FF2B5EF4-FFF2-40B4-BE49-F238E27FC236}">
                <a16:creationId xmlns:a16="http://schemas.microsoft.com/office/drawing/2014/main" id="{0F6DA06A-D4C6-15F2-E2B1-7D1E3E41784F}"/>
              </a:ext>
            </a:extLst>
          </p:cNvPr>
          <p:cNvPicPr>
            <a:picLocks noChangeAspect="1"/>
          </p:cNvPicPr>
          <p:nvPr/>
        </p:nvPicPr>
        <p:blipFill>
          <a:blip r:embed="rId4"/>
          <a:stretch>
            <a:fillRect/>
          </a:stretch>
        </p:blipFill>
        <p:spPr>
          <a:xfrm>
            <a:off x="9042216" y="2087697"/>
            <a:ext cx="1553133" cy="4472848"/>
          </a:xfrm>
          <a:prstGeom prst="rect">
            <a:avLst/>
          </a:prstGeom>
        </p:spPr>
      </p:pic>
      <p:cxnSp>
        <p:nvCxnSpPr>
          <p:cNvPr id="11" name="Straight Arrow Connector 10">
            <a:extLst>
              <a:ext uri="{FF2B5EF4-FFF2-40B4-BE49-F238E27FC236}">
                <a16:creationId xmlns:a16="http://schemas.microsoft.com/office/drawing/2014/main" id="{CC7449D5-8A43-8BD0-2BAC-74DF6115B9A4}"/>
              </a:ext>
            </a:extLst>
          </p:cNvPr>
          <p:cNvCxnSpPr>
            <a:cxnSpLocks/>
          </p:cNvCxnSpPr>
          <p:nvPr/>
        </p:nvCxnSpPr>
        <p:spPr>
          <a:xfrm flipH="1" flipV="1">
            <a:off x="10166732" y="2288948"/>
            <a:ext cx="629130" cy="11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5477EB3-1319-4669-D4FF-8EC0ED72BE1C}"/>
              </a:ext>
            </a:extLst>
          </p:cNvPr>
          <p:cNvCxnSpPr>
            <a:cxnSpLocks/>
          </p:cNvCxnSpPr>
          <p:nvPr/>
        </p:nvCxnSpPr>
        <p:spPr>
          <a:xfrm flipH="1" flipV="1">
            <a:off x="10102466" y="6346827"/>
            <a:ext cx="629130" cy="11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11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644242" y="1364546"/>
            <a:ext cx="8707773" cy="892829"/>
          </a:xfrm>
        </p:spPr>
        <p:txBody>
          <a:bodyPr>
            <a:normAutofit/>
          </a:bodyPr>
          <a:lstStyle/>
          <a:p>
            <a:r>
              <a:rPr lang="en-US" sz="3200" b="1"/>
              <a:t>Creating a Cart with a Hosted Catalog</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2</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1692613" y="2688005"/>
            <a:ext cx="8383551" cy="3016210"/>
          </a:xfrm>
          <a:prstGeom prst="rect">
            <a:avLst/>
          </a:prstGeom>
          <a:noFill/>
        </p:spPr>
        <p:txBody>
          <a:bodyPr wrap="square" lIns="91440" tIns="45720" rIns="91440" bIns="45720" rtlCol="0" anchor="t">
            <a:spAutoFit/>
          </a:bodyPr>
          <a:lstStyle/>
          <a:p>
            <a:r>
              <a:rPr lang="en-US" b="1" dirty="0">
                <a:ea typeface="+mn-lt"/>
                <a:cs typeface="+mn-lt"/>
              </a:rPr>
              <a:t>UNT System Marketplace Shoppers and Requestors:</a:t>
            </a:r>
            <a:endParaRPr lang="en-US" dirty="0"/>
          </a:p>
          <a:p>
            <a:endParaRPr lang="en-US" b="1" dirty="0">
              <a:ea typeface="+mn-lt"/>
              <a:cs typeface="+mn-lt"/>
            </a:endParaRPr>
          </a:p>
          <a:p>
            <a:pPr marL="285750" indent="-285750">
              <a:buFont typeface="Arial"/>
              <a:buChar char="•"/>
            </a:pPr>
            <a:r>
              <a:rPr lang="en-US" sz="1400" dirty="0">
                <a:ea typeface="+mn-lt"/>
                <a:cs typeface="+mn-lt"/>
              </a:rPr>
              <a:t>Both Shoppers and Requestors can shop for items and add them to carts.</a:t>
            </a:r>
            <a:endParaRPr lang="en-US" sz="1400" dirty="0">
              <a:cs typeface="Calibri"/>
            </a:endParaRPr>
          </a:p>
          <a:p>
            <a:endParaRPr lang="en-US" sz="1400" dirty="0">
              <a:ea typeface="+mn-lt"/>
              <a:cs typeface="+mn-lt"/>
            </a:endParaRPr>
          </a:p>
          <a:p>
            <a:r>
              <a:rPr lang="en-US" sz="1400" dirty="0">
                <a:ea typeface="+mn-lt"/>
                <a:cs typeface="+mn-lt"/>
              </a:rPr>
              <a:t>Requestors have additional permissions: </a:t>
            </a:r>
          </a:p>
          <a:p>
            <a:endParaRPr lang="en-US" sz="1400" dirty="0">
              <a:cs typeface="Calibri"/>
            </a:endParaRPr>
          </a:p>
          <a:p>
            <a:pPr marL="285750" indent="-285750">
              <a:buFont typeface="Arial"/>
              <a:buChar char="•"/>
            </a:pPr>
            <a:r>
              <a:rPr lang="en-US" sz="1400" dirty="0">
                <a:ea typeface="+mn-lt"/>
                <a:cs typeface="+mn-lt"/>
              </a:rPr>
              <a:t>Requestors can submit carts that have been assigned to them by Shoppers. </a:t>
            </a:r>
          </a:p>
          <a:p>
            <a:endParaRPr lang="en-US" sz="1400" dirty="0">
              <a:cs typeface="Calibri" panose="020F0502020204030204"/>
            </a:endParaRPr>
          </a:p>
          <a:p>
            <a:pPr marL="285750" indent="-285750">
              <a:buFont typeface="Arial"/>
              <a:buChar char="•"/>
            </a:pPr>
            <a:r>
              <a:rPr lang="en-US" sz="1400" dirty="0">
                <a:ea typeface="+mn-lt"/>
                <a:cs typeface="+mn-lt"/>
              </a:rPr>
              <a:t>Requestors are users who have knowledge of UNT System Marketplace accounting codes and </a:t>
            </a:r>
            <a:r>
              <a:rPr lang="en-US" sz="1400" dirty="0" err="1">
                <a:ea typeface="+mn-lt"/>
                <a:cs typeface="+mn-lt"/>
              </a:rPr>
              <a:t>Chartfields</a:t>
            </a:r>
            <a:r>
              <a:rPr lang="en-US" sz="1400" dirty="0">
                <a:ea typeface="+mn-lt"/>
                <a:cs typeface="+mn-lt"/>
              </a:rPr>
              <a:t>. The requestor may need to update the requisition with these codes before placing an order. </a:t>
            </a:r>
          </a:p>
          <a:p>
            <a:endParaRPr lang="en-US" sz="1400" dirty="0">
              <a:cs typeface="Calibri" panose="020F0502020204030204"/>
            </a:endParaRPr>
          </a:p>
          <a:p>
            <a:pPr marL="285750" indent="-285750">
              <a:buFont typeface="Arial"/>
              <a:buChar char="•"/>
            </a:pPr>
            <a:r>
              <a:rPr lang="en-US" sz="1400" dirty="0">
                <a:ea typeface="+mn-lt"/>
                <a:cs typeface="+mn-lt"/>
              </a:rPr>
              <a:t>Responsibilities of a Requestor include following Procurement Guidelines, bid thresholds, </a:t>
            </a:r>
            <a:r>
              <a:rPr lang="en-US" sz="1400" dirty="0">
                <a:solidFill>
                  <a:srgbClr val="000000"/>
                </a:solidFill>
                <a:ea typeface="+mn-lt"/>
                <a:cs typeface="+mn-lt"/>
              </a:rPr>
              <a:t>validating</a:t>
            </a:r>
            <a:r>
              <a:rPr lang="en-US" sz="1400" dirty="0">
                <a:ea typeface="+mn-lt"/>
                <a:cs typeface="+mn-lt"/>
              </a:rPr>
              <a:t> accuracy of Accounting </a:t>
            </a:r>
            <a:r>
              <a:rPr lang="en-US" sz="1400" dirty="0" err="1">
                <a:ea typeface="+mn-lt"/>
                <a:cs typeface="+mn-lt"/>
              </a:rPr>
              <a:t>Chartfields</a:t>
            </a:r>
            <a:r>
              <a:rPr lang="en-US" sz="1400" dirty="0">
                <a:ea typeface="+mn-lt"/>
                <a:cs typeface="+mn-lt"/>
              </a:rPr>
              <a:t>, Ship To information, and Business Purpose.</a:t>
            </a:r>
            <a:endParaRPr lang="en-US" sz="1400" dirty="0">
              <a:cs typeface="Calibri"/>
            </a:endParaRPr>
          </a:p>
        </p:txBody>
      </p:sp>
    </p:spTree>
    <p:extLst>
      <p:ext uri="{BB962C8B-B14F-4D97-AF65-F5344CB8AC3E}">
        <p14:creationId xmlns:p14="http://schemas.microsoft.com/office/powerpoint/2010/main" val="151169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7" descr="Graphical user interface&#10;&#10;Description automatically generated">
            <a:extLst>
              <a:ext uri="{FF2B5EF4-FFF2-40B4-BE49-F238E27FC236}">
                <a16:creationId xmlns:a16="http://schemas.microsoft.com/office/drawing/2014/main" id="{92313999-DF72-E102-88F3-C02BCF4136B9}"/>
              </a:ext>
            </a:extLst>
          </p:cNvPr>
          <p:cNvPicPr>
            <a:picLocks noChangeAspect="1"/>
          </p:cNvPicPr>
          <p:nvPr/>
        </p:nvPicPr>
        <p:blipFill>
          <a:blip r:embed="rId2"/>
          <a:stretch>
            <a:fillRect/>
          </a:stretch>
        </p:blipFill>
        <p:spPr>
          <a:xfrm>
            <a:off x="694063" y="1670819"/>
            <a:ext cx="7893583" cy="5141348"/>
          </a:xfrm>
          <a:prstGeom prst="rect">
            <a:avLst/>
          </a:prstGeom>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015679"/>
            <a:ext cx="7080236" cy="892829"/>
          </a:xfrm>
        </p:spPr>
        <p:txBody>
          <a:bodyPr>
            <a:normAutofit fontScale="90000"/>
          </a:bodyPr>
          <a:lstStyle/>
          <a:p>
            <a:r>
              <a:rPr lang="en-US" sz="3200" b="1"/>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3</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Rectangle: Rounded Corners 2">
            <a:extLst>
              <a:ext uri="{FF2B5EF4-FFF2-40B4-BE49-F238E27FC236}">
                <a16:creationId xmlns:a16="http://schemas.microsoft.com/office/drawing/2014/main" id="{E0D8A791-8947-5EB6-FF44-14825CA8B73E}"/>
              </a:ext>
            </a:extLst>
          </p:cNvPr>
          <p:cNvSpPr/>
          <p:nvPr/>
        </p:nvSpPr>
        <p:spPr>
          <a:xfrm>
            <a:off x="1015944" y="3940653"/>
            <a:ext cx="3783451" cy="271473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dirty="0">
                <a:solidFill>
                  <a:schemeClr val="tx1"/>
                </a:solidFill>
                <a:ea typeface="+mn-lt"/>
                <a:cs typeface="+mn-lt"/>
              </a:rPr>
              <a:t>The Showcases section on your Home page contains links to make shopping easier, allowing you to create many types of requisitions and payment requests.</a:t>
            </a:r>
            <a:endParaRPr lang="en-US" dirty="0">
              <a:solidFill>
                <a:schemeClr val="tx1"/>
              </a:solidFill>
              <a:ea typeface="Calibri" panose="020F0502020204030204"/>
              <a:cs typeface="Calibri"/>
            </a:endParaRPr>
          </a:p>
          <a:p>
            <a:endParaRPr lang="en-US" sz="1100" b="1">
              <a:solidFill>
                <a:schemeClr val="tx1"/>
              </a:solidFill>
              <a:ea typeface="Calibri" panose="020F0502020204030204"/>
              <a:cs typeface="Calibri"/>
            </a:endParaRPr>
          </a:p>
          <a:p>
            <a:r>
              <a:rPr lang="en-US" sz="1100" b="1" dirty="0">
                <a:solidFill>
                  <a:schemeClr val="tx1"/>
                </a:solidFill>
              </a:rPr>
              <a:t>Hosted Catalog shopping is a great new feature of UNT System Marketplace. </a:t>
            </a:r>
            <a:endParaRPr lang="en-US" sz="1100" b="1" dirty="0">
              <a:solidFill>
                <a:schemeClr val="tx1"/>
              </a:solidFill>
              <a:ea typeface="Calibri" panose="020F0502020204030204"/>
              <a:cs typeface="Calibri"/>
            </a:endParaRPr>
          </a:p>
          <a:p>
            <a:endParaRPr lang="en-US" sz="1100" b="1">
              <a:solidFill>
                <a:schemeClr val="tx1"/>
              </a:solidFill>
              <a:ea typeface="Calibri" panose="020F0502020204030204"/>
              <a:cs typeface="Calibri"/>
            </a:endParaRPr>
          </a:p>
          <a:p>
            <a:r>
              <a:rPr lang="en-US" sz="1100" b="1" dirty="0">
                <a:solidFill>
                  <a:schemeClr val="tx1"/>
                </a:solidFill>
                <a:cs typeface="Calibri"/>
              </a:rPr>
              <a:t>To access items in a Hosted Catalog, you can click the tile for the Hosted Catalog supplier, or you can type information about the item you would like to purchase in the Search bar at the top of the page. You can search by product name, supplier, part number, etc. </a:t>
            </a:r>
            <a:endParaRPr lang="en-US" dirty="0">
              <a:solidFill>
                <a:schemeClr val="tx1"/>
              </a:solidFill>
              <a:ea typeface="Calibri" panose="020F0502020204030204"/>
              <a:cs typeface="Calibri"/>
            </a:endParaRPr>
          </a:p>
          <a:p>
            <a:pPr algn="ctr"/>
            <a:endParaRPr lang="en-US" sz="1100" b="1">
              <a:solidFill>
                <a:schemeClr val="accent1"/>
              </a:solidFill>
              <a:cs typeface="Calibri"/>
            </a:endParaRPr>
          </a:p>
          <a:p>
            <a:pPr algn="ctr"/>
            <a:endParaRPr lang="en-US" sz="1100">
              <a:solidFill>
                <a:schemeClr val="accent1"/>
              </a:solidFill>
              <a:cs typeface="Calibri"/>
            </a:endParaRPr>
          </a:p>
        </p:txBody>
      </p:sp>
      <p:cxnSp>
        <p:nvCxnSpPr>
          <p:cNvPr id="8" name="Straight Arrow Connector 7">
            <a:extLst>
              <a:ext uri="{FF2B5EF4-FFF2-40B4-BE49-F238E27FC236}">
                <a16:creationId xmlns:a16="http://schemas.microsoft.com/office/drawing/2014/main" id="{D12694AE-DC53-A544-5A10-4A20C52C4429}"/>
              </a:ext>
            </a:extLst>
          </p:cNvPr>
          <p:cNvCxnSpPr/>
          <p:nvPr/>
        </p:nvCxnSpPr>
        <p:spPr>
          <a:xfrm flipH="1">
            <a:off x="2614772" y="2321102"/>
            <a:ext cx="1174679" cy="2893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6EC8DB4-3FC0-79F1-5072-1EC51BB1973D}"/>
              </a:ext>
            </a:extLst>
          </p:cNvPr>
          <p:cNvCxnSpPr>
            <a:cxnSpLocks/>
          </p:cNvCxnSpPr>
          <p:nvPr/>
        </p:nvCxnSpPr>
        <p:spPr>
          <a:xfrm flipH="1">
            <a:off x="5554047" y="5979775"/>
            <a:ext cx="973426" cy="107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2" descr="Graphical user interface, application&#10;&#10;Description automatically generated">
            <a:extLst>
              <a:ext uri="{FF2B5EF4-FFF2-40B4-BE49-F238E27FC236}">
                <a16:creationId xmlns:a16="http://schemas.microsoft.com/office/drawing/2014/main" id="{874997A0-D299-5E3C-84E8-EBA931F057D3}"/>
              </a:ext>
            </a:extLst>
          </p:cNvPr>
          <p:cNvPicPr>
            <a:picLocks noChangeAspect="1"/>
          </p:cNvPicPr>
          <p:nvPr/>
        </p:nvPicPr>
        <p:blipFill rotWithShape="1">
          <a:blip r:embed="rId4"/>
          <a:srcRect t="-420" r="334"/>
          <a:stretch/>
        </p:blipFill>
        <p:spPr>
          <a:xfrm>
            <a:off x="8662930" y="4197533"/>
            <a:ext cx="2734027" cy="2199510"/>
          </a:xfrm>
          <a:prstGeom prst="rect">
            <a:avLst/>
          </a:prstGeom>
        </p:spPr>
      </p:pic>
      <p:cxnSp>
        <p:nvCxnSpPr>
          <p:cNvPr id="13" name="Straight Arrow Connector 12">
            <a:extLst>
              <a:ext uri="{FF2B5EF4-FFF2-40B4-BE49-F238E27FC236}">
                <a16:creationId xmlns:a16="http://schemas.microsoft.com/office/drawing/2014/main" id="{4EA30095-0AC7-7A22-4C57-835BEE2711CF}"/>
              </a:ext>
            </a:extLst>
          </p:cNvPr>
          <p:cNvCxnSpPr>
            <a:cxnSpLocks/>
          </p:cNvCxnSpPr>
          <p:nvPr/>
        </p:nvCxnSpPr>
        <p:spPr>
          <a:xfrm flipH="1">
            <a:off x="10116866" y="4749558"/>
            <a:ext cx="670463" cy="7360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86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BC9058-062B-DC17-D717-F07AFA2864EA}"/>
              </a:ext>
            </a:extLst>
          </p:cNvPr>
          <p:cNvPicPr>
            <a:picLocks noChangeAspect="1"/>
          </p:cNvPicPr>
          <p:nvPr/>
        </p:nvPicPr>
        <p:blipFill>
          <a:blip r:embed="rId2"/>
          <a:stretch>
            <a:fillRect/>
          </a:stretch>
        </p:blipFill>
        <p:spPr>
          <a:xfrm>
            <a:off x="503630" y="1912690"/>
            <a:ext cx="7375187" cy="4624927"/>
          </a:xfrm>
          <a:prstGeom prst="rect">
            <a:avLst/>
          </a:prstGeom>
          <a:ln>
            <a:solidFill>
              <a:schemeClr val="tx1"/>
            </a:solidFill>
          </a:ln>
        </p:spPr>
      </p:pic>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4</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8269847" y="2345123"/>
            <a:ext cx="3577939" cy="369856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rPr>
              <a:t>After you enter your search criteria, the catalog will display, and you will be able to select the quantity and the items you wish to add to your shopping cart.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When you are finished shopping, click on the link to view your cart (the shopping cart in the top right corner of your screen).</a:t>
            </a:r>
            <a:endParaRPr lang="en-US" sz="1100" b="1">
              <a:solidFill>
                <a:schemeClr val="tx1"/>
              </a:solidFill>
              <a:cs typeface="Calibri"/>
            </a:endParaRPr>
          </a:p>
          <a:p>
            <a:endParaRPr lang="en-US" sz="1100" b="1">
              <a:solidFill>
                <a:schemeClr val="tx1"/>
              </a:solidFill>
              <a:cs typeface="Calibri"/>
            </a:endParaRPr>
          </a:p>
          <a:p>
            <a:endParaRPr lang="en-US" sz="1100" b="1">
              <a:solidFill>
                <a:schemeClr val="tx1"/>
              </a:solidFill>
              <a:cs typeface="Calibri"/>
            </a:endParaRPr>
          </a:p>
        </p:txBody>
      </p:sp>
      <p:cxnSp>
        <p:nvCxnSpPr>
          <p:cNvPr id="4" name="Straight Arrow Connector 3">
            <a:extLst>
              <a:ext uri="{FF2B5EF4-FFF2-40B4-BE49-F238E27FC236}">
                <a16:creationId xmlns:a16="http://schemas.microsoft.com/office/drawing/2014/main" id="{DF75BE72-3107-6BC0-D336-BD5A6914FA43}"/>
              </a:ext>
            </a:extLst>
          </p:cNvPr>
          <p:cNvCxnSpPr/>
          <p:nvPr/>
        </p:nvCxnSpPr>
        <p:spPr>
          <a:xfrm flipH="1" flipV="1">
            <a:off x="6929917" y="2122468"/>
            <a:ext cx="1508591" cy="703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B0C161C-4BE5-3EEF-C799-E82048A9BB2D}"/>
              </a:ext>
            </a:extLst>
          </p:cNvPr>
          <p:cNvCxnSpPr>
            <a:cxnSpLocks/>
          </p:cNvCxnSpPr>
          <p:nvPr/>
        </p:nvCxnSpPr>
        <p:spPr>
          <a:xfrm flipH="1" flipV="1">
            <a:off x="7512118" y="4742378"/>
            <a:ext cx="943513" cy="4298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55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5</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7798948" y="2113954"/>
            <a:ext cx="3577939" cy="387836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rPr>
              <a:t>When you click the Cart icon or the link displaying the amount of your cart, a popup displaying items in your cart will appear. </a:t>
            </a:r>
            <a:endParaRPr lang="en-US" sz="1100" b="1">
              <a:solidFill>
                <a:schemeClr val="tx1"/>
              </a:solidFill>
              <a:cs typeface="Calibri"/>
            </a:endParaRPr>
          </a:p>
          <a:p>
            <a:endParaRPr lang="en-US" sz="1100" b="1">
              <a:solidFill>
                <a:schemeClr val="tx1"/>
              </a:solidFill>
              <a:cs typeface="Calibri"/>
            </a:endParaRPr>
          </a:p>
          <a:p>
            <a:r>
              <a:rPr lang="en-US" sz="1100" b="1">
                <a:solidFill>
                  <a:schemeClr val="tx1"/>
                </a:solidFill>
              </a:rPr>
              <a:t>You have the option to View My Cart or Checkout. When you choose to checkout, a requisition will be created.</a:t>
            </a:r>
            <a:endParaRPr lang="en-US" sz="1100" b="1">
              <a:solidFill>
                <a:schemeClr val="tx1"/>
              </a:solidFill>
              <a:cs typeface="Calibri"/>
            </a:endParaRPr>
          </a:p>
          <a:p>
            <a:endParaRPr lang="en-US" sz="1100" b="1">
              <a:solidFill>
                <a:schemeClr val="tx1"/>
              </a:solidFill>
              <a:cs typeface="Calibri"/>
            </a:endParaRPr>
          </a:p>
        </p:txBody>
      </p:sp>
      <p:pic>
        <p:nvPicPr>
          <p:cNvPr id="8" name="Picture 7">
            <a:extLst>
              <a:ext uri="{FF2B5EF4-FFF2-40B4-BE49-F238E27FC236}">
                <a16:creationId xmlns:a16="http://schemas.microsoft.com/office/drawing/2014/main" id="{B7B8BEB7-100D-AA33-BF41-8EC5358C1EA3}"/>
              </a:ext>
            </a:extLst>
          </p:cNvPr>
          <p:cNvPicPr>
            <a:picLocks noChangeAspect="1"/>
          </p:cNvPicPr>
          <p:nvPr/>
        </p:nvPicPr>
        <p:blipFill>
          <a:blip r:embed="rId3"/>
          <a:stretch>
            <a:fillRect/>
          </a:stretch>
        </p:blipFill>
        <p:spPr>
          <a:xfrm>
            <a:off x="840799" y="1753380"/>
            <a:ext cx="7080236" cy="4642689"/>
          </a:xfrm>
          <a:prstGeom prst="rect">
            <a:avLst/>
          </a:prstGeom>
          <a:ln>
            <a:solidFill>
              <a:schemeClr val="tx1"/>
            </a:solidFill>
          </a:ln>
        </p:spPr>
      </p:pic>
      <p:cxnSp>
        <p:nvCxnSpPr>
          <p:cNvPr id="4" name="Straight Arrow Connector 3">
            <a:extLst>
              <a:ext uri="{FF2B5EF4-FFF2-40B4-BE49-F238E27FC236}">
                <a16:creationId xmlns:a16="http://schemas.microsoft.com/office/drawing/2014/main" id="{B2F2A340-F33C-8566-8D1A-ADE60A19C4F8}"/>
              </a:ext>
            </a:extLst>
          </p:cNvPr>
          <p:cNvCxnSpPr/>
          <p:nvPr/>
        </p:nvCxnSpPr>
        <p:spPr>
          <a:xfrm flipH="1" flipV="1">
            <a:off x="6998412" y="1934109"/>
            <a:ext cx="1123307" cy="5411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E7A79E6-CB50-C46A-07A7-FEDB080B34DE}"/>
              </a:ext>
            </a:extLst>
          </p:cNvPr>
          <p:cNvCxnSpPr>
            <a:cxnSpLocks/>
          </p:cNvCxnSpPr>
          <p:nvPr/>
        </p:nvCxnSpPr>
        <p:spPr>
          <a:xfrm flipH="1" flipV="1">
            <a:off x="6895672" y="2473502"/>
            <a:ext cx="1148992" cy="6095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5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979802" y="1138043"/>
            <a:ext cx="8003097" cy="892829"/>
          </a:xfrm>
        </p:spPr>
        <p:txBody>
          <a:bodyPr>
            <a:normAutofit/>
          </a:bodyPr>
          <a:lstStyle/>
          <a:p>
            <a:r>
              <a:rPr lang="en-US" sz="3200" b="1">
                <a:ea typeface="+mj-lt"/>
                <a:cs typeface="+mj-lt"/>
              </a:rPr>
              <a:t>Creating a Cart with a Hosted Catalog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6</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9326452" y="1863862"/>
            <a:ext cx="2709241" cy="226675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a:solidFill>
                  <a:schemeClr val="tx1"/>
                </a:solidFill>
                <a:cs typeface="Calibri"/>
              </a:rPr>
              <a:t>If you choose to view your cart, you can review items in the cart, update the Cart Name, choose a Delivery Location, and make other adjustments as needed.</a:t>
            </a:r>
            <a:endParaRPr lang="en-US" b="1">
              <a:solidFill>
                <a:schemeClr val="tx1"/>
              </a:solidFill>
              <a:cs typeface="Calibri"/>
            </a:endParaRPr>
          </a:p>
          <a:p>
            <a:endParaRPr lang="en-US" sz="1100" b="1">
              <a:solidFill>
                <a:schemeClr val="tx1"/>
              </a:solidFill>
              <a:cs typeface="Calibri"/>
            </a:endParaRPr>
          </a:p>
          <a:p>
            <a:r>
              <a:rPr lang="en-US" sz="1100" b="1">
                <a:solidFill>
                  <a:schemeClr val="tx1"/>
                </a:solidFill>
                <a:cs typeface="Calibri"/>
              </a:rPr>
              <a:t>You can add or remove items, but you should not attempt to add items from another supplier to your cart. To remove items, click the Ellipses (…) and select the Remove link.</a:t>
            </a:r>
          </a:p>
          <a:p>
            <a:endParaRPr lang="en-US" sz="1100" b="1">
              <a:solidFill>
                <a:schemeClr val="tx1"/>
              </a:solidFill>
              <a:cs typeface="Calibri"/>
            </a:endParaRPr>
          </a:p>
        </p:txBody>
      </p:sp>
      <p:pic>
        <p:nvPicPr>
          <p:cNvPr id="4" name="Picture 7" descr="Graphical user interface, application&#10;&#10;Description automatically generated">
            <a:extLst>
              <a:ext uri="{FF2B5EF4-FFF2-40B4-BE49-F238E27FC236}">
                <a16:creationId xmlns:a16="http://schemas.microsoft.com/office/drawing/2014/main" id="{70AA376D-5A59-59EF-9BC3-BB765755B949}"/>
              </a:ext>
            </a:extLst>
          </p:cNvPr>
          <p:cNvPicPr>
            <a:picLocks noChangeAspect="1"/>
          </p:cNvPicPr>
          <p:nvPr/>
        </p:nvPicPr>
        <p:blipFill>
          <a:blip r:embed="rId3"/>
          <a:stretch>
            <a:fillRect/>
          </a:stretch>
        </p:blipFill>
        <p:spPr>
          <a:xfrm>
            <a:off x="244208" y="1965190"/>
            <a:ext cx="8903464" cy="3854872"/>
          </a:xfrm>
          <a:prstGeom prst="rect">
            <a:avLst/>
          </a:prstGeom>
        </p:spPr>
      </p:pic>
      <p:pic>
        <p:nvPicPr>
          <p:cNvPr id="8" name="Picture 8" descr="Graphical user interface, text, application, email&#10;&#10;Description automatically generated">
            <a:extLst>
              <a:ext uri="{FF2B5EF4-FFF2-40B4-BE49-F238E27FC236}">
                <a16:creationId xmlns:a16="http://schemas.microsoft.com/office/drawing/2014/main" id="{E624EFE8-73D7-0AE7-7CCF-466E97553F8E}"/>
              </a:ext>
            </a:extLst>
          </p:cNvPr>
          <p:cNvPicPr>
            <a:picLocks noChangeAspect="1"/>
          </p:cNvPicPr>
          <p:nvPr/>
        </p:nvPicPr>
        <p:blipFill>
          <a:blip r:embed="rId4"/>
          <a:stretch>
            <a:fillRect/>
          </a:stretch>
        </p:blipFill>
        <p:spPr>
          <a:xfrm>
            <a:off x="4641774" y="4255722"/>
            <a:ext cx="6020718" cy="2367714"/>
          </a:xfrm>
          <a:prstGeom prst="rect">
            <a:avLst/>
          </a:prstGeom>
        </p:spPr>
      </p:pic>
      <p:cxnSp>
        <p:nvCxnSpPr>
          <p:cNvPr id="10" name="Straight Arrow Connector 9">
            <a:extLst>
              <a:ext uri="{FF2B5EF4-FFF2-40B4-BE49-F238E27FC236}">
                <a16:creationId xmlns:a16="http://schemas.microsoft.com/office/drawing/2014/main" id="{6227D894-3E7F-440D-F5C5-34229A8B282D}"/>
              </a:ext>
            </a:extLst>
          </p:cNvPr>
          <p:cNvCxnSpPr>
            <a:cxnSpLocks/>
          </p:cNvCxnSpPr>
          <p:nvPr/>
        </p:nvCxnSpPr>
        <p:spPr>
          <a:xfrm flipH="1">
            <a:off x="8153431" y="2495535"/>
            <a:ext cx="87357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0B7FC9-3554-05B0-E4D7-93C941955446}"/>
              </a:ext>
            </a:extLst>
          </p:cNvPr>
          <p:cNvCxnSpPr>
            <a:cxnSpLocks/>
          </p:cNvCxnSpPr>
          <p:nvPr/>
        </p:nvCxnSpPr>
        <p:spPr>
          <a:xfrm flipH="1" flipV="1">
            <a:off x="9842684" y="5337887"/>
            <a:ext cx="1020462" cy="367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09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1979802" y="1138043"/>
            <a:ext cx="8003097" cy="892829"/>
          </a:xfrm>
        </p:spPr>
        <p:txBody>
          <a:bodyPr>
            <a:normAutofit/>
          </a:bodyPr>
          <a:lstStyle/>
          <a:p>
            <a:r>
              <a:rPr lang="en-US" sz="3200" b="1">
                <a:ea typeface="+mj-lt"/>
                <a:cs typeface="+mj-lt"/>
              </a:rPr>
              <a:t>Creating a Cart with a Hosted Catalog Supplier</a:t>
            </a:r>
            <a:endParaRPr lang="en-US">
              <a:ea typeface="+mj-lt"/>
              <a:cs typeface="+mj-l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7</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7131115" y="1808778"/>
            <a:ext cx="4151759" cy="105645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100" b="1" dirty="0">
                <a:solidFill>
                  <a:schemeClr val="tx1"/>
                </a:solidFill>
              </a:rPr>
              <a:t>When you are ready to Checkout and create your Requisition in Marketplace, click the Proceed to Checkout button.</a:t>
            </a:r>
            <a:endParaRPr lang="en-US" sz="1100" b="1" dirty="0">
              <a:solidFill>
                <a:schemeClr val="tx1"/>
              </a:solidFill>
              <a:cs typeface="Calibri"/>
            </a:endParaRPr>
          </a:p>
        </p:txBody>
      </p:sp>
      <p:pic>
        <p:nvPicPr>
          <p:cNvPr id="4" name="Picture 8" descr="Graphical user interface, text, application, email&#10;&#10;Description automatically generated">
            <a:extLst>
              <a:ext uri="{FF2B5EF4-FFF2-40B4-BE49-F238E27FC236}">
                <a16:creationId xmlns:a16="http://schemas.microsoft.com/office/drawing/2014/main" id="{90809227-5CCF-CA4B-B51F-1B1F32ED5774}"/>
              </a:ext>
            </a:extLst>
          </p:cNvPr>
          <p:cNvPicPr>
            <a:picLocks noChangeAspect="1"/>
          </p:cNvPicPr>
          <p:nvPr/>
        </p:nvPicPr>
        <p:blipFill>
          <a:blip r:embed="rId3"/>
          <a:stretch>
            <a:fillRect/>
          </a:stretch>
        </p:blipFill>
        <p:spPr>
          <a:xfrm>
            <a:off x="528810" y="2729687"/>
            <a:ext cx="10372380" cy="2922626"/>
          </a:xfrm>
          <a:prstGeom prst="rect">
            <a:avLst/>
          </a:prstGeom>
        </p:spPr>
      </p:pic>
      <p:cxnSp>
        <p:nvCxnSpPr>
          <p:cNvPr id="8" name="Straight Arrow Connector 7">
            <a:extLst>
              <a:ext uri="{FF2B5EF4-FFF2-40B4-BE49-F238E27FC236}">
                <a16:creationId xmlns:a16="http://schemas.microsoft.com/office/drawing/2014/main" id="{1902F0FD-4A25-954B-D9CA-2D7569A76607}"/>
              </a:ext>
            </a:extLst>
          </p:cNvPr>
          <p:cNvCxnSpPr/>
          <p:nvPr/>
        </p:nvCxnSpPr>
        <p:spPr>
          <a:xfrm>
            <a:off x="8971402" y="2595390"/>
            <a:ext cx="886857" cy="39109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2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a:ea typeface="+mj-lt"/>
                <a:cs typeface="+mj-lt"/>
              </a:rPr>
              <a:t>Creating a Cart with a Hosted Catalog Supplier</a:t>
            </a:r>
            <a:endParaRPr lang="en-US"/>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8</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3" name="Rectangle: Rounded Corners 2">
            <a:extLst>
              <a:ext uri="{FF2B5EF4-FFF2-40B4-BE49-F238E27FC236}">
                <a16:creationId xmlns:a16="http://schemas.microsoft.com/office/drawing/2014/main" id="{E0D8A791-8947-5EB6-FF44-14825CA8B73E}"/>
              </a:ext>
            </a:extLst>
          </p:cNvPr>
          <p:cNvSpPr/>
          <p:nvPr/>
        </p:nvSpPr>
        <p:spPr>
          <a:xfrm>
            <a:off x="2072344" y="1769110"/>
            <a:ext cx="7314937" cy="65443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r>
              <a:rPr lang="en-US" sz="1100" b="1" i="0" dirty="0">
                <a:solidFill>
                  <a:schemeClr val="accent1"/>
                </a:solidFill>
                <a:effectLst/>
                <a:latin typeface="Calibri"/>
                <a:cs typeface="Calibri"/>
              </a:rPr>
              <a:t>​</a:t>
            </a:r>
            <a:r>
              <a:rPr lang="en-US" sz="1100" b="1" dirty="0">
                <a:solidFill>
                  <a:schemeClr val="accent1"/>
                </a:solidFill>
                <a:latin typeface="Calibri"/>
                <a:cs typeface="Calibri"/>
              </a:rPr>
              <a:t> </a:t>
            </a:r>
            <a:endParaRPr lang="en-US" sz="1100" b="1" i="0" dirty="0">
              <a:solidFill>
                <a:schemeClr val="accent1"/>
              </a:solidFill>
              <a:effectLst/>
              <a:latin typeface="Calibri" panose="020F0502020204030204" pitchFamily="34" charset="0"/>
            </a:endParaRPr>
          </a:p>
          <a:p>
            <a:pPr algn="ctr" rtl="0" fontAlgn="base"/>
            <a:endParaRPr lang="en-US" sz="1100" b="1">
              <a:solidFill>
                <a:schemeClr val="accent1"/>
              </a:solidFill>
              <a:latin typeface="Calibri" panose="020F0502020204030204" pitchFamily="34" charset="0"/>
            </a:endParaRPr>
          </a:p>
          <a:p>
            <a:pPr fontAlgn="base"/>
            <a:r>
              <a:rPr lang="en-US" sz="1100" b="1" dirty="0">
                <a:solidFill>
                  <a:schemeClr val="tx1"/>
                </a:solidFill>
                <a:latin typeface="Calibri"/>
                <a:cs typeface="Calibri"/>
              </a:rPr>
              <a:t>For SHOPPERS, the next step is to Assign Cart to a requestor to place the order. See page 9 for details. </a:t>
            </a:r>
            <a:endParaRPr lang="en-US" sz="1100" b="1" dirty="0">
              <a:solidFill>
                <a:schemeClr val="tx1"/>
              </a:solidFill>
              <a:latin typeface="Calibri" panose="020F0502020204030204" pitchFamily="34" charset="0"/>
              <a:cs typeface="Calibri"/>
            </a:endParaRPr>
          </a:p>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2FDE919E-0462-769C-3C7B-84A611DAF0A6}"/>
              </a:ext>
            </a:extLst>
          </p:cNvPr>
          <p:cNvSpPr txBox="1"/>
          <p:nvPr/>
        </p:nvSpPr>
        <p:spPr>
          <a:xfrm>
            <a:off x="2142837" y="3768436"/>
            <a:ext cx="6437745" cy="1600438"/>
          </a:xfrm>
          <a:prstGeom prst="rect">
            <a:avLst/>
          </a:prstGeom>
          <a:noFill/>
        </p:spPr>
        <p:txBody>
          <a:bodyPr wrap="square" lIns="91440" tIns="45720" rIns="91440" bIns="45720" rtlCol="0" anchor="t">
            <a:spAutoFit/>
          </a:bodyPr>
          <a:lstStyle/>
          <a:p>
            <a:pPr rtl="0" fontAlgn="base"/>
            <a:r>
              <a:rPr lang="en-US" sz="1100" b="1" i="0" u="none" strike="noStrike" dirty="0">
                <a:effectLst/>
              </a:rPr>
              <a:t>For REQUESTORS, the next step is to proceed directly to Place Order</a:t>
            </a:r>
            <a:r>
              <a:rPr lang="en-US" sz="1100" b="1" dirty="0"/>
              <a:t>.</a:t>
            </a:r>
            <a:r>
              <a:rPr lang="en-US" sz="1100" b="0" i="0" dirty="0">
                <a:effectLst/>
              </a:rPr>
              <a:t>​</a:t>
            </a:r>
            <a:endParaRPr lang="en-US" sz="1100" b="0" i="0" dirty="0">
              <a:effectLst/>
              <a:cs typeface="Calibri" panose="020F0502020204030204"/>
            </a:endParaRPr>
          </a:p>
          <a:p>
            <a:pPr rtl="0" fontAlgn="base"/>
            <a:endParaRPr lang="en-US" sz="1100" b="1" i="0" u="none" strike="noStrike" dirty="0">
              <a:effectLst/>
              <a:cs typeface="Calibri" panose="020F0502020204030204"/>
            </a:endParaRPr>
          </a:p>
          <a:p>
            <a:pPr fontAlgn="base"/>
            <a:r>
              <a:rPr lang="en-US" sz="1100" b="1" i="0" u="none" strike="noStrike" dirty="0">
                <a:effectLst/>
              </a:rPr>
              <a:t>To continue creating your requisition or to submit requisitions assigned to you by Shoppers, please follow the instructions on the </a:t>
            </a:r>
            <a:r>
              <a:rPr lang="en-US" sz="1100" b="1" i="0" strike="noStrike" dirty="0">
                <a:effectLst/>
              </a:rPr>
              <a:t>Requisition from a Shopping Cart</a:t>
            </a:r>
            <a:r>
              <a:rPr lang="en-US" sz="1100" b="1" u="sng" dirty="0">
                <a:solidFill>
                  <a:srgbClr val="00B050"/>
                </a:solidFill>
              </a:rPr>
              <a:t> </a:t>
            </a:r>
            <a:r>
              <a:rPr lang="en-US" sz="1100" b="1" i="0" u="none" strike="noStrike" dirty="0">
                <a:effectLst/>
              </a:rPr>
              <a:t>document in the Requestor section.​</a:t>
            </a:r>
            <a:r>
              <a:rPr lang="en-US" sz="1100" b="0" i="0" dirty="0">
                <a:effectLst/>
              </a:rPr>
              <a:t>​ </a:t>
            </a:r>
            <a:r>
              <a:rPr lang="en-US" sz="1100" b="1" i="0" u="none" strike="noStrike" dirty="0">
                <a:effectLst/>
              </a:rPr>
              <a:t>​</a:t>
            </a:r>
            <a:r>
              <a:rPr lang="en-US" sz="1100" b="0" i="0" dirty="0">
                <a:effectLst/>
              </a:rPr>
              <a:t>​</a:t>
            </a:r>
            <a:endParaRPr lang="en-US" sz="1100" b="0" i="0" dirty="0">
              <a:effectLst/>
              <a:cs typeface="Calibri" panose="020F0502020204030204"/>
            </a:endParaRPr>
          </a:p>
          <a:p>
            <a:endParaRPr lang="en-US" dirty="0"/>
          </a:p>
          <a:p>
            <a:endParaRPr lang="en-US" dirty="0"/>
          </a:p>
          <a:p>
            <a:endParaRPr lang="en-US" dirty="0"/>
          </a:p>
        </p:txBody>
      </p:sp>
      <p:pic>
        <p:nvPicPr>
          <p:cNvPr id="10" name="Picture 9">
            <a:extLst>
              <a:ext uri="{FF2B5EF4-FFF2-40B4-BE49-F238E27FC236}">
                <a16:creationId xmlns:a16="http://schemas.microsoft.com/office/drawing/2014/main" id="{28B56E1B-8C36-3BC5-B08C-BEF0F60617C5}"/>
              </a:ext>
            </a:extLst>
          </p:cNvPr>
          <p:cNvPicPr>
            <a:picLocks noChangeAspect="1"/>
          </p:cNvPicPr>
          <p:nvPr/>
        </p:nvPicPr>
        <p:blipFill>
          <a:blip r:embed="rId3"/>
          <a:stretch>
            <a:fillRect/>
          </a:stretch>
        </p:blipFill>
        <p:spPr>
          <a:xfrm>
            <a:off x="1595718" y="2584024"/>
            <a:ext cx="8383551" cy="775765"/>
          </a:xfrm>
          <a:prstGeom prst="rect">
            <a:avLst/>
          </a:prstGeom>
        </p:spPr>
      </p:pic>
      <p:pic>
        <p:nvPicPr>
          <p:cNvPr id="12" name="Picture 11">
            <a:extLst>
              <a:ext uri="{FF2B5EF4-FFF2-40B4-BE49-F238E27FC236}">
                <a16:creationId xmlns:a16="http://schemas.microsoft.com/office/drawing/2014/main" id="{8BFA30B7-3431-8AA4-74BA-A09D78907865}"/>
              </a:ext>
            </a:extLst>
          </p:cNvPr>
          <p:cNvPicPr>
            <a:picLocks noChangeAspect="1"/>
          </p:cNvPicPr>
          <p:nvPr/>
        </p:nvPicPr>
        <p:blipFill>
          <a:blip r:embed="rId4"/>
          <a:stretch>
            <a:fillRect/>
          </a:stretch>
        </p:blipFill>
        <p:spPr>
          <a:xfrm>
            <a:off x="1783519" y="4713199"/>
            <a:ext cx="8265644" cy="802948"/>
          </a:xfrm>
          <a:prstGeom prst="rect">
            <a:avLst/>
          </a:prstGeom>
        </p:spPr>
      </p:pic>
      <p:cxnSp>
        <p:nvCxnSpPr>
          <p:cNvPr id="11" name="Straight Arrow Connector 10">
            <a:extLst>
              <a:ext uri="{FF2B5EF4-FFF2-40B4-BE49-F238E27FC236}">
                <a16:creationId xmlns:a16="http://schemas.microsoft.com/office/drawing/2014/main" id="{0A5F3E83-63B6-7AFF-35DC-CA19A4276251}"/>
              </a:ext>
            </a:extLst>
          </p:cNvPr>
          <p:cNvCxnSpPr/>
          <p:nvPr/>
        </p:nvCxnSpPr>
        <p:spPr>
          <a:xfrm flipH="1">
            <a:off x="9793993" y="3081967"/>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E4DB8D-B376-1AE8-E0B4-27F6C07C21F7}"/>
              </a:ext>
            </a:extLst>
          </p:cNvPr>
          <p:cNvCxnSpPr/>
          <p:nvPr/>
        </p:nvCxnSpPr>
        <p:spPr>
          <a:xfrm flipH="1">
            <a:off x="9817864" y="5318391"/>
            <a:ext cx="976830" cy="55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01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946B-4278-4C62-BEC6-4EFEEDFE0990}"/>
              </a:ext>
            </a:extLst>
          </p:cNvPr>
          <p:cNvSpPr>
            <a:spLocks noGrp="1"/>
          </p:cNvSpPr>
          <p:nvPr>
            <p:ph type="title"/>
          </p:nvPr>
        </p:nvSpPr>
        <p:spPr>
          <a:xfrm>
            <a:off x="2218337" y="1138043"/>
            <a:ext cx="7080236" cy="892829"/>
          </a:xfrm>
        </p:spPr>
        <p:txBody>
          <a:bodyPr>
            <a:normAutofit fontScale="90000"/>
          </a:bodyPr>
          <a:lstStyle/>
          <a:p>
            <a:r>
              <a:rPr lang="en-US" sz="3200" b="1" dirty="0"/>
              <a:t>Creating a Cart with a </a:t>
            </a:r>
            <a:r>
              <a:rPr lang="en-US" sz="3000" b="1" dirty="0"/>
              <a:t>Hosted Catalog Supplier</a:t>
            </a:r>
            <a:endParaRPr lang="en-US" sz="3000" dirty="0"/>
          </a:p>
          <a:p>
            <a:endParaRPr lang="en-US" sz="3200" b="1" dirty="0">
              <a:cs typeface="Calibri Light"/>
            </a:endParaRPr>
          </a:p>
        </p:txBody>
      </p:sp>
      <p:sp>
        <p:nvSpPr>
          <p:cNvPr id="5" name="Slide Number Placeholder 4">
            <a:extLst>
              <a:ext uri="{FF2B5EF4-FFF2-40B4-BE49-F238E27FC236}">
                <a16:creationId xmlns:a16="http://schemas.microsoft.com/office/drawing/2014/main" id="{5290F81B-650F-48F5-9E4F-75FF55BF8524}"/>
              </a:ext>
            </a:extLst>
          </p:cNvPr>
          <p:cNvSpPr>
            <a:spLocks noGrp="1"/>
          </p:cNvSpPr>
          <p:nvPr>
            <p:ph type="sldNum" sz="quarter" idx="12"/>
          </p:nvPr>
        </p:nvSpPr>
        <p:spPr/>
        <p:txBody>
          <a:bodyPr/>
          <a:lstStyle/>
          <a:p>
            <a:fld id="{6F4B39F4-6F38-4B25-A5A9-B96F76A427A3}" type="slidenum">
              <a:rPr lang="en-US" smtClean="0"/>
              <a:t>9</a:t>
            </a:fld>
            <a:endParaRPr lang="en-US"/>
          </a:p>
        </p:txBody>
      </p:sp>
      <p:pic>
        <p:nvPicPr>
          <p:cNvPr id="6" name="Picture 5">
            <a:extLst>
              <a:ext uri="{FF2B5EF4-FFF2-40B4-BE49-F238E27FC236}">
                <a16:creationId xmlns:a16="http://schemas.microsoft.com/office/drawing/2014/main" id="{8AC15184-DA43-F945-FE8B-FA642BE17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019" y="657028"/>
            <a:ext cx="3811552" cy="381155"/>
          </a:xfrm>
          <a:prstGeom prst="rect">
            <a:avLst/>
          </a:prstGeom>
        </p:spPr>
      </p:pic>
      <p:sp>
        <p:nvSpPr>
          <p:cNvPr id="7" name="TextBox 6">
            <a:extLst>
              <a:ext uri="{FF2B5EF4-FFF2-40B4-BE49-F238E27FC236}">
                <a16:creationId xmlns:a16="http://schemas.microsoft.com/office/drawing/2014/main" id="{4A604793-0A3E-AA80-865F-44CC83D595EA}"/>
              </a:ext>
            </a:extLst>
          </p:cNvPr>
          <p:cNvSpPr txBox="1"/>
          <p:nvPr/>
        </p:nvSpPr>
        <p:spPr>
          <a:xfrm>
            <a:off x="2212731" y="3027692"/>
            <a:ext cx="8383551" cy="646331"/>
          </a:xfrm>
          <a:prstGeom prst="rect">
            <a:avLst/>
          </a:prstGeom>
          <a:noFill/>
        </p:spPr>
        <p:txBody>
          <a:bodyPr wrap="square" lIns="91440" tIns="45720" rIns="91440" bIns="45720" rtlCol="0" anchor="t">
            <a:spAutoFit/>
          </a:bodyPr>
          <a:lstStyle/>
          <a:p>
            <a:endParaRPr lang="en-US">
              <a:cs typeface="Calibri" panose="020F0502020204030204"/>
            </a:endParaRPr>
          </a:p>
          <a:p>
            <a:endParaRPr lang="en-US"/>
          </a:p>
        </p:txBody>
      </p:sp>
      <p:sp>
        <p:nvSpPr>
          <p:cNvPr id="3" name="Rectangle: Rounded Corners 2">
            <a:extLst>
              <a:ext uri="{FF2B5EF4-FFF2-40B4-BE49-F238E27FC236}">
                <a16:creationId xmlns:a16="http://schemas.microsoft.com/office/drawing/2014/main" id="{E0D8A791-8947-5EB6-FF44-14825CA8B73E}"/>
              </a:ext>
            </a:extLst>
          </p:cNvPr>
          <p:cNvSpPr/>
          <p:nvPr/>
        </p:nvSpPr>
        <p:spPr>
          <a:xfrm>
            <a:off x="1929468" y="1769111"/>
            <a:ext cx="7457813" cy="125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base"/>
            <a:endParaRPr lang="en-US" sz="1100" b="1" i="0">
              <a:solidFill>
                <a:schemeClr val="accent1"/>
              </a:solidFill>
              <a:effectLst/>
              <a:latin typeface="Segoe UI" panose="020B0502040204020203" pitchFamily="34" charset="0"/>
            </a:endParaRPr>
          </a:p>
        </p:txBody>
      </p:sp>
      <p:sp>
        <p:nvSpPr>
          <p:cNvPr id="4" name="TextBox 3">
            <a:extLst>
              <a:ext uri="{FF2B5EF4-FFF2-40B4-BE49-F238E27FC236}">
                <a16:creationId xmlns:a16="http://schemas.microsoft.com/office/drawing/2014/main" id="{FE993BB3-4686-94C0-5A2A-B95D0BDD9FB5}"/>
              </a:ext>
            </a:extLst>
          </p:cNvPr>
          <p:cNvSpPr txBox="1"/>
          <p:nvPr/>
        </p:nvSpPr>
        <p:spPr>
          <a:xfrm>
            <a:off x="2484583" y="2115128"/>
            <a:ext cx="6126018" cy="646331"/>
          </a:xfrm>
          <a:prstGeom prst="rect">
            <a:avLst/>
          </a:prstGeom>
          <a:noFill/>
        </p:spPr>
        <p:txBody>
          <a:bodyPr wrap="square" lIns="91440" tIns="45720" rIns="91440" bIns="45720" rtlCol="0" anchor="t">
            <a:spAutoFit/>
          </a:bodyPr>
          <a:lstStyle/>
          <a:p>
            <a:r>
              <a:rPr lang="en-US" sz="1200" b="1" dirty="0">
                <a:solidFill>
                  <a:schemeClr val="accent1"/>
                </a:solidFill>
              </a:rPr>
              <a:t>I</a:t>
            </a:r>
            <a:r>
              <a:rPr lang="en-US" sz="1200" b="1" dirty="0"/>
              <a:t>f you are a Shopper, you will be prompted to select a Requestor to review and submit your cart after you click the Assign Cart button. Once your assigned Requestor places the order, the requisition will begin the Marketplace approval process.</a:t>
            </a:r>
            <a:endParaRPr lang="en-US" sz="1200" b="1" dirty="0">
              <a:cs typeface="Calibri"/>
            </a:endParaRPr>
          </a:p>
        </p:txBody>
      </p:sp>
      <p:pic>
        <p:nvPicPr>
          <p:cNvPr id="11" name="Picture 10">
            <a:extLst>
              <a:ext uri="{FF2B5EF4-FFF2-40B4-BE49-F238E27FC236}">
                <a16:creationId xmlns:a16="http://schemas.microsoft.com/office/drawing/2014/main" id="{60C3CEFE-6C9E-E707-1189-693977D7277E}"/>
              </a:ext>
            </a:extLst>
          </p:cNvPr>
          <p:cNvPicPr>
            <a:picLocks noChangeAspect="1"/>
          </p:cNvPicPr>
          <p:nvPr/>
        </p:nvPicPr>
        <p:blipFill>
          <a:blip r:embed="rId3"/>
          <a:stretch>
            <a:fillRect/>
          </a:stretch>
        </p:blipFill>
        <p:spPr>
          <a:xfrm>
            <a:off x="2212731" y="3054563"/>
            <a:ext cx="3330425" cy="1769288"/>
          </a:xfrm>
          <a:prstGeom prst="rect">
            <a:avLst/>
          </a:prstGeom>
        </p:spPr>
      </p:pic>
      <p:pic>
        <p:nvPicPr>
          <p:cNvPr id="14" name="Picture 13">
            <a:extLst>
              <a:ext uri="{FF2B5EF4-FFF2-40B4-BE49-F238E27FC236}">
                <a16:creationId xmlns:a16="http://schemas.microsoft.com/office/drawing/2014/main" id="{A26A36F4-800F-3DAF-DEC8-CC19E07A7FF1}"/>
              </a:ext>
            </a:extLst>
          </p:cNvPr>
          <p:cNvPicPr>
            <a:picLocks noChangeAspect="1"/>
          </p:cNvPicPr>
          <p:nvPr/>
        </p:nvPicPr>
        <p:blipFill>
          <a:blip r:embed="rId4"/>
          <a:stretch>
            <a:fillRect/>
          </a:stretch>
        </p:blipFill>
        <p:spPr>
          <a:xfrm>
            <a:off x="5758455" y="3538257"/>
            <a:ext cx="4344550" cy="3000655"/>
          </a:xfrm>
          <a:prstGeom prst="rect">
            <a:avLst/>
          </a:prstGeom>
        </p:spPr>
      </p:pic>
      <p:cxnSp>
        <p:nvCxnSpPr>
          <p:cNvPr id="9" name="Straight Arrow Connector 8">
            <a:extLst>
              <a:ext uri="{FF2B5EF4-FFF2-40B4-BE49-F238E27FC236}">
                <a16:creationId xmlns:a16="http://schemas.microsoft.com/office/drawing/2014/main" id="{2A290363-39B1-B267-2840-86F9BFE1D41C}"/>
              </a:ext>
            </a:extLst>
          </p:cNvPr>
          <p:cNvCxnSpPr/>
          <p:nvPr/>
        </p:nvCxnSpPr>
        <p:spPr>
          <a:xfrm flipH="1">
            <a:off x="4414089" y="3541003"/>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754869C-7B8F-C636-B78B-3B24337C07A8}"/>
              </a:ext>
            </a:extLst>
          </p:cNvPr>
          <p:cNvCxnSpPr/>
          <p:nvPr/>
        </p:nvCxnSpPr>
        <p:spPr>
          <a:xfrm flipH="1">
            <a:off x="7085680" y="5055823"/>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B35544-084D-A74D-4A47-88D818C6EB25}"/>
              </a:ext>
            </a:extLst>
          </p:cNvPr>
          <p:cNvCxnSpPr/>
          <p:nvPr/>
        </p:nvCxnSpPr>
        <p:spPr>
          <a:xfrm flipH="1">
            <a:off x="7296836" y="4449895"/>
            <a:ext cx="986011" cy="55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819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7934F4857FD9428BF7B505B65A9F81" ma:contentTypeVersion="14" ma:contentTypeDescription="Create a new document." ma:contentTypeScope="" ma:versionID="de1dfb3e4a51242b511bbfbf57ba2f03">
  <xsd:schema xmlns:xsd="http://www.w3.org/2001/XMLSchema" xmlns:xs="http://www.w3.org/2001/XMLSchema" xmlns:p="http://schemas.microsoft.com/office/2006/metadata/properties" xmlns:ns2="7c1de04c-1b7a-4835-8a54-d7f08320619d" xmlns:ns3="94b34b39-7884-47b1-a32b-93f1050510da" targetNamespace="http://schemas.microsoft.com/office/2006/metadata/properties" ma:root="true" ma:fieldsID="65a45782b035859915edfdb5f9737df1" ns2:_="" ns3:_="">
    <xsd:import namespace="7c1de04c-1b7a-4835-8a54-d7f08320619d"/>
    <xsd:import namespace="94b34b39-7884-47b1-a32b-93f1050510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de04c-1b7a-4835-8a54-d7f0832061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1a64b6-db17-4406-882e-3b9f4417e79d}" ma:internalName="TaxCatchAll" ma:showField="CatchAllData" ma:web="7c1de04c-1b7a-4835-8a54-d7f083206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b34b39-7884-47b1-a32b-93f1050510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c1de04c-1b7a-4835-8a54-d7f08320619d" xsi:nil="true"/>
    <lcf76f155ced4ddcb4097134ff3c332f xmlns="94b34b39-7884-47b1-a32b-93f1050510d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4819F4F-6459-4EE2-B222-C5C1F8666AAF}">
  <ds:schemaRefs>
    <ds:schemaRef ds:uri="http://schemas.microsoft.com/sharepoint/v3/contenttype/forms"/>
  </ds:schemaRefs>
</ds:datastoreItem>
</file>

<file path=customXml/itemProps2.xml><?xml version="1.0" encoding="utf-8"?>
<ds:datastoreItem xmlns:ds="http://schemas.openxmlformats.org/officeDocument/2006/customXml" ds:itemID="{7F29E532-0DD4-4D0F-8B59-632E6F0293E7}">
  <ds:schemaRefs>
    <ds:schemaRef ds:uri="7c1de04c-1b7a-4835-8a54-d7f08320619d"/>
    <ds:schemaRef ds:uri="94b34b39-7884-47b1-a32b-93f1050510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A153EB-0356-4899-88EE-9F415E3AA68C}">
  <ds:schemaRef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94b34b39-7884-47b1-a32b-93f1050510da"/>
    <ds:schemaRef ds:uri="7c1de04c-1b7a-4835-8a54-d7f08320619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TotalTime>
  <Words>651</Words>
  <Application>Microsoft Office PowerPoint</Application>
  <PresentationFormat>Widescreen</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Shopping is Easy in UNT System Marketplace!</vt:lpstr>
      <vt:lpstr>Creating a Cart with a Hosted Catalog</vt:lpstr>
      <vt:lpstr>Creating a Cart with a Hosted Catalog Supplier</vt:lpstr>
      <vt:lpstr>Creating a Cart with a Hosted Catalog Supplier</vt:lpstr>
      <vt:lpstr>Creating a Cart with a Hosted Catalog Supplier</vt:lpstr>
      <vt:lpstr>Creating a Cart with a Hosted Catalog Supplier</vt:lpstr>
      <vt:lpstr>Creating a Cart with a Hosted Catalog Supplier</vt:lpstr>
      <vt:lpstr>Creating a Cart with a Hosted Catalog Supplier</vt:lpstr>
      <vt:lpstr>Creating a Cart with a Hosted Catalog Supplier </vt:lpstr>
      <vt:lpstr>Creating a Cart with a Hosted Catalog Supplier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Fluid</dc:title>
  <dc:creator>Poole, Linda</dc:creator>
  <cp:lastModifiedBy>Poole, Linda</cp:lastModifiedBy>
  <cp:revision>59</cp:revision>
  <dcterms:created xsi:type="dcterms:W3CDTF">2021-08-12T20:44:20Z</dcterms:created>
  <dcterms:modified xsi:type="dcterms:W3CDTF">2023-04-25T13:08:48Z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0x010100147934F4857FD9428BF7B505B65A9F81</vt:lpwstr>
  </property>
  <property fmtid="{D5CDD505-2E9C-101B-9397-08002B2CF9AE}" pid="3" name="MediaServiceImageTags">
    <vt:lpwstr/>
  </property>
</Properties>
</file>