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4"/>
  </p:sldMasterIdLst>
  <p:notesMasterIdLst>
    <p:notesMasterId r:id="rId16"/>
  </p:notesMasterIdLst>
  <p:handoutMasterIdLst>
    <p:handoutMasterId r:id="rId17"/>
  </p:handoutMasterIdLst>
  <p:sldIdLst>
    <p:sldId id="345" r:id="rId5"/>
    <p:sldId id="357" r:id="rId6"/>
    <p:sldId id="347" r:id="rId7"/>
    <p:sldId id="355" r:id="rId8"/>
    <p:sldId id="356" r:id="rId9"/>
    <p:sldId id="352" r:id="rId10"/>
    <p:sldId id="358" r:id="rId11"/>
    <p:sldId id="359" r:id="rId12"/>
    <p:sldId id="360" r:id="rId13"/>
    <p:sldId id="361" r:id="rId14"/>
    <p:sldId id="36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24ACCBB-4636-354F-0BBC-97FF0998D3AB}" name="Roys, Jill" initials="RJ" userId="S::jill.roys@untsystem.edu::24e66a4a-c9e3-4d16-bf4d-96ff3cd721e3" providerId="AD"/>
  <p188:author id="{577F94F9-15C3-8562-894A-83B3A44FF79C}" name="Poole, Linda" initials="PL" userId="S::linda.poole@untsystem.edu::a48b09a9-4b56-4b9f-a537-f5205b04be6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8D1F8"/>
    <a:srgbClr val="A5A5F1"/>
    <a:srgbClr val="A2B2F4"/>
    <a:srgbClr val="A3D8FF"/>
    <a:srgbClr val="244F85"/>
    <a:srgbClr val="9B2486"/>
    <a:srgbClr val="B92B65"/>
    <a:srgbClr val="A9D7B2"/>
    <a:srgbClr val="489C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E50D76-03E5-4D2B-8D4A-9A812AAB471D}" v="102" dt="2023-04-25T21:50:29.758"/>
    <p1510:client id="{554B9FFF-4D90-4F35-B2C2-85C73C506C5F}" v="7" dt="2023-04-26T18:11:45.096"/>
    <p1510:client id="{625C75B2-6C7F-4F02-A370-D4156C7B43F5}" v="1405" dt="2023-04-26T18:53:51.7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0" d="100"/>
          <a:sy n="120" d="100"/>
        </p:scale>
        <p:origin x="19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473F65-DA94-4A3D-A1E2-2AEB3271746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9D973B9-6D37-4077-8B62-6B39C51C575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1889EF-3C02-4DED-88C0-474A1D9D9372}" type="datetimeFigureOut">
              <a:rPr lang="en-US" smtClean="0"/>
              <a:t>2/8/2024</a:t>
            </a:fld>
            <a:endParaRPr lang="en-US"/>
          </a:p>
        </p:txBody>
      </p:sp>
      <p:sp>
        <p:nvSpPr>
          <p:cNvPr id="4" name="Footer Placeholder 3">
            <a:extLst>
              <a:ext uri="{FF2B5EF4-FFF2-40B4-BE49-F238E27FC236}">
                <a16:creationId xmlns:a16="http://schemas.microsoft.com/office/drawing/2014/main" id="{7EC72F36-ECCE-4BCF-8071-DF1EC01AD8B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22E28B2-1430-4DEE-851E-823CC898DC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B8ED4CA-009E-43AD-A32A-86DD32EDC215}" type="slidenum">
              <a:rPr lang="en-US" smtClean="0"/>
              <a:t>‹#›</a:t>
            </a:fld>
            <a:endParaRPr lang="en-US"/>
          </a:p>
        </p:txBody>
      </p:sp>
    </p:spTree>
    <p:extLst>
      <p:ext uri="{BB962C8B-B14F-4D97-AF65-F5344CB8AC3E}">
        <p14:creationId xmlns:p14="http://schemas.microsoft.com/office/powerpoint/2010/main" val="1480560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2B8C10-134E-47CC-92F3-174A8CF60497}" type="datetimeFigureOut">
              <a:rPr lang="en-US" smtClean="0"/>
              <a:t>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8E0F83-E0F4-4828-8E2E-E7A2FDBBD9D3}" type="slidenum">
              <a:rPr lang="en-US" smtClean="0"/>
              <a:t>‹#›</a:t>
            </a:fld>
            <a:endParaRPr lang="en-US"/>
          </a:p>
        </p:txBody>
      </p:sp>
    </p:spTree>
    <p:extLst>
      <p:ext uri="{BB962C8B-B14F-4D97-AF65-F5344CB8AC3E}">
        <p14:creationId xmlns:p14="http://schemas.microsoft.com/office/powerpoint/2010/main" val="205715147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E1FC1-A601-4859-A628-6DCF1218E6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86DC26-62E0-46D9-9288-5A4A188033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FB2DBC-9393-4DB8-BC07-802EB50AC91A}"/>
              </a:ext>
            </a:extLst>
          </p:cNvPr>
          <p:cNvSpPr>
            <a:spLocks noGrp="1"/>
          </p:cNvSpPr>
          <p:nvPr>
            <p:ph type="dt" sz="half" idx="10"/>
          </p:nvPr>
        </p:nvSpPr>
        <p:spPr/>
        <p:txBody>
          <a:bodyPr/>
          <a:lstStyle/>
          <a:p>
            <a:fld id="{FA2C3236-A02C-499D-B062-F9A7F5D52A2C}" type="datetime1">
              <a:rPr lang="en-US" smtClean="0"/>
              <a:t>2/8/2024</a:t>
            </a:fld>
            <a:endParaRPr lang="en-US"/>
          </a:p>
        </p:txBody>
      </p:sp>
      <p:sp>
        <p:nvSpPr>
          <p:cNvPr id="5" name="Footer Placeholder 4">
            <a:extLst>
              <a:ext uri="{FF2B5EF4-FFF2-40B4-BE49-F238E27FC236}">
                <a16:creationId xmlns:a16="http://schemas.microsoft.com/office/drawing/2014/main" id="{D0B61EA5-A5E8-4749-94A3-D8FCCC5483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1E5CD6-77D2-4A86-9B5F-7D6AE42792B0}"/>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906479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C0515-8D78-4DA6-9487-6BB87593D5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43759B-A5E0-4B9C-9048-91C3359FCB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7F1C6E-1990-458B-9FCC-13712E9750D8}"/>
              </a:ext>
            </a:extLst>
          </p:cNvPr>
          <p:cNvSpPr>
            <a:spLocks noGrp="1"/>
          </p:cNvSpPr>
          <p:nvPr>
            <p:ph type="dt" sz="half" idx="10"/>
          </p:nvPr>
        </p:nvSpPr>
        <p:spPr/>
        <p:txBody>
          <a:bodyPr/>
          <a:lstStyle/>
          <a:p>
            <a:fld id="{596E3653-9021-4D45-B5EF-1F853D17542F}" type="datetime1">
              <a:rPr lang="en-US" smtClean="0"/>
              <a:t>2/8/2024</a:t>
            </a:fld>
            <a:endParaRPr lang="en-US"/>
          </a:p>
        </p:txBody>
      </p:sp>
      <p:sp>
        <p:nvSpPr>
          <p:cNvPr id="5" name="Footer Placeholder 4">
            <a:extLst>
              <a:ext uri="{FF2B5EF4-FFF2-40B4-BE49-F238E27FC236}">
                <a16:creationId xmlns:a16="http://schemas.microsoft.com/office/drawing/2014/main" id="{F5C4144B-0F4D-4640-9834-2EA9937D0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1A1864-2813-4D50-B84B-941F866CF097}"/>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2496998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B0A1C-6F3E-4AED-8797-78BFED88F1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70EFC9-6F37-4206-AB4D-C75D5F3144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72972B-65AD-4942-A9F1-8B56E0F69033}"/>
              </a:ext>
            </a:extLst>
          </p:cNvPr>
          <p:cNvSpPr>
            <a:spLocks noGrp="1"/>
          </p:cNvSpPr>
          <p:nvPr>
            <p:ph type="dt" sz="half" idx="10"/>
          </p:nvPr>
        </p:nvSpPr>
        <p:spPr/>
        <p:txBody>
          <a:bodyPr/>
          <a:lstStyle/>
          <a:p>
            <a:fld id="{3DF31614-9934-44FA-8448-277A2D167FB4}" type="datetime1">
              <a:rPr lang="en-US" smtClean="0"/>
              <a:t>2/8/2024</a:t>
            </a:fld>
            <a:endParaRPr lang="en-US"/>
          </a:p>
        </p:txBody>
      </p:sp>
      <p:sp>
        <p:nvSpPr>
          <p:cNvPr id="5" name="Footer Placeholder 4">
            <a:extLst>
              <a:ext uri="{FF2B5EF4-FFF2-40B4-BE49-F238E27FC236}">
                <a16:creationId xmlns:a16="http://schemas.microsoft.com/office/drawing/2014/main" id="{34165585-49DA-4532-B336-6FB2D5F245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BD6353-0B15-46F5-BE3F-3AC0639DCB22}"/>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881705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F8FAC-527A-47E8-B872-CA54E37711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9FED78-3C21-4B3F-9DC9-2775D6B972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943C10-58EF-46E1-823F-1D89A1B058D9}"/>
              </a:ext>
            </a:extLst>
          </p:cNvPr>
          <p:cNvSpPr>
            <a:spLocks noGrp="1"/>
          </p:cNvSpPr>
          <p:nvPr>
            <p:ph type="dt" sz="half" idx="10"/>
          </p:nvPr>
        </p:nvSpPr>
        <p:spPr/>
        <p:txBody>
          <a:bodyPr/>
          <a:lstStyle/>
          <a:p>
            <a:fld id="{DC0ED9C3-F3BD-414D-A470-70B3FC458105}" type="datetime1">
              <a:rPr lang="en-US" smtClean="0"/>
              <a:t>2/8/2024</a:t>
            </a:fld>
            <a:endParaRPr lang="en-US"/>
          </a:p>
        </p:txBody>
      </p:sp>
      <p:sp>
        <p:nvSpPr>
          <p:cNvPr id="5" name="Footer Placeholder 4">
            <a:extLst>
              <a:ext uri="{FF2B5EF4-FFF2-40B4-BE49-F238E27FC236}">
                <a16:creationId xmlns:a16="http://schemas.microsoft.com/office/drawing/2014/main" id="{D0B29791-8AB0-42F4-A204-6633DA78BF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AAB1C5-9214-444F-9507-79E6081FE7DA}"/>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758357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FC844-91F0-4052-B654-A0C806D7DC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FEF547-8764-480E-95A1-93AA3133F5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1B27A0-6A8E-45CB-A392-C5C2E25238CF}"/>
              </a:ext>
            </a:extLst>
          </p:cNvPr>
          <p:cNvSpPr>
            <a:spLocks noGrp="1"/>
          </p:cNvSpPr>
          <p:nvPr>
            <p:ph type="dt" sz="half" idx="10"/>
          </p:nvPr>
        </p:nvSpPr>
        <p:spPr/>
        <p:txBody>
          <a:bodyPr/>
          <a:lstStyle/>
          <a:p>
            <a:fld id="{91FC3272-89D1-4CF0-92A0-BC1294D41FD7}" type="datetime1">
              <a:rPr lang="en-US" smtClean="0"/>
              <a:t>2/8/2024</a:t>
            </a:fld>
            <a:endParaRPr lang="en-US"/>
          </a:p>
        </p:txBody>
      </p:sp>
      <p:sp>
        <p:nvSpPr>
          <p:cNvPr id="5" name="Footer Placeholder 4">
            <a:extLst>
              <a:ext uri="{FF2B5EF4-FFF2-40B4-BE49-F238E27FC236}">
                <a16:creationId xmlns:a16="http://schemas.microsoft.com/office/drawing/2014/main" id="{C625AB84-6CCB-403F-A014-F4195D89C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BB3C67-F635-48FF-B02B-B9AE5AA12EE6}"/>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856061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5DA37-931F-45EC-B00D-884C031815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A563B0-6196-4FDF-AFB0-6B12F03C6D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C1AB68-10A1-4DE6-8930-EB1425AAEA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CD2453-DBF5-4978-A26E-1CFFD491A08A}"/>
              </a:ext>
            </a:extLst>
          </p:cNvPr>
          <p:cNvSpPr>
            <a:spLocks noGrp="1"/>
          </p:cNvSpPr>
          <p:nvPr>
            <p:ph type="dt" sz="half" idx="10"/>
          </p:nvPr>
        </p:nvSpPr>
        <p:spPr/>
        <p:txBody>
          <a:bodyPr/>
          <a:lstStyle/>
          <a:p>
            <a:fld id="{BCFF41A0-2FCB-44E7-BDAF-A9AC1B512EDB}" type="datetime1">
              <a:rPr lang="en-US" smtClean="0"/>
              <a:t>2/8/2024</a:t>
            </a:fld>
            <a:endParaRPr lang="en-US"/>
          </a:p>
        </p:txBody>
      </p:sp>
      <p:sp>
        <p:nvSpPr>
          <p:cNvPr id="6" name="Footer Placeholder 5">
            <a:extLst>
              <a:ext uri="{FF2B5EF4-FFF2-40B4-BE49-F238E27FC236}">
                <a16:creationId xmlns:a16="http://schemas.microsoft.com/office/drawing/2014/main" id="{07C3AF76-D470-4DD2-AD6D-CBC0BF616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EF7919-56C0-45B4-A72B-B35AC0945B36}"/>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1571764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B67E3-607F-4A14-B56C-90B07297F9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7BAEE1-2B53-43C5-A5E4-DF1C019E27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543679-B58B-4A5B-A442-88BAC037F9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78B649-8348-4BFD-B750-A57BC7A866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B592DD-F9C1-4F7B-A91C-5F0FB67F48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DE0CFC-0D26-47B4-9A55-BCFDF0811E8A}"/>
              </a:ext>
            </a:extLst>
          </p:cNvPr>
          <p:cNvSpPr>
            <a:spLocks noGrp="1"/>
          </p:cNvSpPr>
          <p:nvPr>
            <p:ph type="dt" sz="half" idx="10"/>
          </p:nvPr>
        </p:nvSpPr>
        <p:spPr/>
        <p:txBody>
          <a:bodyPr/>
          <a:lstStyle/>
          <a:p>
            <a:fld id="{4850285A-EB29-40EA-9369-32EE09F2D98A}" type="datetime1">
              <a:rPr lang="en-US" smtClean="0"/>
              <a:t>2/8/2024</a:t>
            </a:fld>
            <a:endParaRPr lang="en-US"/>
          </a:p>
        </p:txBody>
      </p:sp>
      <p:sp>
        <p:nvSpPr>
          <p:cNvPr id="8" name="Footer Placeholder 7">
            <a:extLst>
              <a:ext uri="{FF2B5EF4-FFF2-40B4-BE49-F238E27FC236}">
                <a16:creationId xmlns:a16="http://schemas.microsoft.com/office/drawing/2014/main" id="{614AAD35-7D7D-49F4-9904-09B3F008EF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8C706B-73EB-4FA3-8546-AF2A6B64310B}"/>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262892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058D9-2F8B-4046-8A70-60B43F3940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AA95E8-A658-4A6A-B6D2-8F9C75FBCADD}"/>
              </a:ext>
            </a:extLst>
          </p:cNvPr>
          <p:cNvSpPr>
            <a:spLocks noGrp="1"/>
          </p:cNvSpPr>
          <p:nvPr>
            <p:ph type="dt" sz="half" idx="10"/>
          </p:nvPr>
        </p:nvSpPr>
        <p:spPr/>
        <p:txBody>
          <a:bodyPr/>
          <a:lstStyle/>
          <a:p>
            <a:fld id="{ABAD2522-49FB-4F76-BF9D-502737A89575}" type="datetime1">
              <a:rPr lang="en-US" smtClean="0"/>
              <a:t>2/8/2024</a:t>
            </a:fld>
            <a:endParaRPr lang="en-US"/>
          </a:p>
        </p:txBody>
      </p:sp>
      <p:sp>
        <p:nvSpPr>
          <p:cNvPr id="4" name="Footer Placeholder 3">
            <a:extLst>
              <a:ext uri="{FF2B5EF4-FFF2-40B4-BE49-F238E27FC236}">
                <a16:creationId xmlns:a16="http://schemas.microsoft.com/office/drawing/2014/main" id="{54D8BD87-1C0C-413F-8677-62730B9CD7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10B993-7281-4404-9D57-236A55061055}"/>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4111864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2DE7B9-8EF2-4B4C-BC3C-D3B8AA621A61}"/>
              </a:ext>
            </a:extLst>
          </p:cNvPr>
          <p:cNvSpPr>
            <a:spLocks noGrp="1"/>
          </p:cNvSpPr>
          <p:nvPr>
            <p:ph type="dt" sz="half" idx="10"/>
          </p:nvPr>
        </p:nvSpPr>
        <p:spPr/>
        <p:txBody>
          <a:bodyPr/>
          <a:lstStyle/>
          <a:p>
            <a:fld id="{AAE9B415-998A-4BF3-A2AF-E708DC584618}" type="datetime1">
              <a:rPr lang="en-US" smtClean="0"/>
              <a:t>2/8/2024</a:t>
            </a:fld>
            <a:endParaRPr lang="en-US"/>
          </a:p>
        </p:txBody>
      </p:sp>
      <p:sp>
        <p:nvSpPr>
          <p:cNvPr id="3" name="Footer Placeholder 2">
            <a:extLst>
              <a:ext uri="{FF2B5EF4-FFF2-40B4-BE49-F238E27FC236}">
                <a16:creationId xmlns:a16="http://schemas.microsoft.com/office/drawing/2014/main" id="{F94477FC-568A-4561-87CC-04CCA9D7DA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A6ABFB-ADEF-4ABE-9A32-610C1E7455EB}"/>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112304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27637-F74A-4907-BAF9-0C7AF6A23B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71C9AE-2DD9-4D92-96C8-64967560FE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55DA86-0209-4B1A-82CC-EFC068AB51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F18BF3-5F1A-452E-B182-C1C0A2AE3565}"/>
              </a:ext>
            </a:extLst>
          </p:cNvPr>
          <p:cNvSpPr>
            <a:spLocks noGrp="1"/>
          </p:cNvSpPr>
          <p:nvPr>
            <p:ph type="dt" sz="half" idx="10"/>
          </p:nvPr>
        </p:nvSpPr>
        <p:spPr/>
        <p:txBody>
          <a:bodyPr/>
          <a:lstStyle/>
          <a:p>
            <a:fld id="{16F598A5-4B92-45D5-8FCD-9D3B6447AFBA}" type="datetime1">
              <a:rPr lang="en-US" smtClean="0"/>
              <a:t>2/8/2024</a:t>
            </a:fld>
            <a:endParaRPr lang="en-US"/>
          </a:p>
        </p:txBody>
      </p:sp>
      <p:sp>
        <p:nvSpPr>
          <p:cNvPr id="6" name="Footer Placeholder 5">
            <a:extLst>
              <a:ext uri="{FF2B5EF4-FFF2-40B4-BE49-F238E27FC236}">
                <a16:creationId xmlns:a16="http://schemas.microsoft.com/office/drawing/2014/main" id="{994E9E41-52FE-4D19-9BFA-7D31167D1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78E7E6-0D73-4F73-B217-7255D79C8FA4}"/>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157603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49867-CCFA-4638-A58C-B247F2BBA3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57C1FC-4D05-41C8-8544-51CA7847F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CD6177-9F0A-4297-BEBE-6ECE6287A3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B3F64B-E874-4794-8127-00046FB059EE}"/>
              </a:ext>
            </a:extLst>
          </p:cNvPr>
          <p:cNvSpPr>
            <a:spLocks noGrp="1"/>
          </p:cNvSpPr>
          <p:nvPr>
            <p:ph type="dt" sz="half" idx="10"/>
          </p:nvPr>
        </p:nvSpPr>
        <p:spPr/>
        <p:txBody>
          <a:bodyPr/>
          <a:lstStyle/>
          <a:p>
            <a:fld id="{719E4767-1A36-4EAF-A0AE-41E89CB8679F}" type="datetime1">
              <a:rPr lang="en-US" smtClean="0"/>
              <a:t>2/8/2024</a:t>
            </a:fld>
            <a:endParaRPr lang="en-US"/>
          </a:p>
        </p:txBody>
      </p:sp>
      <p:sp>
        <p:nvSpPr>
          <p:cNvPr id="6" name="Footer Placeholder 5">
            <a:extLst>
              <a:ext uri="{FF2B5EF4-FFF2-40B4-BE49-F238E27FC236}">
                <a16:creationId xmlns:a16="http://schemas.microsoft.com/office/drawing/2014/main" id="{60233EFE-DDE9-4C26-86B2-574FDC89DF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ECB14F-E48E-4B12-A632-07C46982F9BF}"/>
              </a:ext>
            </a:extLst>
          </p:cNvPr>
          <p:cNvSpPr>
            <a:spLocks noGrp="1"/>
          </p:cNvSpPr>
          <p:nvPr>
            <p:ph type="sldNum" sz="quarter" idx="12"/>
          </p:nvPr>
        </p:nvSpPr>
        <p:spPr/>
        <p:txBody>
          <a:bodyPr/>
          <a:lstStyle/>
          <a:p>
            <a:fld id="{6F4B39F4-6F38-4B25-A5A9-B96F76A427A3}" type="slidenum">
              <a:rPr lang="en-US" smtClean="0"/>
              <a:t>‹#›</a:t>
            </a:fld>
            <a:endParaRPr lang="en-US"/>
          </a:p>
        </p:txBody>
      </p:sp>
    </p:spTree>
    <p:extLst>
      <p:ext uri="{BB962C8B-B14F-4D97-AF65-F5344CB8AC3E}">
        <p14:creationId xmlns:p14="http://schemas.microsoft.com/office/powerpoint/2010/main" val="3471575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10F4C5-4B39-42A0-9F7F-98EEFBE3A3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854F5E-2DBE-4479-B68D-26B5A0B548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A8D66D-B708-473B-88B1-E9FF021A33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76ED66-EF95-44C6-A744-F9202B47F5A7}" type="datetime1">
              <a:rPr lang="en-US" smtClean="0"/>
              <a:t>2/8/2024</a:t>
            </a:fld>
            <a:endParaRPr lang="en-US"/>
          </a:p>
        </p:txBody>
      </p:sp>
      <p:sp>
        <p:nvSpPr>
          <p:cNvPr id="5" name="Footer Placeholder 4">
            <a:extLst>
              <a:ext uri="{FF2B5EF4-FFF2-40B4-BE49-F238E27FC236}">
                <a16:creationId xmlns:a16="http://schemas.microsoft.com/office/drawing/2014/main" id="{471B10C5-9E83-4550-9D33-98760CA4DA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4AAF43-4C0C-4AA1-8B6C-E1A541BFA1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B39F4-6F38-4B25-A5A9-B96F76A427A3}" type="slidenum">
              <a:rPr lang="en-US" smtClean="0"/>
              <a:t>‹#›</a:t>
            </a:fld>
            <a:endParaRPr lang="en-US"/>
          </a:p>
        </p:txBody>
      </p:sp>
    </p:spTree>
    <p:extLst>
      <p:ext uri="{BB962C8B-B14F-4D97-AF65-F5344CB8AC3E}">
        <p14:creationId xmlns:p14="http://schemas.microsoft.com/office/powerpoint/2010/main" val="96861186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746175" y="3432259"/>
            <a:ext cx="8084823" cy="1334477"/>
          </a:xfrm>
        </p:spPr>
        <p:txBody>
          <a:bodyPr>
            <a:normAutofit/>
          </a:bodyPr>
          <a:lstStyle/>
          <a:p>
            <a:r>
              <a:rPr lang="en-US" sz="3200" b="1"/>
              <a:t>Shopping is Easy in UNT System Marketplace!</a:t>
            </a:r>
            <a:endParaRPr lang="en-US" sz="2000"/>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1</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3" name="TextBox 2">
            <a:extLst>
              <a:ext uri="{FF2B5EF4-FFF2-40B4-BE49-F238E27FC236}">
                <a16:creationId xmlns:a16="http://schemas.microsoft.com/office/drawing/2014/main" id="{4A5D60EE-065A-AE7B-2036-3857275BEEF9}"/>
              </a:ext>
            </a:extLst>
          </p:cNvPr>
          <p:cNvSpPr txBox="1"/>
          <p:nvPr/>
        </p:nvSpPr>
        <p:spPr>
          <a:xfrm>
            <a:off x="1803897" y="1739152"/>
            <a:ext cx="9112214"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600" b="1">
                <a:latin typeface="Calibri"/>
                <a:cs typeface="Calibri"/>
              </a:rPr>
              <a:t>Creating a Change Request </a:t>
            </a:r>
            <a:endParaRPr lang="en-US" sz="3600">
              <a:latin typeface="Calibri"/>
              <a:cs typeface="Calibri"/>
            </a:endParaRPr>
          </a:p>
          <a:p>
            <a:pPr algn="ctr"/>
            <a:r>
              <a:rPr lang="en-US" sz="3600" b="1">
                <a:latin typeface="Calibri"/>
                <a:cs typeface="Calibri"/>
              </a:rPr>
              <a:t>How Do I Change a Hosted Catalog Purchase? </a:t>
            </a:r>
            <a:endParaRPr lang="en-US"/>
          </a:p>
        </p:txBody>
      </p:sp>
    </p:spTree>
    <p:extLst>
      <p:ext uri="{BB962C8B-B14F-4D97-AF65-F5344CB8AC3E}">
        <p14:creationId xmlns:p14="http://schemas.microsoft.com/office/powerpoint/2010/main" val="3214242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C8B3A731-88C8-7BAD-83ED-0282F062F19D}"/>
              </a:ext>
            </a:extLst>
          </p:cNvPr>
          <p:cNvPicPr>
            <a:picLocks noChangeAspect="1"/>
          </p:cNvPicPr>
          <p:nvPr/>
        </p:nvPicPr>
        <p:blipFill>
          <a:blip r:embed="rId2"/>
          <a:stretch>
            <a:fillRect/>
          </a:stretch>
        </p:blipFill>
        <p:spPr>
          <a:xfrm>
            <a:off x="5748386" y="3351415"/>
            <a:ext cx="4752466" cy="3363644"/>
          </a:xfrm>
          <a:prstGeom prst="rect">
            <a:avLst/>
          </a:prstGeom>
        </p:spPr>
      </p:pic>
      <p:pic>
        <p:nvPicPr>
          <p:cNvPr id="9" name="Picture 8">
            <a:extLst>
              <a:ext uri="{FF2B5EF4-FFF2-40B4-BE49-F238E27FC236}">
                <a16:creationId xmlns:a16="http://schemas.microsoft.com/office/drawing/2014/main" id="{0CE75CBA-5983-5C63-B274-AD10D0A65D12}"/>
              </a:ext>
            </a:extLst>
          </p:cNvPr>
          <p:cNvPicPr>
            <a:picLocks noChangeAspect="1"/>
          </p:cNvPicPr>
          <p:nvPr/>
        </p:nvPicPr>
        <p:blipFill>
          <a:blip r:embed="rId3"/>
          <a:stretch>
            <a:fillRect/>
          </a:stretch>
        </p:blipFill>
        <p:spPr>
          <a:xfrm>
            <a:off x="941981" y="2308608"/>
            <a:ext cx="8695387" cy="941216"/>
          </a:xfrm>
          <a:prstGeom prst="rect">
            <a:avLst/>
          </a:prstGeom>
        </p:spPr>
      </p:pic>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18337" y="1086862"/>
            <a:ext cx="7080236" cy="892829"/>
          </a:xfrm>
        </p:spPr>
        <p:txBody>
          <a:bodyPr>
            <a:normAutofit fontScale="90000"/>
          </a:bodyPr>
          <a:lstStyle/>
          <a:p>
            <a:pPr algn="ctr"/>
            <a:r>
              <a:rPr lang="en-US" sz="3200" b="1"/>
              <a:t>How Do I Change a Hosted Catalog Order? </a:t>
            </a:r>
            <a:br>
              <a:rPr lang="en-US" sz="3200" b="1"/>
            </a:br>
            <a:r>
              <a:rPr lang="en-US" sz="3200" b="1"/>
              <a:t>Quick Guide </a:t>
            </a:r>
            <a:endParaRPr lang="en-US">
              <a:cs typeface="Calibri Light" panose="020F0302020204030204"/>
            </a:endParaRPr>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10</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7" name="TextBox 6">
            <a:extLst>
              <a:ext uri="{FF2B5EF4-FFF2-40B4-BE49-F238E27FC236}">
                <a16:creationId xmlns:a16="http://schemas.microsoft.com/office/drawing/2014/main" id="{BB4FA646-8E46-38CB-4340-AF6EEA569974}"/>
              </a:ext>
            </a:extLst>
          </p:cNvPr>
          <p:cNvSpPr txBox="1"/>
          <p:nvPr/>
        </p:nvSpPr>
        <p:spPr>
          <a:xfrm>
            <a:off x="941981" y="1933189"/>
            <a:ext cx="9704248" cy="523220"/>
          </a:xfrm>
          <a:prstGeom prst="rect">
            <a:avLst/>
          </a:prstGeom>
          <a:noFill/>
        </p:spPr>
        <p:txBody>
          <a:bodyPr wrap="square" lIns="91440" tIns="45720" rIns="91440" bIns="45720" rtlCol="0" anchor="t">
            <a:spAutoFit/>
          </a:bodyPr>
          <a:lstStyle/>
          <a:p>
            <a:r>
              <a:rPr lang="en-US" sz="1400" dirty="0">
                <a:ea typeface="+mn-lt"/>
                <a:cs typeface="+mn-lt"/>
              </a:rPr>
              <a:t>When your change </a:t>
            </a:r>
            <a:r>
              <a:rPr lang="en-US" sz="1400">
                <a:ea typeface="+mn-lt"/>
                <a:cs typeface="+mn-lt"/>
              </a:rPr>
              <a:t>request is </a:t>
            </a:r>
            <a:r>
              <a:rPr lang="en-US" sz="1400" dirty="0">
                <a:ea typeface="+mn-lt"/>
                <a:cs typeface="+mn-lt"/>
              </a:rPr>
              <a:t>complete, click the Submit Request button in the top right corner of the screen to submit the change. </a:t>
            </a:r>
          </a:p>
          <a:p>
            <a:endParaRPr lang="en-US" sz="1400" dirty="0">
              <a:ea typeface="+mn-lt"/>
              <a:cs typeface="+mn-lt"/>
            </a:endParaRPr>
          </a:p>
        </p:txBody>
      </p:sp>
      <p:cxnSp>
        <p:nvCxnSpPr>
          <p:cNvPr id="10" name="Straight Arrow Connector 9">
            <a:extLst>
              <a:ext uri="{FF2B5EF4-FFF2-40B4-BE49-F238E27FC236}">
                <a16:creationId xmlns:a16="http://schemas.microsoft.com/office/drawing/2014/main" id="{F1345CE9-5B98-C793-5994-E6713FE9DF3D}"/>
              </a:ext>
            </a:extLst>
          </p:cNvPr>
          <p:cNvCxnSpPr>
            <a:cxnSpLocks/>
          </p:cNvCxnSpPr>
          <p:nvPr/>
        </p:nvCxnSpPr>
        <p:spPr>
          <a:xfrm flipH="1">
            <a:off x="9429979" y="2848068"/>
            <a:ext cx="83461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6733100E-A45A-E79D-CF21-D1FDE081AC9E}"/>
              </a:ext>
            </a:extLst>
          </p:cNvPr>
          <p:cNvSpPr txBox="1"/>
          <p:nvPr/>
        </p:nvSpPr>
        <p:spPr>
          <a:xfrm>
            <a:off x="2408901" y="3685588"/>
            <a:ext cx="2649794" cy="738664"/>
          </a:xfrm>
          <a:prstGeom prst="rect">
            <a:avLst/>
          </a:prstGeom>
          <a:noFill/>
        </p:spPr>
        <p:txBody>
          <a:bodyPr wrap="square" rtlCol="0">
            <a:spAutoFit/>
          </a:bodyPr>
          <a:lstStyle/>
          <a:p>
            <a:r>
              <a:rPr lang="en-US" sz="1400" dirty="0">
                <a:ea typeface="+mn-lt"/>
                <a:cs typeface="+mn-lt"/>
              </a:rPr>
              <a:t>A confirmation will be displayed with links to view or print your change request.</a:t>
            </a:r>
            <a:endParaRPr lang="en-US" sz="1400" dirty="0"/>
          </a:p>
        </p:txBody>
      </p:sp>
      <p:cxnSp>
        <p:nvCxnSpPr>
          <p:cNvPr id="15" name="Straight Arrow Connector 14">
            <a:extLst>
              <a:ext uri="{FF2B5EF4-FFF2-40B4-BE49-F238E27FC236}">
                <a16:creationId xmlns:a16="http://schemas.microsoft.com/office/drawing/2014/main" id="{4CD5E824-2C09-56AA-B0EB-EF59187E85BF}"/>
              </a:ext>
            </a:extLst>
          </p:cNvPr>
          <p:cNvCxnSpPr>
            <a:cxnSpLocks/>
          </p:cNvCxnSpPr>
          <p:nvPr/>
        </p:nvCxnSpPr>
        <p:spPr>
          <a:xfrm flipH="1">
            <a:off x="7075153" y="4814519"/>
            <a:ext cx="83461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CBD0ACE-8290-B2E6-43F1-2C7DA77EB44C}"/>
              </a:ext>
            </a:extLst>
          </p:cNvPr>
          <p:cNvCxnSpPr>
            <a:cxnSpLocks/>
          </p:cNvCxnSpPr>
          <p:nvPr/>
        </p:nvCxnSpPr>
        <p:spPr>
          <a:xfrm flipH="1">
            <a:off x="8802754" y="4814519"/>
            <a:ext cx="83461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E1A32D3-6B79-3B48-6FD2-88951EE86044}"/>
              </a:ext>
            </a:extLst>
          </p:cNvPr>
          <p:cNvCxnSpPr>
            <a:cxnSpLocks/>
          </p:cNvCxnSpPr>
          <p:nvPr/>
        </p:nvCxnSpPr>
        <p:spPr>
          <a:xfrm>
            <a:off x="5015677" y="3930931"/>
            <a:ext cx="982000" cy="21389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3759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E12974-CC41-C78F-A5A3-BB8AE76EE880}"/>
              </a:ext>
            </a:extLst>
          </p:cNvPr>
          <p:cNvPicPr>
            <a:picLocks noChangeAspect="1"/>
          </p:cNvPicPr>
          <p:nvPr/>
        </p:nvPicPr>
        <p:blipFill>
          <a:blip r:embed="rId2"/>
          <a:stretch>
            <a:fillRect/>
          </a:stretch>
        </p:blipFill>
        <p:spPr>
          <a:xfrm>
            <a:off x="2992795" y="2459203"/>
            <a:ext cx="5222135" cy="4109797"/>
          </a:xfrm>
          <a:prstGeom prst="rect">
            <a:avLst/>
          </a:prstGeom>
        </p:spPr>
      </p:pic>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18337" y="1086862"/>
            <a:ext cx="7080236" cy="892829"/>
          </a:xfrm>
        </p:spPr>
        <p:txBody>
          <a:bodyPr>
            <a:normAutofit fontScale="90000"/>
          </a:bodyPr>
          <a:lstStyle/>
          <a:p>
            <a:pPr algn="ctr"/>
            <a:r>
              <a:rPr lang="en-US" sz="3200" b="1"/>
              <a:t>How Do I Change a Hosted Catalog Order? </a:t>
            </a:r>
            <a:br>
              <a:rPr lang="en-US" sz="3200" b="1"/>
            </a:br>
            <a:r>
              <a:rPr lang="en-US" sz="3200" b="1"/>
              <a:t>Quick Guide </a:t>
            </a:r>
            <a:endParaRPr lang="en-US">
              <a:cs typeface="Calibri Light" panose="020F0302020204030204"/>
            </a:endParaRPr>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11</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7" name="TextBox 6">
            <a:extLst>
              <a:ext uri="{FF2B5EF4-FFF2-40B4-BE49-F238E27FC236}">
                <a16:creationId xmlns:a16="http://schemas.microsoft.com/office/drawing/2014/main" id="{BB4FA646-8E46-38CB-4340-AF6EEA569974}"/>
              </a:ext>
            </a:extLst>
          </p:cNvPr>
          <p:cNvSpPr txBox="1"/>
          <p:nvPr/>
        </p:nvSpPr>
        <p:spPr>
          <a:xfrm>
            <a:off x="941981" y="1933189"/>
            <a:ext cx="9704248" cy="738664"/>
          </a:xfrm>
          <a:prstGeom prst="rect">
            <a:avLst/>
          </a:prstGeom>
          <a:noFill/>
        </p:spPr>
        <p:txBody>
          <a:bodyPr wrap="square" lIns="91440" tIns="45720" rIns="91440" bIns="45720" rtlCol="0" anchor="t">
            <a:spAutoFit/>
          </a:bodyPr>
          <a:lstStyle/>
          <a:p>
            <a:r>
              <a:rPr lang="en-US" sz="1400" dirty="0">
                <a:ea typeface="+mn-lt"/>
                <a:cs typeface="+mn-lt"/>
              </a:rPr>
              <a:t>Marketplace provides useful information about the status for your change request. The Location icon notifies you of the current workflow step. Clicking blue links in the What’s Next section will expand the workflow for you to view approvers.</a:t>
            </a:r>
          </a:p>
          <a:p>
            <a:endParaRPr lang="en-US" sz="1400" dirty="0">
              <a:ea typeface="+mn-lt"/>
              <a:cs typeface="+mn-lt"/>
            </a:endParaRPr>
          </a:p>
        </p:txBody>
      </p:sp>
      <p:cxnSp>
        <p:nvCxnSpPr>
          <p:cNvPr id="10" name="Straight Arrow Connector 9">
            <a:extLst>
              <a:ext uri="{FF2B5EF4-FFF2-40B4-BE49-F238E27FC236}">
                <a16:creationId xmlns:a16="http://schemas.microsoft.com/office/drawing/2014/main" id="{F1345CE9-5B98-C793-5994-E6713FE9DF3D}"/>
              </a:ext>
            </a:extLst>
          </p:cNvPr>
          <p:cNvCxnSpPr>
            <a:cxnSpLocks/>
          </p:cNvCxnSpPr>
          <p:nvPr/>
        </p:nvCxnSpPr>
        <p:spPr>
          <a:xfrm flipH="1">
            <a:off x="7869392" y="4284675"/>
            <a:ext cx="741208" cy="18900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4AF0BA4-297C-DB47-D36F-3476AE00AA1C}"/>
              </a:ext>
            </a:extLst>
          </p:cNvPr>
          <p:cNvCxnSpPr>
            <a:cxnSpLocks/>
          </p:cNvCxnSpPr>
          <p:nvPr/>
        </p:nvCxnSpPr>
        <p:spPr>
          <a:xfrm>
            <a:off x="6381135" y="4284675"/>
            <a:ext cx="462850" cy="29879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8635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1644242" y="1226898"/>
            <a:ext cx="8707773" cy="892829"/>
          </a:xfrm>
        </p:spPr>
        <p:txBody>
          <a:bodyPr>
            <a:normAutofit fontScale="90000"/>
          </a:bodyPr>
          <a:lstStyle/>
          <a:p>
            <a:pPr algn="ctr"/>
            <a:r>
              <a:rPr lang="en-US" sz="3200" b="1"/>
              <a:t>Creating a Change Request for Hosted Catalog</a:t>
            </a:r>
            <a:br>
              <a:rPr lang="en-US" sz="3200" b="1"/>
            </a:br>
            <a:r>
              <a:rPr lang="en-US" sz="3200" b="1"/>
              <a:t>Quick Guide </a:t>
            </a:r>
            <a:endParaRPr lang="en-US">
              <a:cs typeface="Calibri Light" panose="020F0302020204030204"/>
            </a:endParaRPr>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2</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7" name="TextBox 6">
            <a:extLst>
              <a:ext uri="{FF2B5EF4-FFF2-40B4-BE49-F238E27FC236}">
                <a16:creationId xmlns:a16="http://schemas.microsoft.com/office/drawing/2014/main" id="{4A604793-0A3E-AA80-865F-44CC83D595EA}"/>
              </a:ext>
            </a:extLst>
          </p:cNvPr>
          <p:cNvSpPr txBox="1"/>
          <p:nvPr/>
        </p:nvSpPr>
        <p:spPr>
          <a:xfrm>
            <a:off x="1087019" y="2281087"/>
            <a:ext cx="9944775" cy="4524315"/>
          </a:xfrm>
          <a:prstGeom prst="rect">
            <a:avLst/>
          </a:prstGeom>
          <a:noFill/>
        </p:spPr>
        <p:txBody>
          <a:bodyPr wrap="square" lIns="91440" tIns="45720" rIns="91440" bIns="45720" rtlCol="0" anchor="t">
            <a:spAutoFit/>
          </a:bodyPr>
          <a:lstStyle/>
          <a:p>
            <a:r>
              <a:rPr lang="en-US" b="1" dirty="0">
                <a:ea typeface="+mn-lt"/>
                <a:cs typeface="+mn-lt"/>
              </a:rPr>
              <a:t>UNT System Marketplace Requestors:</a:t>
            </a:r>
            <a:endParaRPr lang="en-US" dirty="0">
              <a:cs typeface="Calibri"/>
            </a:endParaRPr>
          </a:p>
          <a:p>
            <a:endParaRPr lang="en-US" b="1" dirty="0">
              <a:ea typeface="+mn-lt"/>
              <a:cs typeface="+mn-lt"/>
            </a:endParaRPr>
          </a:p>
          <a:p>
            <a:r>
              <a:rPr lang="en-US" sz="1400" dirty="0">
                <a:ea typeface="+mn-lt"/>
                <a:cs typeface="+mn-lt"/>
              </a:rPr>
              <a:t>Requestors have permissions for creating change requests: </a:t>
            </a:r>
          </a:p>
          <a:p>
            <a:endParaRPr lang="en-US" sz="1400" dirty="0">
              <a:cs typeface="Calibri"/>
            </a:endParaRPr>
          </a:p>
          <a:p>
            <a:pPr marL="285750" indent="-285750">
              <a:buFont typeface="Arial"/>
              <a:buChar char="•"/>
            </a:pPr>
            <a:r>
              <a:rPr lang="en-US" sz="1400" b="1" dirty="0">
                <a:ea typeface="+mn-lt"/>
                <a:cs typeface="+mn-lt"/>
              </a:rPr>
              <a:t>UNT System Marketplace makes it easy to order additional items as needed! There is no need to create a change request</a:t>
            </a:r>
            <a:r>
              <a:rPr lang="en-US" sz="1400" dirty="0">
                <a:ea typeface="+mn-lt"/>
                <a:cs typeface="+mn-lt"/>
              </a:rPr>
              <a:t> - Simply follow the process to shop and order from the hosted supplier.  See Shoppers and Requestors - Guide for Hosted Catalog Shopping for a quick guide to shopping with a hosted catalog supplier. </a:t>
            </a:r>
          </a:p>
          <a:p>
            <a:pPr marL="285750" indent="-285750">
              <a:buFont typeface="Arial"/>
              <a:buChar char="•"/>
            </a:pPr>
            <a:endParaRPr lang="en-US" sz="1400" dirty="0">
              <a:ea typeface="+mn-lt"/>
              <a:cs typeface="+mn-lt"/>
            </a:endParaRPr>
          </a:p>
          <a:p>
            <a:pPr marL="285750" indent="-285750">
              <a:buFont typeface="Arial,Sans-Serif"/>
              <a:buChar char="•"/>
            </a:pPr>
            <a:r>
              <a:rPr lang="en-US" sz="1400" dirty="0">
                <a:ea typeface="+mn-lt"/>
                <a:cs typeface="+mn-lt"/>
              </a:rPr>
              <a:t>Requestors can submit change requests. On hosted catalog change requests, Requestors can update accounting </a:t>
            </a:r>
            <a:r>
              <a:rPr lang="en-US" sz="1400" dirty="0" err="1">
                <a:ea typeface="+mn-lt"/>
                <a:cs typeface="+mn-lt"/>
              </a:rPr>
              <a:t>Chartfields</a:t>
            </a:r>
            <a:r>
              <a:rPr lang="en-US" sz="1400" dirty="0">
                <a:ea typeface="+mn-lt"/>
                <a:cs typeface="+mn-lt"/>
              </a:rPr>
              <a:t>, commodity codes, external notes, and internal notes and attachments. </a:t>
            </a:r>
          </a:p>
          <a:p>
            <a:pPr marL="285750" indent="-285750">
              <a:buFont typeface="Arial,Sans-Serif"/>
              <a:buChar char="•"/>
            </a:pPr>
            <a:r>
              <a:rPr lang="en-US" sz="1400">
                <a:ea typeface="+mn-lt"/>
                <a:cs typeface="+mn-lt"/>
              </a:rPr>
              <a:t>CHANGE ORDERS CANNOT BE USED FOR PRICE OR QUANTITY CHANGE OR TO ADD A NEW LINE FOR CATALOG PURCHASES</a:t>
            </a:r>
          </a:p>
          <a:p>
            <a:pPr marL="285750" indent="-285750">
              <a:buFont typeface="Arial"/>
              <a:buChar char="•"/>
            </a:pPr>
            <a:endParaRPr lang="en-US" sz="1400" dirty="0">
              <a:ea typeface="+mn-lt"/>
              <a:cs typeface="+mn-lt"/>
            </a:endParaRPr>
          </a:p>
          <a:p>
            <a:pPr marL="285750" indent="-285750">
              <a:buFont typeface="Arial"/>
              <a:buChar char="•"/>
            </a:pPr>
            <a:r>
              <a:rPr lang="en-US" sz="1400" dirty="0">
                <a:ea typeface="+mn-lt"/>
                <a:cs typeface="+mn-lt"/>
              </a:rPr>
              <a:t>The Requestor can submit change requests on behalf of Shoppers, who do not have permission to submit change requests.</a:t>
            </a:r>
          </a:p>
          <a:p>
            <a:pPr marL="285750" indent="-285750">
              <a:buFont typeface="Arial"/>
              <a:buChar char="•"/>
            </a:pPr>
            <a:endParaRPr lang="en-US" sz="1400" dirty="0">
              <a:ea typeface="+mn-lt"/>
              <a:cs typeface="+mn-lt"/>
            </a:endParaRPr>
          </a:p>
          <a:p>
            <a:pPr marL="285750" indent="-285750">
              <a:buFont typeface="Arial"/>
              <a:buChar char="•"/>
            </a:pPr>
            <a:r>
              <a:rPr lang="en-US" sz="1400" dirty="0">
                <a:ea typeface="+mn-lt"/>
                <a:cs typeface="+mn-lt"/>
              </a:rPr>
              <a:t>Requestors are users who have knowledge of UNT System Marketplace accounting codes and </a:t>
            </a:r>
            <a:r>
              <a:rPr lang="en-US" sz="1400" dirty="0" err="1">
                <a:ea typeface="+mn-lt"/>
                <a:cs typeface="+mn-lt"/>
              </a:rPr>
              <a:t>Chartfields</a:t>
            </a:r>
            <a:r>
              <a:rPr lang="en-US" sz="1400" dirty="0">
                <a:ea typeface="+mn-lt"/>
                <a:cs typeface="+mn-lt"/>
              </a:rPr>
              <a:t>. The requestor may need to update the Change Request with these codes before placing an order. </a:t>
            </a:r>
          </a:p>
          <a:p>
            <a:endParaRPr lang="en-US" sz="1400" dirty="0">
              <a:cs typeface="Calibri" panose="020F0502020204030204"/>
            </a:endParaRPr>
          </a:p>
          <a:p>
            <a:pPr marL="285750" indent="-285750">
              <a:buFont typeface="Arial"/>
              <a:buChar char="•"/>
            </a:pPr>
            <a:r>
              <a:rPr lang="en-US" sz="1400" dirty="0">
                <a:ea typeface="+mn-lt"/>
                <a:cs typeface="+mn-lt"/>
              </a:rPr>
              <a:t>Responsibilities of a Requestor include following Procurement Guidelines, bid thresholds, validating accuracy of Accounting </a:t>
            </a:r>
            <a:r>
              <a:rPr lang="en-US" sz="1400" dirty="0" err="1">
                <a:ea typeface="+mn-lt"/>
                <a:cs typeface="+mn-lt"/>
              </a:rPr>
              <a:t>Chartfields</a:t>
            </a:r>
            <a:r>
              <a:rPr lang="en-US" sz="1400" dirty="0">
                <a:ea typeface="+mn-lt"/>
                <a:cs typeface="+mn-lt"/>
              </a:rPr>
              <a:t>, Ship To information, and Business Purpose.</a:t>
            </a:r>
          </a:p>
          <a:p>
            <a:endParaRPr lang="en-US" sz="1400" dirty="0">
              <a:ea typeface="+mn-lt"/>
              <a:cs typeface="+mn-lt"/>
            </a:endParaRPr>
          </a:p>
        </p:txBody>
      </p:sp>
    </p:spTree>
    <p:extLst>
      <p:ext uri="{BB962C8B-B14F-4D97-AF65-F5344CB8AC3E}">
        <p14:creationId xmlns:p14="http://schemas.microsoft.com/office/powerpoint/2010/main" val="1702169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1044273B-C477-F461-AD89-1E9844E6F774}"/>
              </a:ext>
            </a:extLst>
          </p:cNvPr>
          <p:cNvPicPr>
            <a:picLocks noChangeAspect="1"/>
          </p:cNvPicPr>
          <p:nvPr/>
        </p:nvPicPr>
        <p:blipFill>
          <a:blip r:embed="rId2"/>
          <a:stretch>
            <a:fillRect/>
          </a:stretch>
        </p:blipFill>
        <p:spPr>
          <a:xfrm>
            <a:off x="1087018" y="2765138"/>
            <a:ext cx="8745239" cy="3787785"/>
          </a:xfrm>
          <a:prstGeom prst="rect">
            <a:avLst/>
          </a:prstGeom>
        </p:spPr>
      </p:pic>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18337" y="1169720"/>
            <a:ext cx="7080236" cy="892829"/>
          </a:xfrm>
        </p:spPr>
        <p:txBody>
          <a:bodyPr>
            <a:normAutofit fontScale="90000"/>
          </a:bodyPr>
          <a:lstStyle/>
          <a:p>
            <a:pPr algn="ctr"/>
            <a:r>
              <a:rPr lang="en-US" sz="3200" b="1"/>
              <a:t>How Do I Change a Hosted Catalog Order? </a:t>
            </a:r>
            <a:br>
              <a:rPr lang="en-US" sz="3200" b="1"/>
            </a:br>
            <a:r>
              <a:rPr lang="en-US" sz="3200" b="1"/>
              <a:t>Quick Guide </a:t>
            </a:r>
            <a:endParaRPr lang="en-US">
              <a:cs typeface="Calibri Light" panose="020F0302020204030204"/>
            </a:endParaRPr>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3</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7" name="TextBox 6">
            <a:extLst>
              <a:ext uri="{FF2B5EF4-FFF2-40B4-BE49-F238E27FC236}">
                <a16:creationId xmlns:a16="http://schemas.microsoft.com/office/drawing/2014/main" id="{BB4FA646-8E46-38CB-4340-AF6EEA569974}"/>
              </a:ext>
            </a:extLst>
          </p:cNvPr>
          <p:cNvSpPr txBox="1"/>
          <p:nvPr/>
        </p:nvSpPr>
        <p:spPr>
          <a:xfrm>
            <a:off x="941981" y="2146753"/>
            <a:ext cx="9704248" cy="738664"/>
          </a:xfrm>
          <a:prstGeom prst="rect">
            <a:avLst/>
          </a:prstGeom>
          <a:noFill/>
        </p:spPr>
        <p:txBody>
          <a:bodyPr wrap="square" lIns="91440" tIns="45720" rIns="91440" bIns="45720" rtlCol="0" anchor="t">
            <a:spAutoFit/>
          </a:bodyPr>
          <a:lstStyle/>
          <a:p>
            <a:r>
              <a:rPr lang="en-US" sz="1400" dirty="0">
                <a:ea typeface="+mn-lt"/>
                <a:cs typeface="+mn-lt"/>
              </a:rPr>
              <a:t>You can create change requests for hosted catalog suppliers by opening your purchase order. Click the ellipses (…) in the top right corner, then click the link to Create Change Request in the drop-down list.</a:t>
            </a:r>
            <a:endParaRPr lang="en-US" sz="1400" b="1" dirty="0">
              <a:solidFill>
                <a:srgbClr val="FF0000"/>
              </a:solidFill>
              <a:ea typeface="+mn-lt"/>
              <a:cs typeface="+mn-lt"/>
            </a:endParaRPr>
          </a:p>
          <a:p>
            <a:endParaRPr lang="en-US" sz="1400" dirty="0">
              <a:cs typeface="Calibri"/>
            </a:endParaRPr>
          </a:p>
        </p:txBody>
      </p:sp>
      <p:cxnSp>
        <p:nvCxnSpPr>
          <p:cNvPr id="17" name="Straight Arrow Connector 16">
            <a:extLst>
              <a:ext uri="{FF2B5EF4-FFF2-40B4-BE49-F238E27FC236}">
                <a16:creationId xmlns:a16="http://schemas.microsoft.com/office/drawing/2014/main" id="{D6FAAFD2-3A64-D923-1196-CDFD17DBA083}"/>
              </a:ext>
            </a:extLst>
          </p:cNvPr>
          <p:cNvCxnSpPr>
            <a:cxnSpLocks/>
          </p:cNvCxnSpPr>
          <p:nvPr/>
        </p:nvCxnSpPr>
        <p:spPr>
          <a:xfrm flipH="1">
            <a:off x="9606116" y="2516085"/>
            <a:ext cx="865239" cy="60074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2A49770D-C56D-6B3E-A6B3-B6A677F7A4F1}"/>
              </a:ext>
            </a:extLst>
          </p:cNvPr>
          <p:cNvCxnSpPr>
            <a:cxnSpLocks/>
          </p:cNvCxnSpPr>
          <p:nvPr/>
        </p:nvCxnSpPr>
        <p:spPr>
          <a:xfrm flipH="1">
            <a:off x="9747631" y="2969621"/>
            <a:ext cx="865239" cy="60074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8786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B33C384-0C7A-1D01-D072-F08E440826CA}"/>
              </a:ext>
            </a:extLst>
          </p:cNvPr>
          <p:cNvPicPr>
            <a:picLocks noChangeAspect="1"/>
          </p:cNvPicPr>
          <p:nvPr/>
        </p:nvPicPr>
        <p:blipFill>
          <a:blip r:embed="rId2"/>
          <a:stretch>
            <a:fillRect/>
          </a:stretch>
        </p:blipFill>
        <p:spPr>
          <a:xfrm>
            <a:off x="1683568" y="1744180"/>
            <a:ext cx="2964632" cy="4939016"/>
          </a:xfrm>
          <a:prstGeom prst="rect">
            <a:avLst/>
          </a:prstGeom>
        </p:spPr>
      </p:pic>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18337" y="1015679"/>
            <a:ext cx="7080236" cy="892829"/>
          </a:xfrm>
        </p:spPr>
        <p:txBody>
          <a:bodyPr>
            <a:normAutofit/>
          </a:bodyPr>
          <a:lstStyle/>
          <a:p>
            <a:r>
              <a:rPr lang="en-US" sz="3200" b="1" dirty="0"/>
              <a:t>Creating a Change Request Quick Guide </a:t>
            </a:r>
            <a:endParaRPr lang="en-US" dirty="0"/>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4</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cxnSp>
        <p:nvCxnSpPr>
          <p:cNvPr id="13" name="Straight Arrow Connector 12">
            <a:extLst>
              <a:ext uri="{FF2B5EF4-FFF2-40B4-BE49-F238E27FC236}">
                <a16:creationId xmlns:a16="http://schemas.microsoft.com/office/drawing/2014/main" id="{4EA30095-0AC7-7A22-4C57-835BEE2711CF}"/>
              </a:ext>
            </a:extLst>
          </p:cNvPr>
          <p:cNvCxnSpPr>
            <a:cxnSpLocks/>
          </p:cNvCxnSpPr>
          <p:nvPr/>
        </p:nvCxnSpPr>
        <p:spPr>
          <a:xfrm flipH="1">
            <a:off x="3665459" y="5965371"/>
            <a:ext cx="982741" cy="49872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BB4FA646-8E46-38CB-4340-AF6EEA569974}"/>
              </a:ext>
            </a:extLst>
          </p:cNvPr>
          <p:cNvSpPr txBox="1"/>
          <p:nvPr/>
        </p:nvSpPr>
        <p:spPr>
          <a:xfrm>
            <a:off x="4942116" y="1883160"/>
            <a:ext cx="5181598" cy="3077766"/>
          </a:xfrm>
          <a:prstGeom prst="rect">
            <a:avLst/>
          </a:prstGeom>
          <a:noFill/>
        </p:spPr>
        <p:txBody>
          <a:bodyPr wrap="square" lIns="91440" tIns="45720" rIns="91440" bIns="45720" rtlCol="0" anchor="t">
            <a:spAutoFit/>
          </a:bodyPr>
          <a:lstStyle/>
          <a:p>
            <a:r>
              <a:rPr lang="en-US" sz="2000" b="1" dirty="0"/>
              <a:t>Optional for this form:</a:t>
            </a:r>
          </a:p>
          <a:p>
            <a:endParaRPr lang="en-US" sz="1400" b="1" dirty="0"/>
          </a:p>
          <a:p>
            <a:pPr marL="285750" indent="-285750">
              <a:buFont typeface="Arial" panose="020B0604020202020204" pitchFamily="34" charset="0"/>
              <a:buChar char="•"/>
            </a:pPr>
            <a:r>
              <a:rPr lang="en-US" sz="1400" dirty="0"/>
              <a:t>You can send an email notification by clicking the checkbox to the recipient(s) you wish to include.</a:t>
            </a:r>
            <a:endParaRPr lang="en-US" sz="1400" dirty="0">
              <a:cs typeface="Calibri"/>
            </a:endParaRPr>
          </a:p>
          <a:p>
            <a:pPr marL="285750" indent="-285750">
              <a:buFont typeface="Arial" panose="020B0604020202020204" pitchFamily="34" charset="0"/>
              <a:buChar char="•"/>
            </a:pPr>
            <a:r>
              <a:rPr lang="en-US" sz="1400" dirty="0">
                <a:cs typeface="Calibri"/>
              </a:rPr>
              <a:t>You can add attachments to the change request.</a:t>
            </a:r>
          </a:p>
          <a:p>
            <a:endParaRPr lang="en-US" sz="1400" dirty="0"/>
          </a:p>
          <a:p>
            <a:endParaRPr lang="en-US" sz="1400" dirty="0"/>
          </a:p>
          <a:p>
            <a:r>
              <a:rPr lang="en-US" sz="2000" b="1" dirty="0"/>
              <a:t>Required for this form:</a:t>
            </a:r>
            <a:endParaRPr lang="en-US" sz="2000" b="1" dirty="0">
              <a:cs typeface="Calibri"/>
            </a:endParaRPr>
          </a:p>
          <a:p>
            <a:endParaRPr lang="en-US" sz="1400" b="1" dirty="0"/>
          </a:p>
          <a:p>
            <a:r>
              <a:rPr lang="en-US" sz="1400" dirty="0"/>
              <a:t>In the Create Change Request window, enter a Change Request Reason (for instance: changing a ChartField).</a:t>
            </a:r>
            <a:endParaRPr lang="en-US" sz="1400" dirty="0">
              <a:cs typeface="Calibri"/>
            </a:endParaRPr>
          </a:p>
          <a:p>
            <a:endParaRPr lang="en-US" sz="1400" dirty="0"/>
          </a:p>
          <a:p>
            <a:r>
              <a:rPr lang="en-US" sz="1400" dirty="0"/>
              <a:t>Click the Create Change Request button.</a:t>
            </a:r>
            <a:endParaRPr lang="en-US" sz="1400" dirty="0">
              <a:cs typeface="Calibri"/>
            </a:endParaRPr>
          </a:p>
        </p:txBody>
      </p:sp>
      <p:cxnSp>
        <p:nvCxnSpPr>
          <p:cNvPr id="12" name="Straight Arrow Connector 11">
            <a:extLst>
              <a:ext uri="{FF2B5EF4-FFF2-40B4-BE49-F238E27FC236}">
                <a16:creationId xmlns:a16="http://schemas.microsoft.com/office/drawing/2014/main" id="{142465B2-703B-E32C-9F81-D9D138152991}"/>
              </a:ext>
            </a:extLst>
          </p:cNvPr>
          <p:cNvCxnSpPr>
            <a:cxnSpLocks/>
          </p:cNvCxnSpPr>
          <p:nvPr/>
        </p:nvCxnSpPr>
        <p:spPr>
          <a:xfrm flipH="1">
            <a:off x="2682718" y="4422018"/>
            <a:ext cx="982741" cy="49872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8700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CE1F52F-68F1-8557-ECAA-B0F9B3DB4C8A}"/>
              </a:ext>
            </a:extLst>
          </p:cNvPr>
          <p:cNvPicPr>
            <a:picLocks noChangeAspect="1"/>
          </p:cNvPicPr>
          <p:nvPr/>
        </p:nvPicPr>
        <p:blipFill>
          <a:blip r:embed="rId2"/>
          <a:stretch>
            <a:fillRect/>
          </a:stretch>
        </p:blipFill>
        <p:spPr>
          <a:xfrm>
            <a:off x="1720645" y="2190193"/>
            <a:ext cx="8219768" cy="4412838"/>
          </a:xfrm>
          <a:prstGeom prst="rect">
            <a:avLst/>
          </a:prstGeom>
        </p:spPr>
      </p:pic>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18337" y="1015679"/>
            <a:ext cx="7080236" cy="892829"/>
          </a:xfrm>
        </p:spPr>
        <p:txBody>
          <a:bodyPr>
            <a:normAutofit/>
          </a:bodyPr>
          <a:lstStyle/>
          <a:p>
            <a:r>
              <a:rPr lang="en-US" sz="3200" b="1"/>
              <a:t>Creating a Change Request Quick Guide </a:t>
            </a:r>
            <a:endParaRPr lang="en-US"/>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5</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cxnSp>
        <p:nvCxnSpPr>
          <p:cNvPr id="8" name="Straight Arrow Connector 7">
            <a:extLst>
              <a:ext uri="{FF2B5EF4-FFF2-40B4-BE49-F238E27FC236}">
                <a16:creationId xmlns:a16="http://schemas.microsoft.com/office/drawing/2014/main" id="{D12694AE-DC53-A544-5A10-4A20C52C4429}"/>
              </a:ext>
            </a:extLst>
          </p:cNvPr>
          <p:cNvCxnSpPr>
            <a:cxnSpLocks/>
          </p:cNvCxnSpPr>
          <p:nvPr/>
        </p:nvCxnSpPr>
        <p:spPr>
          <a:xfrm flipH="1">
            <a:off x="3323303" y="2190193"/>
            <a:ext cx="1211616" cy="32686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BB4FA646-8E46-38CB-4340-AF6EEA569974}"/>
              </a:ext>
            </a:extLst>
          </p:cNvPr>
          <p:cNvSpPr txBox="1"/>
          <p:nvPr/>
        </p:nvSpPr>
        <p:spPr>
          <a:xfrm>
            <a:off x="1562241" y="1759728"/>
            <a:ext cx="7078918" cy="307777"/>
          </a:xfrm>
          <a:prstGeom prst="rect">
            <a:avLst/>
          </a:prstGeom>
          <a:noFill/>
        </p:spPr>
        <p:txBody>
          <a:bodyPr wrap="square" rtlCol="0">
            <a:spAutoFit/>
          </a:bodyPr>
          <a:lstStyle/>
          <a:p>
            <a:r>
              <a:rPr lang="en-US" sz="1400" dirty="0"/>
              <a:t>The Change Request is created and ready for additional updates by you.</a:t>
            </a:r>
          </a:p>
        </p:txBody>
      </p:sp>
    </p:spTree>
    <p:extLst>
      <p:ext uri="{BB962C8B-B14F-4D97-AF65-F5344CB8AC3E}">
        <p14:creationId xmlns:p14="http://schemas.microsoft.com/office/powerpoint/2010/main" val="1951090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39448F-550C-DE06-95B2-C32FAE65926F}"/>
              </a:ext>
            </a:extLst>
          </p:cNvPr>
          <p:cNvPicPr>
            <a:picLocks noChangeAspect="1"/>
          </p:cNvPicPr>
          <p:nvPr/>
        </p:nvPicPr>
        <p:blipFill>
          <a:blip r:embed="rId2"/>
          <a:stretch>
            <a:fillRect/>
          </a:stretch>
        </p:blipFill>
        <p:spPr>
          <a:xfrm>
            <a:off x="1592942" y="3174975"/>
            <a:ext cx="7616373" cy="3544022"/>
          </a:xfrm>
          <a:prstGeom prst="rect">
            <a:avLst/>
          </a:prstGeom>
        </p:spPr>
      </p:pic>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18337" y="1086862"/>
            <a:ext cx="7080236" cy="892829"/>
          </a:xfrm>
        </p:spPr>
        <p:txBody>
          <a:bodyPr>
            <a:normAutofit fontScale="90000"/>
          </a:bodyPr>
          <a:lstStyle/>
          <a:p>
            <a:pPr algn="ctr"/>
            <a:r>
              <a:rPr lang="en-US" sz="3200" b="1"/>
              <a:t>How Do I Change a Hosted Catalog Order? </a:t>
            </a:r>
            <a:br>
              <a:rPr lang="en-US" sz="3200" b="1"/>
            </a:br>
            <a:r>
              <a:rPr lang="en-US" sz="3200" b="1"/>
              <a:t>Quick Guide </a:t>
            </a:r>
            <a:endParaRPr lang="en-US">
              <a:cs typeface="Calibri Light" panose="020F0302020204030204"/>
            </a:endParaRPr>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6</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7" name="TextBox 6">
            <a:extLst>
              <a:ext uri="{FF2B5EF4-FFF2-40B4-BE49-F238E27FC236}">
                <a16:creationId xmlns:a16="http://schemas.microsoft.com/office/drawing/2014/main" id="{BB4FA646-8E46-38CB-4340-AF6EEA569974}"/>
              </a:ext>
            </a:extLst>
          </p:cNvPr>
          <p:cNvSpPr txBox="1"/>
          <p:nvPr/>
        </p:nvSpPr>
        <p:spPr>
          <a:xfrm>
            <a:off x="941981" y="1933189"/>
            <a:ext cx="9704248" cy="1600438"/>
          </a:xfrm>
          <a:prstGeom prst="rect">
            <a:avLst/>
          </a:prstGeom>
          <a:noFill/>
        </p:spPr>
        <p:txBody>
          <a:bodyPr wrap="square" lIns="91440" tIns="45720" rIns="91440" bIns="45720" rtlCol="0" anchor="t">
            <a:spAutoFit/>
          </a:bodyPr>
          <a:lstStyle/>
          <a:p>
            <a:r>
              <a:rPr lang="en-US" sz="1400" dirty="0">
                <a:ea typeface="+mn-lt"/>
                <a:cs typeface="+mn-lt"/>
              </a:rPr>
              <a:t>You can change internal fields for hosted suppliers by clicking the pencil icon in the section where you need to make a change. </a:t>
            </a:r>
            <a:endParaRPr lang="en-US" dirty="0">
              <a:cs typeface="Calibri"/>
            </a:endParaRPr>
          </a:p>
          <a:p>
            <a:endParaRPr lang="en-US" sz="1400" dirty="0">
              <a:ea typeface="+mn-lt"/>
              <a:cs typeface="+mn-lt"/>
            </a:endParaRPr>
          </a:p>
          <a:p>
            <a:r>
              <a:rPr lang="en-US" sz="1400" dirty="0">
                <a:ea typeface="+mn-lt"/>
                <a:cs typeface="+mn-lt"/>
              </a:rPr>
              <a:t>If you need to change the quantity ordered or remove item lines after a purchase order has been sent to a hosted catalog supplier, please contact the supplier for assistance.  This will allow you to coordinate adjustments to the existing purchase order with the supplier and will help avoid confusion with the order. </a:t>
            </a:r>
          </a:p>
          <a:p>
            <a:endParaRPr lang="en-US" sz="1400" dirty="0">
              <a:ea typeface="+mn-lt"/>
              <a:cs typeface="+mn-lt"/>
            </a:endParaRPr>
          </a:p>
          <a:p>
            <a:endParaRPr lang="en-US" sz="1400" dirty="0">
              <a:ea typeface="+mn-lt"/>
              <a:cs typeface="+mn-lt"/>
            </a:endParaRPr>
          </a:p>
        </p:txBody>
      </p:sp>
      <p:cxnSp>
        <p:nvCxnSpPr>
          <p:cNvPr id="3" name="Straight Arrow Connector 2">
            <a:extLst>
              <a:ext uri="{FF2B5EF4-FFF2-40B4-BE49-F238E27FC236}">
                <a16:creationId xmlns:a16="http://schemas.microsoft.com/office/drawing/2014/main" id="{2DF3AB3C-DC9C-3C6B-7843-8C93B782AB59}"/>
              </a:ext>
            </a:extLst>
          </p:cNvPr>
          <p:cNvCxnSpPr/>
          <p:nvPr/>
        </p:nvCxnSpPr>
        <p:spPr>
          <a:xfrm flipH="1">
            <a:off x="7289222" y="5283777"/>
            <a:ext cx="341169" cy="60267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4491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946B9E7A-EBFD-3655-CF6B-F177A7DAD77A}"/>
              </a:ext>
            </a:extLst>
          </p:cNvPr>
          <p:cNvPicPr>
            <a:picLocks noChangeAspect="1"/>
          </p:cNvPicPr>
          <p:nvPr/>
        </p:nvPicPr>
        <p:blipFill>
          <a:blip r:embed="rId2"/>
          <a:stretch>
            <a:fillRect/>
          </a:stretch>
        </p:blipFill>
        <p:spPr>
          <a:xfrm>
            <a:off x="1087019" y="2939070"/>
            <a:ext cx="9006348" cy="3417280"/>
          </a:xfrm>
          <a:prstGeom prst="rect">
            <a:avLst/>
          </a:prstGeom>
        </p:spPr>
      </p:pic>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18337" y="1086862"/>
            <a:ext cx="7080236" cy="892829"/>
          </a:xfrm>
        </p:spPr>
        <p:txBody>
          <a:bodyPr>
            <a:normAutofit fontScale="90000"/>
          </a:bodyPr>
          <a:lstStyle/>
          <a:p>
            <a:pPr algn="ctr"/>
            <a:r>
              <a:rPr lang="en-US" sz="3200" b="1"/>
              <a:t>How Do I Change a Hosted Catalog Order? </a:t>
            </a:r>
            <a:br>
              <a:rPr lang="en-US" sz="3200" b="1"/>
            </a:br>
            <a:r>
              <a:rPr lang="en-US" sz="3200" b="1"/>
              <a:t>Quick Guide </a:t>
            </a:r>
            <a:endParaRPr lang="en-US">
              <a:cs typeface="Calibri Light" panose="020F0302020204030204"/>
            </a:endParaRPr>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7</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7" name="TextBox 6">
            <a:extLst>
              <a:ext uri="{FF2B5EF4-FFF2-40B4-BE49-F238E27FC236}">
                <a16:creationId xmlns:a16="http://schemas.microsoft.com/office/drawing/2014/main" id="{BB4FA646-8E46-38CB-4340-AF6EEA569974}"/>
              </a:ext>
            </a:extLst>
          </p:cNvPr>
          <p:cNvSpPr txBox="1"/>
          <p:nvPr/>
        </p:nvSpPr>
        <p:spPr>
          <a:xfrm>
            <a:off x="941981" y="1933189"/>
            <a:ext cx="9704248" cy="1231106"/>
          </a:xfrm>
          <a:prstGeom prst="rect">
            <a:avLst/>
          </a:prstGeom>
          <a:noFill/>
        </p:spPr>
        <p:txBody>
          <a:bodyPr wrap="square" lIns="91440" tIns="45720" rIns="91440" bIns="45720" rtlCol="0" anchor="t">
            <a:spAutoFit/>
          </a:bodyPr>
          <a:lstStyle/>
          <a:p>
            <a:r>
              <a:rPr lang="en-US" sz="1400" dirty="0">
                <a:ea typeface="+mn-lt"/>
                <a:cs typeface="+mn-lt"/>
              </a:rPr>
              <a:t>Changing internal information, like ChartField values, Commodity Codes, adding internal notes and attachments, and external notes can be accomplished with the pencil icon. For ChartField changes, clicking the pencil icon opens a popup for your changes. You can verify that the ChartString is valid by clicking the checkmark (</a:t>
            </a:r>
            <a:r>
              <a:rPr lang="en-US" sz="1200" dirty="0">
                <a:effectLst/>
                <a:latin typeface="Calibri" panose="020F0502020204030204" pitchFamily="34" charset="0"/>
                <a:ea typeface="Calibri" panose="020F0502020204030204" pitchFamily="34" charset="0"/>
              </a:rPr>
              <a:t>√</a:t>
            </a:r>
            <a:r>
              <a:rPr lang="en-US" sz="1800" dirty="0">
                <a:effectLst/>
                <a:latin typeface="Calibri" panose="020F0502020204030204" pitchFamily="34" charset="0"/>
                <a:ea typeface="Calibri" panose="020F0502020204030204" pitchFamily="34" charset="0"/>
              </a:rPr>
              <a:t>)</a:t>
            </a:r>
            <a:r>
              <a:rPr lang="en-US" sz="1400" dirty="0">
                <a:ea typeface="+mn-lt"/>
                <a:cs typeface="+mn-lt"/>
              </a:rPr>
              <a:t> icon.</a:t>
            </a:r>
          </a:p>
          <a:p>
            <a:r>
              <a:rPr lang="en-US" sz="1400" dirty="0">
                <a:ea typeface="+mn-lt"/>
                <a:cs typeface="+mn-lt"/>
              </a:rPr>
              <a:t>After you complete the changes, click the Save button.</a:t>
            </a:r>
          </a:p>
          <a:p>
            <a:endParaRPr lang="en-US" sz="1400" dirty="0">
              <a:ea typeface="+mn-lt"/>
              <a:cs typeface="+mn-lt"/>
            </a:endParaRPr>
          </a:p>
        </p:txBody>
      </p:sp>
      <p:cxnSp>
        <p:nvCxnSpPr>
          <p:cNvPr id="3" name="Straight Arrow Connector 2">
            <a:extLst>
              <a:ext uri="{FF2B5EF4-FFF2-40B4-BE49-F238E27FC236}">
                <a16:creationId xmlns:a16="http://schemas.microsoft.com/office/drawing/2014/main" id="{2DF3AB3C-DC9C-3C6B-7843-8C93B782AB59}"/>
              </a:ext>
            </a:extLst>
          </p:cNvPr>
          <p:cNvCxnSpPr/>
          <p:nvPr/>
        </p:nvCxnSpPr>
        <p:spPr>
          <a:xfrm flipH="1">
            <a:off x="7240060" y="4547062"/>
            <a:ext cx="341169" cy="60267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F1345CE9-5B98-C793-5994-E6713FE9DF3D}"/>
              </a:ext>
            </a:extLst>
          </p:cNvPr>
          <p:cNvCxnSpPr>
            <a:cxnSpLocks/>
          </p:cNvCxnSpPr>
          <p:nvPr/>
        </p:nvCxnSpPr>
        <p:spPr>
          <a:xfrm flipH="1">
            <a:off x="5678693" y="3858156"/>
            <a:ext cx="83461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5649C28-92E4-BC08-AB96-0481D650D842}"/>
              </a:ext>
            </a:extLst>
          </p:cNvPr>
          <p:cNvCxnSpPr/>
          <p:nvPr/>
        </p:nvCxnSpPr>
        <p:spPr>
          <a:xfrm flipH="1">
            <a:off x="10064428" y="3569571"/>
            <a:ext cx="341169" cy="60267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BCC2509D-845F-0DD7-4527-4142A42A758D}"/>
              </a:ext>
            </a:extLst>
          </p:cNvPr>
          <p:cNvCxnSpPr>
            <a:cxnSpLocks/>
          </p:cNvCxnSpPr>
          <p:nvPr/>
        </p:nvCxnSpPr>
        <p:spPr>
          <a:xfrm flipH="1">
            <a:off x="9340981" y="4170176"/>
            <a:ext cx="341169" cy="60267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7781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1D49F0E7-45CE-2722-7A67-352AAF108882}"/>
              </a:ext>
            </a:extLst>
          </p:cNvPr>
          <p:cNvPicPr>
            <a:picLocks noChangeAspect="1"/>
          </p:cNvPicPr>
          <p:nvPr/>
        </p:nvPicPr>
        <p:blipFill>
          <a:blip r:embed="rId2"/>
          <a:stretch>
            <a:fillRect/>
          </a:stretch>
        </p:blipFill>
        <p:spPr>
          <a:xfrm>
            <a:off x="941981" y="2455807"/>
            <a:ext cx="6509781" cy="3761058"/>
          </a:xfrm>
          <a:prstGeom prst="rect">
            <a:avLst/>
          </a:prstGeom>
        </p:spPr>
      </p:pic>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18337" y="1086862"/>
            <a:ext cx="7080236" cy="892829"/>
          </a:xfrm>
        </p:spPr>
        <p:txBody>
          <a:bodyPr>
            <a:normAutofit fontScale="90000"/>
          </a:bodyPr>
          <a:lstStyle/>
          <a:p>
            <a:pPr algn="ctr"/>
            <a:r>
              <a:rPr lang="en-US" sz="3200" b="1"/>
              <a:t>How Do I Change a Hosted Catalog Order? </a:t>
            </a:r>
            <a:br>
              <a:rPr lang="en-US" sz="3200" b="1"/>
            </a:br>
            <a:r>
              <a:rPr lang="en-US" sz="3200" b="1"/>
              <a:t>Quick Guide </a:t>
            </a:r>
            <a:endParaRPr lang="en-US">
              <a:cs typeface="Calibri Light" panose="020F0302020204030204"/>
            </a:endParaRPr>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8</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7" name="TextBox 6">
            <a:extLst>
              <a:ext uri="{FF2B5EF4-FFF2-40B4-BE49-F238E27FC236}">
                <a16:creationId xmlns:a16="http://schemas.microsoft.com/office/drawing/2014/main" id="{BB4FA646-8E46-38CB-4340-AF6EEA569974}"/>
              </a:ext>
            </a:extLst>
          </p:cNvPr>
          <p:cNvSpPr txBox="1"/>
          <p:nvPr/>
        </p:nvSpPr>
        <p:spPr>
          <a:xfrm>
            <a:off x="941981" y="1933189"/>
            <a:ext cx="9704248" cy="738664"/>
          </a:xfrm>
          <a:prstGeom prst="rect">
            <a:avLst/>
          </a:prstGeom>
          <a:noFill/>
        </p:spPr>
        <p:txBody>
          <a:bodyPr wrap="square" lIns="91440" tIns="45720" rIns="91440" bIns="45720" rtlCol="0" anchor="t">
            <a:spAutoFit/>
          </a:bodyPr>
          <a:lstStyle/>
          <a:p>
            <a:r>
              <a:rPr lang="en-US" sz="1400" dirty="0">
                <a:ea typeface="+mn-lt"/>
                <a:cs typeface="+mn-lt"/>
              </a:rPr>
              <a:t>To add Internal Notes, click the pencil icon. A popup will display to allow you to add notes and any additional information. Click Save when your edits are complete.</a:t>
            </a:r>
          </a:p>
          <a:p>
            <a:endParaRPr lang="en-US" sz="1400" dirty="0">
              <a:ea typeface="+mn-lt"/>
              <a:cs typeface="+mn-lt"/>
            </a:endParaRPr>
          </a:p>
        </p:txBody>
      </p:sp>
      <p:cxnSp>
        <p:nvCxnSpPr>
          <p:cNvPr id="3" name="Straight Arrow Connector 2">
            <a:extLst>
              <a:ext uri="{FF2B5EF4-FFF2-40B4-BE49-F238E27FC236}">
                <a16:creationId xmlns:a16="http://schemas.microsoft.com/office/drawing/2014/main" id="{2DF3AB3C-DC9C-3C6B-7843-8C93B782AB59}"/>
              </a:ext>
            </a:extLst>
          </p:cNvPr>
          <p:cNvCxnSpPr/>
          <p:nvPr/>
        </p:nvCxnSpPr>
        <p:spPr>
          <a:xfrm flipH="1">
            <a:off x="4026286" y="2201473"/>
            <a:ext cx="341169" cy="60267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F1345CE9-5B98-C793-5994-E6713FE9DF3D}"/>
              </a:ext>
            </a:extLst>
          </p:cNvPr>
          <p:cNvCxnSpPr>
            <a:cxnSpLocks/>
          </p:cNvCxnSpPr>
          <p:nvPr/>
        </p:nvCxnSpPr>
        <p:spPr>
          <a:xfrm flipH="1">
            <a:off x="7034455" y="3317381"/>
            <a:ext cx="83461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5649C28-92E4-BC08-AB96-0481D650D842}"/>
              </a:ext>
            </a:extLst>
          </p:cNvPr>
          <p:cNvCxnSpPr/>
          <p:nvPr/>
        </p:nvCxnSpPr>
        <p:spPr>
          <a:xfrm flipH="1">
            <a:off x="6554311" y="5168466"/>
            <a:ext cx="341169" cy="60267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9369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6A6D0B6-B062-AC41-3189-AC089E27978F}"/>
              </a:ext>
            </a:extLst>
          </p:cNvPr>
          <p:cNvPicPr>
            <a:picLocks noChangeAspect="1"/>
          </p:cNvPicPr>
          <p:nvPr/>
        </p:nvPicPr>
        <p:blipFill>
          <a:blip r:embed="rId2"/>
          <a:stretch>
            <a:fillRect/>
          </a:stretch>
        </p:blipFill>
        <p:spPr>
          <a:xfrm>
            <a:off x="1010805" y="2502809"/>
            <a:ext cx="7944959" cy="3915321"/>
          </a:xfrm>
          <a:prstGeom prst="rect">
            <a:avLst/>
          </a:prstGeom>
        </p:spPr>
      </p:pic>
      <p:sp>
        <p:nvSpPr>
          <p:cNvPr id="2" name="Title 1">
            <a:extLst>
              <a:ext uri="{FF2B5EF4-FFF2-40B4-BE49-F238E27FC236}">
                <a16:creationId xmlns:a16="http://schemas.microsoft.com/office/drawing/2014/main" id="{433B946B-4278-4C62-BEC6-4EFEEDFE0990}"/>
              </a:ext>
            </a:extLst>
          </p:cNvPr>
          <p:cNvSpPr>
            <a:spLocks noGrp="1"/>
          </p:cNvSpPr>
          <p:nvPr>
            <p:ph type="title"/>
          </p:nvPr>
        </p:nvSpPr>
        <p:spPr>
          <a:xfrm>
            <a:off x="2218337" y="1086862"/>
            <a:ext cx="7080236" cy="892829"/>
          </a:xfrm>
        </p:spPr>
        <p:txBody>
          <a:bodyPr>
            <a:normAutofit fontScale="90000"/>
          </a:bodyPr>
          <a:lstStyle/>
          <a:p>
            <a:pPr algn="ctr"/>
            <a:r>
              <a:rPr lang="en-US" sz="3200" b="1"/>
              <a:t>How Do I Change a Hosted Catalog Order? </a:t>
            </a:r>
            <a:br>
              <a:rPr lang="en-US" sz="3200" b="1"/>
            </a:br>
            <a:r>
              <a:rPr lang="en-US" sz="3200" b="1"/>
              <a:t>Quick Guide </a:t>
            </a:r>
            <a:endParaRPr lang="en-US">
              <a:cs typeface="Calibri Light" panose="020F0302020204030204"/>
            </a:endParaRPr>
          </a:p>
        </p:txBody>
      </p:sp>
      <p:sp>
        <p:nvSpPr>
          <p:cNvPr id="5" name="Slide Number Placeholder 4">
            <a:extLst>
              <a:ext uri="{FF2B5EF4-FFF2-40B4-BE49-F238E27FC236}">
                <a16:creationId xmlns:a16="http://schemas.microsoft.com/office/drawing/2014/main" id="{5290F81B-650F-48F5-9E4F-75FF55BF8524}"/>
              </a:ext>
            </a:extLst>
          </p:cNvPr>
          <p:cNvSpPr>
            <a:spLocks noGrp="1"/>
          </p:cNvSpPr>
          <p:nvPr>
            <p:ph type="sldNum" sz="quarter" idx="12"/>
          </p:nvPr>
        </p:nvSpPr>
        <p:spPr/>
        <p:txBody>
          <a:bodyPr/>
          <a:lstStyle/>
          <a:p>
            <a:fld id="{6F4B39F4-6F38-4B25-A5A9-B96F76A427A3}" type="slidenum">
              <a:rPr lang="en-US" smtClean="0"/>
              <a:t>9</a:t>
            </a:fld>
            <a:endParaRPr lang="en-US"/>
          </a:p>
        </p:txBody>
      </p:sp>
      <p:pic>
        <p:nvPicPr>
          <p:cNvPr id="6" name="Picture 5">
            <a:extLst>
              <a:ext uri="{FF2B5EF4-FFF2-40B4-BE49-F238E27FC236}">
                <a16:creationId xmlns:a16="http://schemas.microsoft.com/office/drawing/2014/main" id="{8AC15184-DA43-F945-FE8B-FA642BE177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019" y="657028"/>
            <a:ext cx="3811552" cy="381155"/>
          </a:xfrm>
          <a:prstGeom prst="rect">
            <a:avLst/>
          </a:prstGeom>
        </p:spPr>
      </p:pic>
      <p:sp>
        <p:nvSpPr>
          <p:cNvPr id="7" name="TextBox 6">
            <a:extLst>
              <a:ext uri="{FF2B5EF4-FFF2-40B4-BE49-F238E27FC236}">
                <a16:creationId xmlns:a16="http://schemas.microsoft.com/office/drawing/2014/main" id="{BB4FA646-8E46-38CB-4340-AF6EEA569974}"/>
              </a:ext>
            </a:extLst>
          </p:cNvPr>
          <p:cNvSpPr txBox="1"/>
          <p:nvPr/>
        </p:nvSpPr>
        <p:spPr>
          <a:xfrm>
            <a:off x="941981" y="1933189"/>
            <a:ext cx="9704248" cy="738664"/>
          </a:xfrm>
          <a:prstGeom prst="rect">
            <a:avLst/>
          </a:prstGeom>
          <a:noFill/>
        </p:spPr>
        <p:txBody>
          <a:bodyPr wrap="square" lIns="91440" tIns="45720" rIns="91440" bIns="45720" rtlCol="0" anchor="t">
            <a:spAutoFit/>
          </a:bodyPr>
          <a:lstStyle/>
          <a:p>
            <a:r>
              <a:rPr lang="en-US" sz="1400" dirty="0">
                <a:ea typeface="+mn-lt"/>
                <a:cs typeface="+mn-lt"/>
              </a:rPr>
              <a:t>To add attachments, click the Add link. A popup will display to allow you to add your file or link. Click Save Changes when your edits are complete.</a:t>
            </a:r>
          </a:p>
          <a:p>
            <a:endParaRPr lang="en-US" sz="1400" dirty="0">
              <a:ea typeface="+mn-lt"/>
              <a:cs typeface="+mn-lt"/>
            </a:endParaRPr>
          </a:p>
        </p:txBody>
      </p:sp>
      <p:cxnSp>
        <p:nvCxnSpPr>
          <p:cNvPr id="3" name="Straight Arrow Connector 2">
            <a:extLst>
              <a:ext uri="{FF2B5EF4-FFF2-40B4-BE49-F238E27FC236}">
                <a16:creationId xmlns:a16="http://schemas.microsoft.com/office/drawing/2014/main" id="{2DF3AB3C-DC9C-3C6B-7843-8C93B782AB59}"/>
              </a:ext>
            </a:extLst>
          </p:cNvPr>
          <p:cNvCxnSpPr/>
          <p:nvPr/>
        </p:nvCxnSpPr>
        <p:spPr>
          <a:xfrm flipH="1">
            <a:off x="2822210" y="2893322"/>
            <a:ext cx="341169" cy="60267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F1345CE9-5B98-C793-5994-E6713FE9DF3D}"/>
              </a:ext>
            </a:extLst>
          </p:cNvPr>
          <p:cNvCxnSpPr>
            <a:cxnSpLocks/>
          </p:cNvCxnSpPr>
          <p:nvPr/>
        </p:nvCxnSpPr>
        <p:spPr>
          <a:xfrm flipH="1">
            <a:off x="8463959" y="4192452"/>
            <a:ext cx="83461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5649C28-92E4-BC08-AB96-0481D650D842}"/>
              </a:ext>
            </a:extLst>
          </p:cNvPr>
          <p:cNvCxnSpPr/>
          <p:nvPr/>
        </p:nvCxnSpPr>
        <p:spPr>
          <a:xfrm flipH="1">
            <a:off x="7763679" y="4804672"/>
            <a:ext cx="341169" cy="60267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6958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c1de04c-1b7a-4835-8a54-d7f08320619d" xsi:nil="true"/>
    <lcf76f155ced4ddcb4097134ff3c332f xmlns="94b34b39-7884-47b1-a32b-93f1050510da">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47934F4857FD9428BF7B505B65A9F81" ma:contentTypeVersion="14" ma:contentTypeDescription="Create a new document." ma:contentTypeScope="" ma:versionID="de1dfb3e4a51242b511bbfbf57ba2f03">
  <xsd:schema xmlns:xsd="http://www.w3.org/2001/XMLSchema" xmlns:xs="http://www.w3.org/2001/XMLSchema" xmlns:p="http://schemas.microsoft.com/office/2006/metadata/properties" xmlns:ns2="7c1de04c-1b7a-4835-8a54-d7f08320619d" xmlns:ns3="94b34b39-7884-47b1-a32b-93f1050510da" targetNamespace="http://schemas.microsoft.com/office/2006/metadata/properties" ma:root="true" ma:fieldsID="65a45782b035859915edfdb5f9737df1" ns2:_="" ns3:_="">
    <xsd:import namespace="7c1de04c-1b7a-4835-8a54-d7f08320619d"/>
    <xsd:import namespace="94b34b39-7884-47b1-a32b-93f1050510d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1de04c-1b7a-4835-8a54-d7f08320619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b01a64b6-db17-4406-882e-3b9f4417e79d}" ma:internalName="TaxCatchAll" ma:showField="CatchAllData" ma:web="7c1de04c-1b7a-4835-8a54-d7f08320619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4b34b39-7884-47b1-a32b-93f1050510d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cfe284ab-3129-4a4f-a33b-1446679d6377"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A153EB-0356-4899-88EE-9F415E3AA68C}">
  <ds:schemaRefs>
    <ds:schemaRef ds:uri="94b34b39-7884-47b1-a32b-93f1050510da"/>
    <ds:schemaRef ds:uri="http://purl.org/dc/elements/1.1/"/>
    <ds:schemaRef ds:uri="http://schemas.openxmlformats.org/package/2006/metadata/core-properties"/>
    <ds:schemaRef ds:uri="http://schemas.microsoft.com/office/2006/metadata/properties"/>
    <ds:schemaRef ds:uri="http://schemas.microsoft.com/office/2006/documentManagement/types"/>
    <ds:schemaRef ds:uri="7c1de04c-1b7a-4835-8a54-d7f08320619d"/>
    <ds:schemaRef ds:uri="http://purl.org/dc/term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F4819F4F-6459-4EE2-B222-C5C1F8666AAF}">
  <ds:schemaRefs>
    <ds:schemaRef ds:uri="http://schemas.microsoft.com/sharepoint/v3/contenttype/forms"/>
  </ds:schemaRefs>
</ds:datastoreItem>
</file>

<file path=customXml/itemProps3.xml><?xml version="1.0" encoding="utf-8"?>
<ds:datastoreItem xmlns:ds="http://schemas.openxmlformats.org/officeDocument/2006/customXml" ds:itemID="{7F29E532-0DD4-4D0F-8B59-632E6F0293E7}">
  <ds:schemaRefs>
    <ds:schemaRef ds:uri="7c1de04c-1b7a-4835-8a54-d7f08320619d"/>
    <ds:schemaRef ds:uri="94b34b39-7884-47b1-a32b-93f1050510d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TotalTime>
  <Words>786</Words>
  <Application>Microsoft Office PowerPoint</Application>
  <PresentationFormat>Widescreen</PresentationFormat>
  <Paragraphs>61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Arial,Sans-Serif</vt:lpstr>
      <vt:lpstr>Calibri</vt:lpstr>
      <vt:lpstr>Calibri Light</vt:lpstr>
      <vt:lpstr>Office Theme</vt:lpstr>
      <vt:lpstr>Shopping is Easy in UNT System Marketplace!</vt:lpstr>
      <vt:lpstr>Creating a Change Request for Hosted Catalog Quick Guide </vt:lpstr>
      <vt:lpstr>How Do I Change a Hosted Catalog Order?  Quick Guide </vt:lpstr>
      <vt:lpstr>Creating a Change Request Quick Guide </vt:lpstr>
      <vt:lpstr>Creating a Change Request Quick Guide </vt:lpstr>
      <vt:lpstr>How Do I Change a Hosted Catalog Order?  Quick Guide </vt:lpstr>
      <vt:lpstr>How Do I Change a Hosted Catalog Order?  Quick Guide </vt:lpstr>
      <vt:lpstr>How Do I Change a Hosted Catalog Order?  Quick Guide </vt:lpstr>
      <vt:lpstr>How Do I Change a Hosted Catalog Order?  Quick Guide </vt:lpstr>
      <vt:lpstr>How Do I Change a Hosted Catalog Order?  Quick Guide </vt:lpstr>
      <vt:lpstr>How Do I Change a Hosted Catalog Order?  Quick Guide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Fluid</dc:title>
  <dc:creator>Poole, Linda</dc:creator>
  <cp:lastModifiedBy>Roys, Jill</cp:lastModifiedBy>
  <cp:revision>2</cp:revision>
  <dcterms:created xsi:type="dcterms:W3CDTF">2021-08-12T20:44:20Z</dcterms:created>
  <dcterms:modified xsi:type="dcterms:W3CDTF">2024-02-08T20:48:11Z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0x010100147934F4857FD9428BF7B505B65A9F81</vt:lpwstr>
  </property>
  <property fmtid="{D5CDD505-2E9C-101B-9397-08002B2CF9AE}" pid="3" name="MediaServiceImageTags">
    <vt:lpwstr/>
  </property>
</Properties>
</file>