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6"/>
  </p:notesMasterIdLst>
  <p:handoutMasterIdLst>
    <p:handoutMasterId r:id="rId17"/>
  </p:handoutMasterIdLst>
  <p:sldIdLst>
    <p:sldId id="345" r:id="rId5"/>
    <p:sldId id="354" r:id="rId6"/>
    <p:sldId id="380" r:id="rId7"/>
    <p:sldId id="379" r:id="rId8"/>
    <p:sldId id="372" r:id="rId9"/>
    <p:sldId id="373" r:id="rId10"/>
    <p:sldId id="374" r:id="rId11"/>
    <p:sldId id="375" r:id="rId12"/>
    <p:sldId id="376" r:id="rId13"/>
    <p:sldId id="377" r:id="rId14"/>
    <p:sldId id="3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8D1F8"/>
    <a:srgbClr val="A5A5F1"/>
    <a:srgbClr val="A2B2F4"/>
    <a:srgbClr val="A3D8FF"/>
    <a:srgbClr val="244F85"/>
    <a:srgbClr val="9B2486"/>
    <a:srgbClr val="B92B65"/>
    <a:srgbClr val="A9D7B2"/>
    <a:srgbClr val="489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5" autoAdjust="0"/>
    <p:restoredTop sz="96357"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73F65-DA94-4A3D-A1E2-2AEB32717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D973B9-6D37-4077-8B62-6B39C51C57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889EF-3C02-4DED-88C0-474A1D9D9372}" type="datetimeFigureOut">
              <a:rPr lang="en-US" smtClean="0"/>
              <a:t>8/10/2023</a:t>
            </a:fld>
            <a:endParaRPr lang="en-US"/>
          </a:p>
        </p:txBody>
      </p:sp>
      <p:sp>
        <p:nvSpPr>
          <p:cNvPr id="4" name="Footer Placeholder 3">
            <a:extLst>
              <a:ext uri="{FF2B5EF4-FFF2-40B4-BE49-F238E27FC236}">
                <a16:creationId xmlns:a16="http://schemas.microsoft.com/office/drawing/2014/main" id="{7EC72F36-ECCE-4BCF-8071-DF1EC01AD8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2E28B2-1430-4DEE-851E-823CC898DC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8ED4CA-009E-43AD-A32A-86DD32EDC215}" type="slidenum">
              <a:rPr lang="en-US" smtClean="0"/>
              <a:t>‹#›</a:t>
            </a:fld>
            <a:endParaRPr lang="en-US"/>
          </a:p>
        </p:txBody>
      </p:sp>
    </p:spTree>
    <p:extLst>
      <p:ext uri="{BB962C8B-B14F-4D97-AF65-F5344CB8AC3E}">
        <p14:creationId xmlns:p14="http://schemas.microsoft.com/office/powerpoint/2010/main" val="148056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B8C10-134E-47CC-92F3-174A8CF60497}" type="datetimeFigureOut">
              <a:rPr lang="en-US" smtClean="0"/>
              <a:t>8/10/2023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0F83-E0F4-4828-8E2E-E7A2FDBBD9D3}" type="slidenum">
              <a:rPr lang="en-US" smtClean="0"/>
              <a:t>‹#›</a:t>
            </a:fld>
            <a:endParaRPr lang="en-US"/>
          </a:p>
        </p:txBody>
      </p:sp>
    </p:spTree>
    <p:extLst>
      <p:ext uri="{BB962C8B-B14F-4D97-AF65-F5344CB8AC3E}">
        <p14:creationId xmlns:p14="http://schemas.microsoft.com/office/powerpoint/2010/main" val="2057151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1FC1-A601-4859-A628-6DCF1218E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6DC26-62E0-46D9-9288-5A4A1880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B2DBC-9393-4DB8-BC07-802EB50AC91A}"/>
              </a:ext>
            </a:extLst>
          </p:cNvPr>
          <p:cNvSpPr>
            <a:spLocks noGrp="1"/>
          </p:cNvSpPr>
          <p:nvPr>
            <p:ph type="dt" sz="half" idx="10"/>
          </p:nvPr>
        </p:nvSpPr>
        <p:spPr/>
        <p:txBody>
          <a:bodyPr/>
          <a:lstStyle/>
          <a:p>
            <a:fld id="{008294A6-A864-44AD-A994-E8A74007A0AE}" type="datetime1">
              <a:rPr lang="en-US" smtClean="0"/>
              <a:t>8/10/2023</a:t>
            </a:fld>
            <a:endParaRPr lang="en-US"/>
          </a:p>
        </p:txBody>
      </p:sp>
      <p:sp>
        <p:nvSpPr>
          <p:cNvPr id="5" name="Footer Placeholder 4">
            <a:extLst>
              <a:ext uri="{FF2B5EF4-FFF2-40B4-BE49-F238E27FC236}">
                <a16:creationId xmlns:a16="http://schemas.microsoft.com/office/drawing/2014/main" id="{D0B61EA5-A5E8-4749-94A3-D8FCCC548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E5CD6-77D2-4A86-9B5F-7D6AE42792B0}"/>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9064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0515-8D78-4DA6-9487-6BB87593D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3759B-A5E0-4B9C-9048-91C3359FCB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1C6E-1990-458B-9FCC-13712E9750D8}"/>
              </a:ext>
            </a:extLst>
          </p:cNvPr>
          <p:cNvSpPr>
            <a:spLocks noGrp="1"/>
          </p:cNvSpPr>
          <p:nvPr>
            <p:ph type="dt" sz="half" idx="10"/>
          </p:nvPr>
        </p:nvSpPr>
        <p:spPr/>
        <p:txBody>
          <a:bodyPr/>
          <a:lstStyle/>
          <a:p>
            <a:fld id="{AE2F7175-5577-4CEE-A81E-2BEC9F3144A2}" type="datetime1">
              <a:rPr lang="en-US" smtClean="0"/>
              <a:t>8/10/2023</a:t>
            </a:fld>
            <a:endParaRPr lang="en-US"/>
          </a:p>
        </p:txBody>
      </p:sp>
      <p:sp>
        <p:nvSpPr>
          <p:cNvPr id="5" name="Footer Placeholder 4">
            <a:extLst>
              <a:ext uri="{FF2B5EF4-FFF2-40B4-BE49-F238E27FC236}">
                <a16:creationId xmlns:a16="http://schemas.microsoft.com/office/drawing/2014/main" id="{F5C4144B-0F4D-4640-9834-2EA9937D0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A1864-2813-4D50-B84B-941F866CF097}"/>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249699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B0A1C-6F3E-4AED-8797-78BFED88F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EFC9-6F37-4206-AB4D-C75D5F314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2972B-65AD-4942-A9F1-8B56E0F69033}"/>
              </a:ext>
            </a:extLst>
          </p:cNvPr>
          <p:cNvSpPr>
            <a:spLocks noGrp="1"/>
          </p:cNvSpPr>
          <p:nvPr>
            <p:ph type="dt" sz="half" idx="10"/>
          </p:nvPr>
        </p:nvSpPr>
        <p:spPr/>
        <p:txBody>
          <a:bodyPr/>
          <a:lstStyle/>
          <a:p>
            <a:fld id="{DA8352F0-73D7-4FBC-AE8A-1496D309F8BD}" type="datetime1">
              <a:rPr lang="en-US" smtClean="0"/>
              <a:t>8/10/2023</a:t>
            </a:fld>
            <a:endParaRPr lang="en-US"/>
          </a:p>
        </p:txBody>
      </p:sp>
      <p:sp>
        <p:nvSpPr>
          <p:cNvPr id="5" name="Footer Placeholder 4">
            <a:extLst>
              <a:ext uri="{FF2B5EF4-FFF2-40B4-BE49-F238E27FC236}">
                <a16:creationId xmlns:a16="http://schemas.microsoft.com/office/drawing/2014/main" id="{34165585-49DA-4532-B336-6FB2D5F2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D6353-0B15-46F5-BE3F-3AC0639DCB22}"/>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8170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8FAC-527A-47E8-B872-CA54E3771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FED78-3C21-4B3F-9DC9-2775D6B97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43C10-58EF-46E1-823F-1D89A1B058D9}"/>
              </a:ext>
            </a:extLst>
          </p:cNvPr>
          <p:cNvSpPr>
            <a:spLocks noGrp="1"/>
          </p:cNvSpPr>
          <p:nvPr>
            <p:ph type="dt" sz="half" idx="10"/>
          </p:nvPr>
        </p:nvSpPr>
        <p:spPr/>
        <p:txBody>
          <a:bodyPr/>
          <a:lstStyle/>
          <a:p>
            <a:fld id="{03833C10-FB08-4A87-AF69-03231F40CA96}" type="datetime1">
              <a:rPr lang="en-US" smtClean="0"/>
              <a:t>8/10/2023</a:t>
            </a:fld>
            <a:endParaRPr lang="en-US"/>
          </a:p>
        </p:txBody>
      </p:sp>
      <p:sp>
        <p:nvSpPr>
          <p:cNvPr id="5" name="Footer Placeholder 4">
            <a:extLst>
              <a:ext uri="{FF2B5EF4-FFF2-40B4-BE49-F238E27FC236}">
                <a16:creationId xmlns:a16="http://schemas.microsoft.com/office/drawing/2014/main" id="{D0B29791-8AB0-42F4-A204-6633DA78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B1C5-9214-444F-9507-79E6081FE7DA}"/>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75835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844-91F0-4052-B654-A0C806D7D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EF547-8764-480E-95A1-93AA3133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B27A0-6A8E-45CB-A392-C5C2E25238CF}"/>
              </a:ext>
            </a:extLst>
          </p:cNvPr>
          <p:cNvSpPr>
            <a:spLocks noGrp="1"/>
          </p:cNvSpPr>
          <p:nvPr>
            <p:ph type="dt" sz="half" idx="10"/>
          </p:nvPr>
        </p:nvSpPr>
        <p:spPr/>
        <p:txBody>
          <a:bodyPr/>
          <a:lstStyle/>
          <a:p>
            <a:fld id="{60FF9D2E-6042-4217-B1B9-308055CC9107}" type="datetime1">
              <a:rPr lang="en-US" smtClean="0"/>
              <a:t>8/10/2023</a:t>
            </a:fld>
            <a:endParaRPr lang="en-US"/>
          </a:p>
        </p:txBody>
      </p:sp>
      <p:sp>
        <p:nvSpPr>
          <p:cNvPr id="5" name="Footer Placeholder 4">
            <a:extLst>
              <a:ext uri="{FF2B5EF4-FFF2-40B4-BE49-F238E27FC236}">
                <a16:creationId xmlns:a16="http://schemas.microsoft.com/office/drawing/2014/main" id="{C625AB84-6CCB-403F-A014-F4195D89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B3C67-F635-48FF-B02B-B9AE5AA12EE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560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A37-931F-45EC-B00D-884C03181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563B0-6196-4FDF-AFB0-6B12F03C6D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1AB68-10A1-4DE6-8930-EB1425AAE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D2453-DBF5-4978-A26E-1CFFD491A08A}"/>
              </a:ext>
            </a:extLst>
          </p:cNvPr>
          <p:cNvSpPr>
            <a:spLocks noGrp="1"/>
          </p:cNvSpPr>
          <p:nvPr>
            <p:ph type="dt" sz="half" idx="10"/>
          </p:nvPr>
        </p:nvSpPr>
        <p:spPr/>
        <p:txBody>
          <a:bodyPr/>
          <a:lstStyle/>
          <a:p>
            <a:fld id="{CE2F3866-6B14-409F-962F-13465405A6A6}" type="datetime1">
              <a:rPr lang="en-US" smtClean="0"/>
              <a:t>8/10/2023</a:t>
            </a:fld>
            <a:endParaRPr lang="en-US"/>
          </a:p>
        </p:txBody>
      </p:sp>
      <p:sp>
        <p:nvSpPr>
          <p:cNvPr id="6" name="Footer Placeholder 5">
            <a:extLst>
              <a:ext uri="{FF2B5EF4-FFF2-40B4-BE49-F238E27FC236}">
                <a16:creationId xmlns:a16="http://schemas.microsoft.com/office/drawing/2014/main" id="{07C3AF76-D470-4DD2-AD6D-CBC0BF616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F7919-56C0-45B4-A72B-B35AC0945B3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176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67E3-607F-4A14-B56C-90B07297F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BAEE1-2B53-43C5-A5E4-DF1C019E2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43679-B58B-4A5B-A442-88BAC037F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78B649-8348-4BFD-B750-A57BC7A86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592DD-F9C1-4F7B-A91C-5F0FB67F4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E0CFC-0D26-47B4-9A55-BCFDF0811E8A}"/>
              </a:ext>
            </a:extLst>
          </p:cNvPr>
          <p:cNvSpPr>
            <a:spLocks noGrp="1"/>
          </p:cNvSpPr>
          <p:nvPr>
            <p:ph type="dt" sz="half" idx="10"/>
          </p:nvPr>
        </p:nvSpPr>
        <p:spPr/>
        <p:txBody>
          <a:bodyPr/>
          <a:lstStyle/>
          <a:p>
            <a:fld id="{48E0DDB8-9B20-41BB-91F4-E702AE6A7073}" type="datetime1">
              <a:rPr lang="en-US" smtClean="0"/>
              <a:t>8/10/2023</a:t>
            </a:fld>
            <a:endParaRPr lang="en-US"/>
          </a:p>
        </p:txBody>
      </p:sp>
      <p:sp>
        <p:nvSpPr>
          <p:cNvPr id="8" name="Footer Placeholder 7">
            <a:extLst>
              <a:ext uri="{FF2B5EF4-FFF2-40B4-BE49-F238E27FC236}">
                <a16:creationId xmlns:a16="http://schemas.microsoft.com/office/drawing/2014/main" id="{614AAD35-7D7D-49F4-9904-09B3F008E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C706B-73EB-4FA3-8546-AF2A6B64310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2628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58D9-2F8B-4046-8A70-60B43F394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A95E8-A658-4A6A-B6D2-8F9C75FBCADD}"/>
              </a:ext>
            </a:extLst>
          </p:cNvPr>
          <p:cNvSpPr>
            <a:spLocks noGrp="1"/>
          </p:cNvSpPr>
          <p:nvPr>
            <p:ph type="dt" sz="half" idx="10"/>
          </p:nvPr>
        </p:nvSpPr>
        <p:spPr/>
        <p:txBody>
          <a:bodyPr/>
          <a:lstStyle/>
          <a:p>
            <a:fld id="{52F48FED-58C5-4594-90A9-CD57B2DC2AF4}" type="datetime1">
              <a:rPr lang="en-US" smtClean="0"/>
              <a:t>8/10/2023</a:t>
            </a:fld>
            <a:endParaRPr lang="en-US"/>
          </a:p>
        </p:txBody>
      </p:sp>
      <p:sp>
        <p:nvSpPr>
          <p:cNvPr id="4" name="Footer Placeholder 3">
            <a:extLst>
              <a:ext uri="{FF2B5EF4-FFF2-40B4-BE49-F238E27FC236}">
                <a16:creationId xmlns:a16="http://schemas.microsoft.com/office/drawing/2014/main" id="{54D8BD87-1C0C-413F-8677-62730B9CD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0B993-7281-4404-9D57-236A55061055}"/>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41118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DE7B9-8EF2-4B4C-BC3C-D3B8AA621A61}"/>
              </a:ext>
            </a:extLst>
          </p:cNvPr>
          <p:cNvSpPr>
            <a:spLocks noGrp="1"/>
          </p:cNvSpPr>
          <p:nvPr>
            <p:ph type="dt" sz="half" idx="10"/>
          </p:nvPr>
        </p:nvSpPr>
        <p:spPr/>
        <p:txBody>
          <a:bodyPr/>
          <a:lstStyle/>
          <a:p>
            <a:fld id="{D2757D0D-1ED5-44AF-A728-7417A7A5059F}" type="datetime1">
              <a:rPr lang="en-US" smtClean="0"/>
              <a:t>8/10/2023</a:t>
            </a:fld>
            <a:endParaRPr lang="en-US"/>
          </a:p>
        </p:txBody>
      </p:sp>
      <p:sp>
        <p:nvSpPr>
          <p:cNvPr id="3" name="Footer Placeholder 2">
            <a:extLst>
              <a:ext uri="{FF2B5EF4-FFF2-40B4-BE49-F238E27FC236}">
                <a16:creationId xmlns:a16="http://schemas.microsoft.com/office/drawing/2014/main" id="{F94477FC-568A-4561-87CC-04CCA9D7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A6ABFB-ADEF-4ABE-9A32-610C1E7455E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1230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7637-F74A-4907-BAF9-0C7AF6A2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71C9AE-2DD9-4D92-96C8-64967560F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5DA86-0209-4B1A-82CC-EFC068AB5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18BF3-5F1A-452E-B182-C1C0A2AE3565}"/>
              </a:ext>
            </a:extLst>
          </p:cNvPr>
          <p:cNvSpPr>
            <a:spLocks noGrp="1"/>
          </p:cNvSpPr>
          <p:nvPr>
            <p:ph type="dt" sz="half" idx="10"/>
          </p:nvPr>
        </p:nvSpPr>
        <p:spPr/>
        <p:txBody>
          <a:bodyPr/>
          <a:lstStyle/>
          <a:p>
            <a:fld id="{7B757971-D7F2-4A3E-8C34-16C2A71320C6}" type="datetime1">
              <a:rPr lang="en-US" smtClean="0"/>
              <a:t>8/10/2023</a:t>
            </a:fld>
            <a:endParaRPr lang="en-US"/>
          </a:p>
        </p:txBody>
      </p:sp>
      <p:sp>
        <p:nvSpPr>
          <p:cNvPr id="6" name="Footer Placeholder 5">
            <a:extLst>
              <a:ext uri="{FF2B5EF4-FFF2-40B4-BE49-F238E27FC236}">
                <a16:creationId xmlns:a16="http://schemas.microsoft.com/office/drawing/2014/main" id="{994E9E41-52FE-4D19-9BFA-7D31167D1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8E7E6-0D73-4F73-B217-7255D79C8FA4}"/>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603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9867-CCFA-4638-A58C-B247F2BBA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7C1FC-4D05-41C8-8544-51CA7847F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D6177-9F0A-4297-BEBE-6ECE6287A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3F64B-E874-4794-8127-00046FB059EE}"/>
              </a:ext>
            </a:extLst>
          </p:cNvPr>
          <p:cNvSpPr>
            <a:spLocks noGrp="1"/>
          </p:cNvSpPr>
          <p:nvPr>
            <p:ph type="dt" sz="half" idx="10"/>
          </p:nvPr>
        </p:nvSpPr>
        <p:spPr/>
        <p:txBody>
          <a:bodyPr/>
          <a:lstStyle/>
          <a:p>
            <a:fld id="{3D607E8F-1BB5-4ADD-9185-AF2BFB684E33}" type="datetime1">
              <a:rPr lang="en-US" smtClean="0"/>
              <a:t>8/10/2023</a:t>
            </a:fld>
            <a:endParaRPr lang="en-US"/>
          </a:p>
        </p:txBody>
      </p:sp>
      <p:sp>
        <p:nvSpPr>
          <p:cNvPr id="6" name="Footer Placeholder 5">
            <a:extLst>
              <a:ext uri="{FF2B5EF4-FFF2-40B4-BE49-F238E27FC236}">
                <a16:creationId xmlns:a16="http://schemas.microsoft.com/office/drawing/2014/main" id="{60233EFE-DDE9-4C26-86B2-574FDC89D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CB14F-E48E-4B12-A632-07C46982F9BF}"/>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4715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0F4C5-4B39-42A0-9F7F-98EEFBE3A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54F5E-2DBE-4479-B68D-26B5A0B54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D66D-B708-473B-88B1-E9FF021A3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AE169-399A-4540-A28C-D2BD0E1C8014}" type="datetime1">
              <a:rPr lang="en-US" smtClean="0"/>
              <a:t>8/10/2023</a:t>
            </a:fld>
            <a:endParaRPr lang="en-US"/>
          </a:p>
        </p:txBody>
      </p:sp>
      <p:sp>
        <p:nvSpPr>
          <p:cNvPr id="5" name="Footer Placeholder 4">
            <a:extLst>
              <a:ext uri="{FF2B5EF4-FFF2-40B4-BE49-F238E27FC236}">
                <a16:creationId xmlns:a16="http://schemas.microsoft.com/office/drawing/2014/main" id="{471B10C5-9E83-4550-9D33-98760CA4D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AAF43-4C0C-4AA1-8B6C-E1A541BFA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39F4-6F38-4B25-A5A9-B96F76A427A3}" type="slidenum">
              <a:rPr lang="en-US" smtClean="0"/>
              <a:t>‹#›</a:t>
            </a:fld>
            <a:endParaRPr lang="en-US"/>
          </a:p>
        </p:txBody>
      </p:sp>
    </p:spTree>
    <p:extLst>
      <p:ext uri="{BB962C8B-B14F-4D97-AF65-F5344CB8AC3E}">
        <p14:creationId xmlns:p14="http://schemas.microsoft.com/office/powerpoint/2010/main" val="968611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udget.unt.edu/sites/default/files/aba_ppt-_pdf_updated_9.23.2020.pdf"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view.officeapps.live.com/op/view.aspx?src=https%3A%2F%2Fwww.untdallas.edu%2Fofa%2Funtd-aba-process-10.4.21.pptx&amp;wdOrigin=BROWSELINK" TargetMode="External"/><Relationship Id="rId4" Type="http://schemas.openxmlformats.org/officeDocument/2006/relationships/hyperlink" Target="https://www.untdallas.edu/sites/default/files/aba_training_guide.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system_admin_budget@untsystem.edu"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081131" y="3152320"/>
            <a:ext cx="8029738" cy="2436163"/>
          </a:xfrm>
        </p:spPr>
        <p:txBody>
          <a:bodyPr>
            <a:normAutofit/>
          </a:bodyPr>
          <a:lstStyle/>
          <a:p>
            <a:pPr algn="ctr"/>
            <a:r>
              <a:rPr lang="en-US" sz="3200" b="1" dirty="0"/>
              <a:t>Shopping is Easy in UNT System Marketplace!</a:t>
            </a:r>
            <a:br>
              <a:rPr lang="en-US" sz="3200" dirty="0"/>
            </a:br>
            <a:br>
              <a:rPr lang="en-US" sz="2000" dirty="0"/>
            </a:br>
            <a:br>
              <a:rPr lang="en-US" sz="2000" dirty="0"/>
            </a:br>
            <a:br>
              <a:rPr lang="en-US" sz="2000" dirty="0"/>
            </a:br>
            <a:endParaRPr lang="en-US" sz="2000" b="1" dirty="0">
              <a:solidFill>
                <a:schemeClr val="tx1"/>
              </a:solidFill>
            </a:endParaRPr>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3" name="TextBox 2">
            <a:extLst>
              <a:ext uri="{FF2B5EF4-FFF2-40B4-BE49-F238E27FC236}">
                <a16:creationId xmlns:a16="http://schemas.microsoft.com/office/drawing/2014/main" id="{4A5D60EE-065A-AE7B-2036-3857275BEEF9}"/>
              </a:ext>
            </a:extLst>
          </p:cNvPr>
          <p:cNvSpPr txBox="1"/>
          <p:nvPr/>
        </p:nvSpPr>
        <p:spPr>
          <a:xfrm>
            <a:off x="2215552" y="1739152"/>
            <a:ext cx="8157525"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latin typeface="Calibri"/>
                <a:cs typeface="Calibri"/>
              </a:rPr>
              <a:t>Marketplace Budget Exceptions</a:t>
            </a:r>
          </a:p>
          <a:p>
            <a:pPr algn="ctr"/>
            <a:endParaRPr lang="en-US" sz="4000" b="1" dirty="0">
              <a:latin typeface="Calibri"/>
              <a:ea typeface="Calibri Light"/>
              <a:cs typeface="Calibri"/>
            </a:endParaRPr>
          </a:p>
        </p:txBody>
      </p:sp>
      <p:sp>
        <p:nvSpPr>
          <p:cNvPr id="4" name="Slide Number Placeholder 3">
            <a:extLst>
              <a:ext uri="{FF2B5EF4-FFF2-40B4-BE49-F238E27FC236}">
                <a16:creationId xmlns:a16="http://schemas.microsoft.com/office/drawing/2014/main" id="{F8913E46-0F29-6616-BB4F-24F3B60298DC}"/>
              </a:ext>
            </a:extLst>
          </p:cNvPr>
          <p:cNvSpPr>
            <a:spLocks noGrp="1"/>
          </p:cNvSpPr>
          <p:nvPr>
            <p:ph type="sldNum" sz="quarter" idx="12"/>
          </p:nvPr>
        </p:nvSpPr>
        <p:spPr/>
        <p:txBody>
          <a:bodyPr/>
          <a:lstStyle/>
          <a:p>
            <a:fld id="{6F4B39F4-6F38-4B25-A5A9-B96F76A427A3}" type="slidenum">
              <a:rPr lang="en-US" smtClean="0"/>
              <a:t>1</a:t>
            </a:fld>
            <a:endParaRPr lang="en-US"/>
          </a:p>
        </p:txBody>
      </p:sp>
    </p:spTree>
    <p:extLst>
      <p:ext uri="{BB962C8B-B14F-4D97-AF65-F5344CB8AC3E}">
        <p14:creationId xmlns:p14="http://schemas.microsoft.com/office/powerpoint/2010/main" val="321424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10</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3954737"/>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the Marketplace: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Invoices: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Budget Override requests are also available for Non-PO Invoices. However, only the AP team can request a budget override on an invoice.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a Payment Request, the budget override request can be included before submitting the request for approval. </a:t>
            </a:r>
          </a:p>
          <a:p>
            <a:pPr marL="0" marR="0">
              <a:lnSpc>
                <a:spcPct val="107000"/>
              </a:lnSpc>
              <a:spcBef>
                <a:spcPts val="0"/>
              </a:spcBef>
              <a:spcAft>
                <a:spcPts val="12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2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a:t>
            </a:r>
            <a:r>
              <a:rPr lang="en-US" sz="1800" dirty="0">
                <a:effectLst/>
                <a:latin typeface="Calibri" panose="020F0502020204030204" pitchFamily="34" charset="0"/>
                <a:ea typeface="Calibri" panose="020F0502020204030204" pitchFamily="34" charset="0"/>
                <a:cs typeface="Times New Roman" panose="02020603050405020304" pitchFamily="18" charset="0"/>
              </a:rPr>
              <a:t> PO invoices do not need override due to an existing encumbrance.</a:t>
            </a:r>
          </a:p>
          <a:p>
            <a:pPr marL="0" marR="0">
              <a:lnSpc>
                <a:spcPct val="107000"/>
              </a:lnSpc>
              <a:spcBef>
                <a:spcPts val="0"/>
              </a:spcBef>
              <a:spcAft>
                <a:spcPts val="800"/>
              </a:spcAft>
            </a:pP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3733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11</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1469826"/>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Completing the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request on a Payment Request: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Go to Additional Information and scroll down to General Information</a:t>
            </a:r>
          </a:p>
          <a:p>
            <a:pPr marL="0" marR="0">
              <a:lnSpc>
                <a:spcPct val="107000"/>
              </a:lnSpc>
              <a:spcBef>
                <a:spcPts val="0"/>
              </a:spcBef>
              <a:spcAft>
                <a:spcPts val="800"/>
              </a:spcAft>
            </a:pP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8CDFA8DA-68FF-44A6-967F-BAD3B4DB63F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5232" y="2948730"/>
            <a:ext cx="7704034" cy="3500925"/>
          </a:xfrm>
          <a:prstGeom prst="rect">
            <a:avLst/>
          </a:prstGeom>
          <a:noFill/>
          <a:ln>
            <a:solidFill>
              <a:schemeClr val="accent1"/>
            </a:solidFill>
          </a:ln>
        </p:spPr>
      </p:pic>
      <p:pic>
        <p:nvPicPr>
          <p:cNvPr id="8" name="Picture 7">
            <a:extLst>
              <a:ext uri="{FF2B5EF4-FFF2-40B4-BE49-F238E27FC236}">
                <a16:creationId xmlns:a16="http://schemas.microsoft.com/office/drawing/2014/main" id="{721DE960-9381-4D6E-A4B9-FDCA0BEBBDD3}"/>
              </a:ext>
            </a:extLst>
          </p:cNvPr>
          <p:cNvPicPr/>
          <p:nvPr/>
        </p:nvPicPr>
        <p:blipFill>
          <a:blip r:embed="rId4"/>
          <a:stretch>
            <a:fillRect/>
          </a:stretch>
        </p:blipFill>
        <p:spPr>
          <a:xfrm>
            <a:off x="5181600" y="3909270"/>
            <a:ext cx="5807978" cy="2812205"/>
          </a:xfrm>
          <a:prstGeom prst="rect">
            <a:avLst/>
          </a:prstGeom>
          <a:ln>
            <a:solidFill>
              <a:schemeClr val="accent1"/>
            </a:solidFill>
          </a:ln>
        </p:spPr>
      </p:pic>
    </p:spTree>
    <p:extLst>
      <p:ext uri="{BB962C8B-B14F-4D97-AF65-F5344CB8AC3E}">
        <p14:creationId xmlns:p14="http://schemas.microsoft.com/office/powerpoint/2010/main" val="363989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2</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654474" y="1291187"/>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587362" y="2088947"/>
            <a:ext cx="10175712" cy="4239687"/>
          </a:xfrm>
          <a:prstGeom prst="rect">
            <a:avLst/>
          </a:prstGeom>
          <a:noFill/>
        </p:spPr>
        <p:txBody>
          <a:bodyPr wrap="square" rtlCol="0">
            <a:spAutoFit/>
          </a:bodyPr>
          <a:lstStyle/>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Workflow in the Marketplace was setup to perform budget checking at the beginning and at the end of the workflow process. The steps are labeled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Initial Validation Request</a:t>
            </a:r>
            <a:r>
              <a:rPr lang="en-US" sz="1800" dirty="0">
                <a:effectLst/>
                <a:latin typeface="Calibri" panose="020F0502020204030204" pitchFamily="34" charset="0"/>
                <a:ea typeface="Calibri" panose="020F0502020204030204" pitchFamily="34" charset="0"/>
                <a:cs typeface="Times New Roman" panose="02020603050405020304" pitchFamily="18" charset="0"/>
              </a:rPr>
              <a:t> (step 2) and</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Final Validation Request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(before PO is created). The reason for the two steps is due to not knowing the length of time a document will take to go through all the approvals. Therefore, funds may be available during the initial validation request, but not be available during the final validation requests. </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 budget exception can be generated by the Marketplace after a Requisition, Change Request or a Service Form Request is submitted for approval. </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second step in the workflow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Initial Validation Request</a:t>
            </a:r>
            <a:r>
              <a:rPr lang="en-US" sz="1800" dirty="0">
                <a:effectLst/>
                <a:latin typeface="Calibri" panose="020F0502020204030204" pitchFamily="34" charset="0"/>
                <a:ea typeface="Calibri" panose="020F0502020204030204" pitchFamily="34" charset="0"/>
                <a:cs typeface="Times New Roman" panose="02020603050405020304" pitchFamily="18" charset="0"/>
              </a:rPr>
              <a:t>. On this step, the system performs various validations including validating the chartstring and performing budget checking for available funds. If an issue is found during this validation</a:t>
            </a: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 </a:t>
            </a:r>
            <a:r>
              <a:rPr lang="en-US" dirty="0">
                <a:latin typeface="Calibri" panose="020F0502020204030204" pitchFamily="34" charset="0"/>
                <a:cs typeface="Times New Roman" panose="02020603050405020304" pitchFamily="18" charset="0"/>
              </a:rPr>
              <a:t>the system will return the document to the requestor and a message will be included in the </a:t>
            </a:r>
            <a:r>
              <a:rPr lang="en-US" b="1" dirty="0">
                <a:latin typeface="Calibri" panose="020F0502020204030204" pitchFamily="34" charset="0"/>
                <a:cs typeface="Times New Roman" panose="02020603050405020304" pitchFamily="18" charset="0"/>
              </a:rPr>
              <a:t>History</a:t>
            </a:r>
            <a:r>
              <a:rPr lang="en-US" dirty="0">
                <a:latin typeface="Calibri" panose="020F0502020204030204" pitchFamily="34" charset="0"/>
                <a:cs typeface="Times New Roman" panose="02020603050405020304" pitchFamily="18" charset="0"/>
              </a:rPr>
              <a:t> tab as to why the document is being returned. </a:t>
            </a:r>
          </a:p>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If the issue is related to budget checking, the system will display a budget exception message that provides detail information for the exception. </a:t>
            </a:r>
          </a:p>
        </p:txBody>
      </p:sp>
    </p:spTree>
    <p:extLst>
      <p:ext uri="{BB962C8B-B14F-4D97-AF65-F5344CB8AC3E}">
        <p14:creationId xmlns:p14="http://schemas.microsoft.com/office/powerpoint/2010/main" val="212156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3</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654474" y="1291187"/>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654474" y="2399339"/>
            <a:ext cx="10175712" cy="4280403"/>
          </a:xfrm>
          <a:prstGeom prst="rect">
            <a:avLst/>
          </a:prstGeom>
          <a:noFill/>
        </p:spPr>
        <p:txBody>
          <a:bodyPr wrap="square" rtlCol="0">
            <a:spAutoFit/>
          </a:bodyPr>
          <a:lstStyle/>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Below is an example of a message returned for a UNT System requisition. The message includes the ledger group and the current available balance for the chartstring. Users should confirm the current available balance by going to EIS, Cognos or for HSC users - Axiom (Reminder: Cognos &amp; Axiom have a one-day lag).</a:t>
            </a:r>
          </a:p>
          <a:p>
            <a:pPr marL="0" marR="0">
              <a:lnSpc>
                <a:spcPct val="107000"/>
              </a:lnSpc>
              <a:spcBef>
                <a:spcPts val="0"/>
              </a:spcBef>
              <a:spcAft>
                <a:spcPts val="800"/>
              </a:spcAft>
            </a:pPr>
            <a:endParaRPr lang="en-US" dirty="0">
              <a:latin typeface="Calibri" panose="020F0502020204030204" pitchFamily="34" charset="0"/>
              <a:cs typeface="Times New Roman" panose="02020603050405020304" pitchFamily="18" charset="0"/>
            </a:endParaRPr>
          </a:p>
          <a:p>
            <a:pPr lvl="1">
              <a:lnSpc>
                <a:spcPct val="107000"/>
              </a:lnSpc>
              <a:spcAft>
                <a:spcPts val="800"/>
              </a:spcAft>
            </a:pPr>
            <a:r>
              <a:rPr lang="en-US" sz="1600" dirty="0">
                <a:solidFill>
                  <a:schemeClr val="accent1"/>
                </a:solidFill>
                <a:latin typeface="Calibri" panose="020F0502020204030204" pitchFamily="34" charset="0"/>
                <a:cs typeface="Times New Roman" panose="02020603050405020304" pitchFamily="18" charset="0"/>
              </a:rPr>
              <a:t>Line: 0, Split: 0 - Budget Check Exception for Ledger Group: SY769 / EX_PAR : Department = 900120, Fund = 830029, Fund Category = 200, Function = , PC BU = , Project = , Activity = , Account = B5060, Program = , Purpose = , Site = , Budget Period = 2023 Available funds exceeded. Current Available Balance = $7,400.00 and Requisition amount for this Budget is: $10,000.00</a:t>
            </a:r>
          </a:p>
          <a:p>
            <a:pPr marL="0" marR="0">
              <a:lnSpc>
                <a:spcPct val="107000"/>
              </a:lnSpc>
              <a:spcBef>
                <a:spcPts val="0"/>
              </a:spcBef>
              <a:spcAft>
                <a:spcPts val="800"/>
              </a:spcAft>
            </a:pPr>
            <a:endParaRPr lang="en-US" sz="1600" dirty="0">
              <a:solidFill>
                <a:schemeClr val="accent1"/>
              </a:solidFill>
              <a:latin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cs typeface="Times New Roman" panose="02020603050405020304" pitchFamily="18" charset="0"/>
              </a:rPr>
              <a:t>If a document passes budget checking during the </a:t>
            </a:r>
            <a:r>
              <a:rPr lang="en-US" b="1" dirty="0">
                <a:latin typeface="Calibri" panose="020F0502020204030204" pitchFamily="34" charset="0"/>
                <a:cs typeface="Times New Roman" panose="02020603050405020304" pitchFamily="18" charset="0"/>
              </a:rPr>
              <a:t>Initial Validation Request </a:t>
            </a:r>
            <a:r>
              <a:rPr lang="en-US" dirty="0">
                <a:latin typeface="Calibri" panose="020F0502020204030204" pitchFamily="34" charset="0"/>
                <a:cs typeface="Times New Roman" panose="02020603050405020304" pitchFamily="18" charset="0"/>
              </a:rPr>
              <a:t>but fails budget checking during the </a:t>
            </a:r>
            <a:r>
              <a:rPr lang="en-US" b="1" dirty="0">
                <a:latin typeface="Calibri" panose="020F0502020204030204" pitchFamily="34" charset="0"/>
                <a:cs typeface="Times New Roman" panose="02020603050405020304" pitchFamily="18" charset="0"/>
              </a:rPr>
              <a:t>Final Validation Request</a:t>
            </a:r>
            <a:r>
              <a:rPr lang="en-US" dirty="0">
                <a:latin typeface="Calibri" panose="020F0502020204030204" pitchFamily="34" charset="0"/>
                <a:cs typeface="Times New Roman" panose="02020603050405020304" pitchFamily="18" charset="0"/>
              </a:rPr>
              <a:t>, the same information as above will be displayed in the History tab. </a:t>
            </a:r>
          </a:p>
          <a:p>
            <a:pPr marL="285750" marR="0" indent="-285750">
              <a:lnSpc>
                <a:spcPct val="107000"/>
              </a:lnSpc>
              <a:spcBef>
                <a:spcPts val="0"/>
              </a:spcBef>
              <a:spcAft>
                <a:spcPts val="80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308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4</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654474" y="1291187"/>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537028" y="2065470"/>
            <a:ext cx="10175712" cy="4486741"/>
          </a:xfrm>
          <a:prstGeom prst="rect">
            <a:avLst/>
          </a:prstGeom>
          <a:noFill/>
        </p:spPr>
        <p:txBody>
          <a:bodyPr wrap="square" rtlCol="0">
            <a:spAutoFit/>
          </a:bodyPr>
          <a:lstStyle/>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a Requisition, Change Request or a Service Form Request is returned to a Requestor due to a budget exception for </a:t>
            </a:r>
            <a:r>
              <a:rPr lang="en-US" dirty="0">
                <a:latin typeface="Calibri" panose="020F0502020204030204" pitchFamily="34" charset="0"/>
                <a:cs typeface="Times New Roman" panose="02020603050405020304" pitchFamily="18" charset="0"/>
              </a:rPr>
              <a:t>available funds exceeded</a:t>
            </a: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best practice is to “Move the money” and to resubmit. </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 alternative method is to work with your budget office to get an override. This is done on a case-by-case basis and should not be the normal manner of doing business.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b="1" dirty="0">
                <a:effectLst/>
                <a:latin typeface="Calibri" panose="020F0502020204030204" pitchFamily="34" charset="0"/>
                <a:ea typeface="Calibri" panose="020F0502020204030204" pitchFamily="34" charset="0"/>
                <a:cs typeface="Times New Roman" panose="02020603050405020304" pitchFamily="18" charset="0"/>
              </a:rPr>
              <a:t>Move Funds Process</a:t>
            </a:r>
            <a:r>
              <a:rPr lang="en-US" dirty="0">
                <a:effectLst/>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pPr>
            <a:r>
              <a:rPr lang="en-US" sz="1600" dirty="0">
                <a:latin typeface="Calibri" panose="020F0502020204030204" pitchFamily="34" charset="0"/>
                <a:cs typeface="Times New Roman" panose="02020603050405020304" pitchFamily="18" charset="0"/>
              </a:rPr>
              <a:t>UNT Denton - Automated Budget Authorization (ABA)</a:t>
            </a:r>
          </a:p>
          <a:p>
            <a:pPr lvl="1">
              <a:lnSpc>
                <a:spcPct val="107000"/>
              </a:lnSpc>
              <a:spcAft>
                <a:spcPts val="800"/>
              </a:spcAft>
            </a:pPr>
            <a:r>
              <a:rPr lang="en-US" sz="16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https://budget.unt.edu/sites/default/files/aba_ppt-_pdf_updated_9.23.2020.pdf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UNT Dallas - Automated Budget Authorization (ABA)</a:t>
            </a:r>
          </a:p>
          <a:p>
            <a:pPr lvl="1">
              <a:lnSpc>
                <a:spcPct val="107000"/>
              </a:lnSpc>
            </a:pP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https://www.untdallas.edu/sites/default/files/aba_training_guide.pdf</a:t>
            </a:r>
            <a:endPar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dirty="0">
                <a:effectLst/>
                <a:hlinkClick r:id="rId5" tooltip="https://view.officeapps.live.com/op/view.aspx?src=https%3a%2f%2fwww.untdallas.edu%2fofa%2funtd-aba-process-10.4.21.pptx&amp;wdorigin=browselink"/>
              </a:rPr>
              <a:t>untd-aba-process-10.4.21.pptx (live.com)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HSC:</a:t>
            </a:r>
          </a:p>
          <a:p>
            <a:pPr lvl="1">
              <a:lnSpc>
                <a:spcPct val="107000"/>
              </a:lnSpc>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Contact Budget Office</a:t>
            </a:r>
          </a:p>
          <a:p>
            <a:pPr lvl="1">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UNT System: </a:t>
            </a:r>
          </a:p>
          <a:p>
            <a:pPr lvl="1">
              <a:lnSpc>
                <a:spcPct val="107000"/>
              </a:lnSpc>
            </a:pPr>
            <a:r>
              <a:rPr lang="en-US" sz="1600" dirty="0">
                <a:effectLst/>
                <a:latin typeface="Calibri" panose="020F0502020204030204" pitchFamily="34" charset="0"/>
                <a:ea typeface="Calibri" panose="020F0502020204030204" pitchFamily="34" charset="0"/>
                <a:cs typeface="Times New Roman" panose="02020603050405020304" pitchFamily="18" charset="0"/>
              </a:rPr>
              <a:t>Contact Budget Office</a:t>
            </a:r>
          </a:p>
        </p:txBody>
      </p:sp>
    </p:spTree>
    <p:extLst>
      <p:ext uri="{BB962C8B-B14F-4D97-AF65-F5344CB8AC3E}">
        <p14:creationId xmlns:p14="http://schemas.microsoft.com/office/powerpoint/2010/main" val="322641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5</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140185"/>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1894692"/>
            <a:ext cx="5078280" cy="4045916"/>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the Marketplace: </a:t>
            </a: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Note</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FF0000"/>
                </a:solidFill>
                <a:effectLst/>
                <a:latin typeface="Calibri" panose="020F0502020204030204" pitchFamily="34" charset="0"/>
                <a:ea typeface="Calibri" panose="020F0502020204030204" pitchFamily="34" charset="0"/>
              </a:rPr>
              <a:t>For System Administration departments, please email </a:t>
            </a:r>
            <a:r>
              <a:rPr lang="en-US" sz="1800" u="sng" dirty="0">
                <a:solidFill>
                  <a:srgbClr val="0563C1"/>
                </a:solidFill>
                <a:effectLst/>
                <a:latin typeface="Calibri" panose="020F0502020204030204" pitchFamily="34" charset="0"/>
                <a:ea typeface="Calibri" panose="020F0502020204030204" pitchFamily="34" charset="0"/>
                <a:hlinkClick r:id="rId3"/>
              </a:rPr>
              <a:t>system_admin_budget@untsystem.edu</a:t>
            </a:r>
            <a:r>
              <a:rPr lang="en-US" sz="1800" dirty="0">
                <a:effectLst/>
                <a:latin typeface="Calibri" panose="020F0502020204030204" pitchFamily="34" charset="0"/>
                <a:ea typeface="Calibri" panose="020F0502020204030204" pitchFamily="34" charset="0"/>
              </a:rPr>
              <a:t> </a:t>
            </a:r>
            <a:r>
              <a:rPr lang="en-US" sz="1800" dirty="0">
                <a:solidFill>
                  <a:srgbClr val="FF0000"/>
                </a:solidFill>
                <a:effectLst/>
                <a:latin typeface="Calibri" panose="020F0502020204030204" pitchFamily="34" charset="0"/>
                <a:ea typeface="Calibri" panose="020F0502020204030204" pitchFamily="34" charset="0"/>
              </a:rPr>
              <a:t>in lieu of overriding in UNT Marketplace.</a:t>
            </a:r>
          </a:p>
          <a:p>
            <a:pPr>
              <a:lnSpc>
                <a:spcPct val="107000"/>
              </a:lnSpc>
              <a:spcAft>
                <a:spcPts val="800"/>
              </a:spcAft>
            </a:pP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Before you can a request a budget override, you need to complete the initial required information in the Shopping Cart and then click on Proceed to Checkout button.</a:t>
            </a:r>
          </a:p>
        </p:txBody>
      </p:sp>
      <p:pic>
        <p:nvPicPr>
          <p:cNvPr id="6" name="Picture 5">
            <a:extLst>
              <a:ext uri="{FF2B5EF4-FFF2-40B4-BE49-F238E27FC236}">
                <a16:creationId xmlns:a16="http://schemas.microsoft.com/office/drawing/2014/main" id="{26A30DCE-F903-4FCC-942E-9F585859C99D}"/>
              </a:ext>
            </a:extLst>
          </p:cNvPr>
          <p:cNvPicPr/>
          <p:nvPr/>
        </p:nvPicPr>
        <p:blipFill>
          <a:blip r:embed="rId4"/>
          <a:stretch>
            <a:fillRect/>
          </a:stretch>
        </p:blipFill>
        <p:spPr>
          <a:xfrm>
            <a:off x="5847126" y="2003750"/>
            <a:ext cx="5690399" cy="3776266"/>
          </a:xfrm>
          <a:prstGeom prst="rect">
            <a:avLst/>
          </a:prstGeom>
          <a:ln>
            <a:solidFill>
              <a:schemeClr val="accent1"/>
            </a:solidFill>
          </a:ln>
        </p:spPr>
      </p:pic>
      <p:pic>
        <p:nvPicPr>
          <p:cNvPr id="3" name="Picture 2">
            <a:extLst>
              <a:ext uri="{FF2B5EF4-FFF2-40B4-BE49-F238E27FC236}">
                <a16:creationId xmlns:a16="http://schemas.microsoft.com/office/drawing/2014/main" id="{82066BC2-239A-4B49-8B37-31947192F30B}"/>
              </a:ext>
            </a:extLst>
          </p:cNvPr>
          <p:cNvPicPr>
            <a:picLocks noChangeAspect="1"/>
          </p:cNvPicPr>
          <p:nvPr/>
        </p:nvPicPr>
        <p:blipFill>
          <a:blip r:embed="rId5"/>
          <a:stretch>
            <a:fillRect/>
          </a:stretch>
        </p:blipFill>
        <p:spPr>
          <a:xfrm>
            <a:off x="6023295" y="3256895"/>
            <a:ext cx="477954" cy="100976"/>
          </a:xfrm>
          <a:prstGeom prst="rect">
            <a:avLst/>
          </a:prstGeom>
        </p:spPr>
      </p:pic>
    </p:spTree>
    <p:extLst>
      <p:ext uri="{BB962C8B-B14F-4D97-AF65-F5344CB8AC3E}">
        <p14:creationId xmlns:p14="http://schemas.microsoft.com/office/powerpoint/2010/main" val="30636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6</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2461508"/>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the Marketplace: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proceeding to checkout: Go to Summary tab, click on Edit General Section and complete the Request Budget Override and Budget Override Justification. (See next slide)</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Budget Override Justification is required once the Request Budget Override box is checked. If left blank, the document will be returned to the requestor with the following message: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Budget Override Justification cannot be blank when Request for Budget Override is set to Yes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37520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7</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85861" y="1053353"/>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85861" y="1650770"/>
            <a:ext cx="6353407" cy="375552"/>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the Marketplace: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CD6861A4-550C-4BA8-A2F2-CE5AADB33988}"/>
              </a:ext>
            </a:extLst>
          </p:cNvPr>
          <p:cNvPicPr/>
          <p:nvPr/>
        </p:nvPicPr>
        <p:blipFill>
          <a:blip r:embed="rId3"/>
          <a:stretch>
            <a:fillRect/>
          </a:stretch>
        </p:blipFill>
        <p:spPr>
          <a:xfrm>
            <a:off x="559727" y="2181700"/>
            <a:ext cx="9028890" cy="4019272"/>
          </a:xfrm>
          <a:prstGeom prst="rect">
            <a:avLst/>
          </a:prstGeom>
          <a:ln>
            <a:solidFill>
              <a:schemeClr val="accent1"/>
            </a:solidFill>
          </a:ln>
        </p:spPr>
      </p:pic>
      <p:pic>
        <p:nvPicPr>
          <p:cNvPr id="10" name="Picture 9">
            <a:extLst>
              <a:ext uri="{FF2B5EF4-FFF2-40B4-BE49-F238E27FC236}">
                <a16:creationId xmlns:a16="http://schemas.microsoft.com/office/drawing/2014/main" id="{66ED746C-6876-4BC8-935F-6EFF2DDD1583}"/>
              </a:ext>
            </a:extLst>
          </p:cNvPr>
          <p:cNvPicPr/>
          <p:nvPr/>
        </p:nvPicPr>
        <p:blipFill>
          <a:blip r:embed="rId4"/>
          <a:stretch>
            <a:fillRect/>
          </a:stretch>
        </p:blipFill>
        <p:spPr>
          <a:xfrm>
            <a:off x="4720434" y="3429000"/>
            <a:ext cx="3089716" cy="3323832"/>
          </a:xfrm>
          <a:prstGeom prst="rect">
            <a:avLst/>
          </a:prstGeom>
          <a:ln>
            <a:solidFill>
              <a:schemeClr val="accent1"/>
            </a:solidFill>
          </a:ln>
        </p:spPr>
      </p:pic>
      <p:pic>
        <p:nvPicPr>
          <p:cNvPr id="13" name="Picture 12">
            <a:extLst>
              <a:ext uri="{FF2B5EF4-FFF2-40B4-BE49-F238E27FC236}">
                <a16:creationId xmlns:a16="http://schemas.microsoft.com/office/drawing/2014/main" id="{DF86E110-9C49-4A36-A7C6-0BCB5F25D2BE}"/>
              </a:ext>
            </a:extLst>
          </p:cNvPr>
          <p:cNvPicPr>
            <a:picLocks noChangeAspect="1"/>
          </p:cNvPicPr>
          <p:nvPr/>
        </p:nvPicPr>
        <p:blipFill>
          <a:blip r:embed="rId5"/>
          <a:stretch>
            <a:fillRect/>
          </a:stretch>
        </p:blipFill>
        <p:spPr>
          <a:xfrm>
            <a:off x="858692" y="4355852"/>
            <a:ext cx="676275" cy="123869"/>
          </a:xfrm>
          <a:prstGeom prst="rect">
            <a:avLst/>
          </a:prstGeom>
        </p:spPr>
      </p:pic>
      <p:pic>
        <p:nvPicPr>
          <p:cNvPr id="11" name="Picture 10">
            <a:extLst>
              <a:ext uri="{FF2B5EF4-FFF2-40B4-BE49-F238E27FC236}">
                <a16:creationId xmlns:a16="http://schemas.microsoft.com/office/drawing/2014/main" id="{7C55275D-817C-4769-86A3-B80D24CBFF93}"/>
              </a:ext>
            </a:extLst>
          </p:cNvPr>
          <p:cNvPicPr>
            <a:picLocks noChangeAspect="1"/>
          </p:cNvPicPr>
          <p:nvPr/>
        </p:nvPicPr>
        <p:blipFill>
          <a:blip r:embed="rId5"/>
          <a:stretch>
            <a:fillRect/>
          </a:stretch>
        </p:blipFill>
        <p:spPr>
          <a:xfrm>
            <a:off x="4736034" y="5028981"/>
            <a:ext cx="676275" cy="88303"/>
          </a:xfrm>
          <a:prstGeom prst="rect">
            <a:avLst/>
          </a:prstGeom>
        </p:spPr>
      </p:pic>
    </p:spTree>
    <p:extLst>
      <p:ext uri="{BB962C8B-B14F-4D97-AF65-F5344CB8AC3E}">
        <p14:creationId xmlns:p14="http://schemas.microsoft.com/office/powerpoint/2010/main" val="408649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8</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1173463"/>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the Marketplace: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Prior to clicking on “Place Order”, confirm the request for a budget override by verifying below:</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5A50AE40-5CC0-4F72-A714-CED4D0E649F2}"/>
              </a:ext>
            </a:extLst>
          </p:cNvPr>
          <p:cNvPicPr/>
          <p:nvPr/>
        </p:nvPicPr>
        <p:blipFill>
          <a:blip r:embed="rId3"/>
          <a:stretch>
            <a:fillRect/>
          </a:stretch>
        </p:blipFill>
        <p:spPr>
          <a:xfrm>
            <a:off x="475232" y="2967521"/>
            <a:ext cx="9289553" cy="3525557"/>
          </a:xfrm>
          <a:prstGeom prst="rect">
            <a:avLst/>
          </a:prstGeom>
          <a:ln>
            <a:solidFill>
              <a:schemeClr val="accent1"/>
            </a:solidFill>
          </a:ln>
        </p:spPr>
      </p:pic>
      <p:pic>
        <p:nvPicPr>
          <p:cNvPr id="3" name="Picture 2">
            <a:extLst>
              <a:ext uri="{FF2B5EF4-FFF2-40B4-BE49-F238E27FC236}">
                <a16:creationId xmlns:a16="http://schemas.microsoft.com/office/drawing/2014/main" id="{85FDDEED-E06A-4923-9111-BCEF3A1F764C}"/>
              </a:ext>
            </a:extLst>
          </p:cNvPr>
          <p:cNvPicPr>
            <a:picLocks noChangeAspect="1"/>
          </p:cNvPicPr>
          <p:nvPr/>
        </p:nvPicPr>
        <p:blipFill>
          <a:blip r:embed="rId4"/>
          <a:stretch>
            <a:fillRect/>
          </a:stretch>
        </p:blipFill>
        <p:spPr>
          <a:xfrm>
            <a:off x="648967" y="5026971"/>
            <a:ext cx="676275" cy="142875"/>
          </a:xfrm>
          <a:prstGeom prst="rect">
            <a:avLst/>
          </a:prstGeom>
        </p:spPr>
      </p:pic>
    </p:spTree>
    <p:extLst>
      <p:ext uri="{BB962C8B-B14F-4D97-AF65-F5344CB8AC3E}">
        <p14:creationId xmlns:p14="http://schemas.microsoft.com/office/powerpoint/2010/main" val="358032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9</a:t>
            </a:fld>
            <a:endParaRPr lang="en-US"/>
          </a:p>
        </p:txBody>
      </p:sp>
      <p:pic>
        <p:nvPicPr>
          <p:cNvPr id="7" name="Picture 6">
            <a:extLst>
              <a:ext uri="{FF2B5EF4-FFF2-40B4-BE49-F238E27FC236}">
                <a16:creationId xmlns:a16="http://schemas.microsoft.com/office/drawing/2014/main" id="{7846F199-06B0-454F-A917-819CB3F31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475232" y="1285499"/>
            <a:ext cx="6631697" cy="652505"/>
          </a:xfrm>
        </p:spPr>
        <p:txBody>
          <a:bodyPr>
            <a:normAutofit fontScale="90000"/>
          </a:bodyPr>
          <a:lstStyle/>
          <a:p>
            <a:r>
              <a:rPr lang="en-US" dirty="0"/>
              <a:t>Marketplace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475232" y="2095198"/>
            <a:ext cx="9373443" cy="3943324"/>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Processing a request for a Budget </a:t>
            </a:r>
            <a:r>
              <a:rPr lang="en-US" b="1" dirty="0">
                <a:latin typeface="Calibri" panose="020F0502020204030204" pitchFamily="34" charset="0"/>
                <a:ea typeface="Calibri" panose="020F0502020204030204" pitchFamily="34" charset="0"/>
                <a:cs typeface="Times New Roman" panose="02020603050405020304" pitchFamily="18" charset="0"/>
              </a:rPr>
              <a:t>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verride in the Marketplace: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1:</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process for requesting a budget override is the same for Requisitions, Change Requests or a Service Form Request </a:t>
            </a: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Note 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Change Request (CR) is created from a PO and therefore, all the information including the budget override information is transferred to the CR. So, </a:t>
            </a:r>
            <a:r>
              <a:rPr lang="en-US"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if you’re not increasing the amount of the PO when submitting the CR, the Request Budget Override box needs to be unchecked and the justification blanked out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Otherwise, the CR will route to the Budget Office for budget override approval.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6934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153EB-0356-4899-88EE-9F415E3AA68C}">
  <ds:schemaRefs>
    <ds:schemaRef ds:uri="http://purl.org/dc/dcmityp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94b34b39-7884-47b1-a32b-93f1050510da"/>
    <ds:schemaRef ds:uri="http://purl.org/dc/terms/"/>
    <ds:schemaRef ds:uri="7c1de04c-1b7a-4835-8a54-d7f08320619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F29E532-0DD4-4D0F-8B59-632E6F0293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de04c-1b7a-4835-8a54-d7f08320619d"/>
    <ds:schemaRef ds:uri="94b34b39-7884-47b1-a32b-93f105051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819F4F-6459-4EE2-B222-C5C1F8666A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19899</TotalTime>
  <Words>1011</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Roboto</vt:lpstr>
      <vt:lpstr>Office Theme</vt:lpstr>
      <vt:lpstr>Shopping is Easy in UNT System Marketplace!    </vt:lpstr>
      <vt:lpstr>Marketplace Budget Exceptions</vt:lpstr>
      <vt:lpstr>Marketplace Budget Exceptions</vt:lpstr>
      <vt:lpstr>Marketplace Budget Exceptions</vt:lpstr>
      <vt:lpstr>Marketplace Budget Exceptions</vt:lpstr>
      <vt:lpstr>Marketplace Budget Exceptions</vt:lpstr>
      <vt:lpstr>Marketplace Budget Exceptions</vt:lpstr>
      <vt:lpstr>Marketplace Budget Exceptions</vt:lpstr>
      <vt:lpstr>Marketplace Budget Exceptions</vt:lpstr>
      <vt:lpstr>Marketplace Budget Exceptions</vt:lpstr>
      <vt:lpstr>Marketplace Budget Exceptions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Fluid</dc:title>
  <dc:creator>Poole, Linda</dc:creator>
  <cp:lastModifiedBy>Shahzad, Roohia</cp:lastModifiedBy>
  <cp:revision>248</cp:revision>
  <dcterms:created xsi:type="dcterms:W3CDTF">2021-08-12T20:44:20Z</dcterms:created>
  <dcterms:modified xsi:type="dcterms:W3CDTF">2023-08-10T18:31:10Z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0x010100147934F4857FD9428BF7B505B65A9F81</vt:lpwstr>
  </property>
  <property fmtid="{D5CDD505-2E9C-101B-9397-08002B2CF9AE}" pid="3" name="MediaServiceImageTags">
    <vt:lpwstr/>
  </property>
</Properties>
</file>