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4"/>
  </p:sldMasterIdLst>
  <p:notesMasterIdLst>
    <p:notesMasterId r:id="rId16"/>
  </p:notesMasterIdLst>
  <p:handoutMasterIdLst>
    <p:handoutMasterId r:id="rId17"/>
  </p:handoutMasterIdLst>
  <p:sldIdLst>
    <p:sldId id="863" r:id="rId5"/>
    <p:sldId id="293" r:id="rId6"/>
    <p:sldId id="309" r:id="rId7"/>
    <p:sldId id="858" r:id="rId8"/>
    <p:sldId id="859" r:id="rId9"/>
    <p:sldId id="860" r:id="rId10"/>
    <p:sldId id="466" r:id="rId11"/>
    <p:sldId id="862" r:id="rId12"/>
    <p:sldId id="861" r:id="rId13"/>
    <p:sldId id="864" r:id="rId14"/>
    <p:sldId id="865"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91C4"/>
    <a:srgbClr val="00A1DA"/>
    <a:srgbClr val="FF00FF"/>
    <a:srgbClr val="79F76F"/>
    <a:srgbClr val="EEECE1"/>
    <a:srgbClr val="9FD9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40" autoAdjust="0"/>
    <p:restoredTop sz="94660"/>
  </p:normalViewPr>
  <p:slideViewPr>
    <p:cSldViewPr showGuides="1">
      <p:cViewPr varScale="1">
        <p:scale>
          <a:sx n="128" d="100"/>
          <a:sy n="128" d="100"/>
        </p:scale>
        <p:origin x="408" y="176"/>
      </p:cViewPr>
      <p:guideLst>
        <p:guide orient="horz" pos="2160"/>
        <p:guide orient="horz" pos="1008"/>
        <p:guide orient="horz" pos="3888"/>
        <p:guide orient="horz" pos="321"/>
        <p:guide pos="3839"/>
        <p:guide pos="1007"/>
        <p:guide pos="7173"/>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4/24/23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dirty="0"/>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4/24/23</a:t>
            </a:fld>
            <a:endParaRPr lang="en-US"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dirty="0"/>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bwMode="ltGray">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9" name="Rectangle 8"/>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10" name="Rectangle 9"/>
          <p:cNvSpPr/>
          <p:nvPr/>
        </p:nvSpPr>
        <p:spPr bwMode="ltGray">
          <a:xfrm>
            <a:off x="1218883" y="5029200"/>
            <a:ext cx="609441" cy="1828800"/>
          </a:xfrm>
          <a:prstGeom prst="rect">
            <a:avLst/>
          </a:prstGeom>
          <a:ln/>
        </p:spPr>
        <p:style>
          <a:lnRef idx="1">
            <a:schemeClr val="accent2"/>
          </a:lnRef>
          <a:fillRef idx="3">
            <a:schemeClr val="accent2"/>
          </a:fillRef>
          <a:effectRef idx="2">
            <a:schemeClr val="accent2"/>
          </a:effectRef>
          <a:fontRef idx="minor">
            <a:schemeClr val="lt1"/>
          </a:fontRef>
        </p:style>
        <p:txBody>
          <a:bodyPr lIns="121899" tIns="60949" rIns="121899" bIns="60949" rtlCol="0" anchor="ctr"/>
          <a:lstStyle/>
          <a:p>
            <a:pPr algn="ctr"/>
            <a:endParaRPr dirty="0"/>
          </a:p>
        </p:txBody>
      </p:sp>
      <p:sp>
        <p:nvSpPr>
          <p:cNvPr id="12" name="Rectangle 11"/>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cxnSp>
        <p:nvCxnSpPr>
          <p:cNvPr id="16" name="Straight Connector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989012" y="816589"/>
            <a:ext cx="10515600" cy="2680127"/>
          </a:xfrm>
        </p:spPr>
        <p:txBody>
          <a:bodyPr>
            <a:noAutofit/>
          </a:bodyPr>
          <a:lstStyle>
            <a:lvl1pPr>
              <a:defRPr sz="5400"/>
            </a:lvl1pPr>
          </a:lstStyle>
          <a:p>
            <a:r>
              <a:rPr lang="en-US" dirty="0"/>
              <a:t>Click to edit Master title style</a:t>
            </a:r>
            <a:endParaRPr dirty="0"/>
          </a:p>
        </p:txBody>
      </p:sp>
      <p:sp>
        <p:nvSpPr>
          <p:cNvPr id="3" name="Subtitle 2"/>
          <p:cNvSpPr>
            <a:spLocks noGrp="1"/>
          </p:cNvSpPr>
          <p:nvPr>
            <p:ph type="subTitle" idx="1"/>
          </p:nvPr>
        </p:nvSpPr>
        <p:spPr>
          <a:xfrm>
            <a:off x="989013" y="3561304"/>
            <a:ext cx="10515600"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18" name="Rectangle 17"/>
          <p:cNvSpPr/>
          <p:nvPr userDrawn="1"/>
        </p:nvSpPr>
        <p:spPr bwMode="gray">
          <a:xfrm>
            <a:off x="11609783" y="5626290"/>
            <a:ext cx="579041" cy="1231710"/>
          </a:xfrm>
          <a:prstGeom prst="rect">
            <a:avLst/>
          </a:prstGeom>
          <a:ln>
            <a:noFill/>
          </a:ln>
        </p:spPr>
        <p:style>
          <a:lnRef idx="1">
            <a:schemeClr val="accent3"/>
          </a:lnRef>
          <a:fillRef idx="2">
            <a:schemeClr val="accent3"/>
          </a:fillRef>
          <a:effectRef idx="1">
            <a:schemeClr val="accent3"/>
          </a:effectRef>
          <a:fontRef idx="minor">
            <a:schemeClr val="dk1"/>
          </a:fontRef>
        </p:style>
        <p:txBody>
          <a:bodyPr lIns="121899" tIns="60949" rIns="121899" bIns="60949" rtlCol="0" anchor="ctr"/>
          <a:lstStyle/>
          <a:p>
            <a:pPr lvl="0" algn="ctr"/>
            <a:endParaRPr dirty="0"/>
          </a:p>
        </p:txBody>
      </p:sp>
      <p:pic>
        <p:nvPicPr>
          <p:cNvPr id="19" name="Picture 18">
            <a:extLst>
              <a:ext uri="{FF2B5EF4-FFF2-40B4-BE49-F238E27FC236}">
                <a16:creationId xmlns:a16="http://schemas.microsoft.com/office/drawing/2014/main" id="{B203D7F0-BAC0-48F7-9915-DFFAA23E04A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16060" y="131521"/>
            <a:ext cx="3811552" cy="381155"/>
          </a:xfrm>
          <a:prstGeom prst="rect">
            <a:avLst/>
          </a:prstGeom>
        </p:spPr>
      </p:pic>
    </p:spTree>
    <p:extLst>
      <p:ext uri="{BB962C8B-B14F-4D97-AF65-F5344CB8AC3E}">
        <p14:creationId xmlns:p14="http://schemas.microsoft.com/office/powerpoint/2010/main" val="3147108041"/>
      </p:ext>
    </p:ext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3812" y="512064"/>
            <a:ext cx="10515600" cy="905256"/>
          </a:xfrm>
        </p:spPr>
        <p:txBody>
          <a:bodyPr/>
          <a:lstStyle/>
          <a:p>
            <a:r>
              <a:rPr lang="en-US" dirty="0"/>
              <a:t>Click to edit Master title style</a:t>
            </a:r>
            <a:endParaRPr dirty="0"/>
          </a:p>
        </p:txBody>
      </p:sp>
      <p:sp>
        <p:nvSpPr>
          <p:cNvPr id="3" name="Content Placeholder 2"/>
          <p:cNvSpPr>
            <a:spLocks noGrp="1"/>
          </p:cNvSpPr>
          <p:nvPr>
            <p:ph idx="1"/>
          </p:nvPr>
        </p:nvSpPr>
        <p:spPr>
          <a:xfrm>
            <a:off x="1293812" y="1600200"/>
            <a:ext cx="10515600" cy="5059680"/>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Tree>
    <p:extLst>
      <p:ext uri="{BB962C8B-B14F-4D97-AF65-F5344CB8AC3E}">
        <p14:creationId xmlns:p14="http://schemas.microsoft.com/office/powerpoint/2010/main" val="4091529730"/>
      </p:ext>
    </p:ext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6" name="Rectangle 25"/>
          <p:cNvSpPr/>
          <p:nvPr/>
        </p:nvSpPr>
        <p:spPr bwMode="black">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27" name="Rectangle 26"/>
          <p:cNvSpPr/>
          <p:nvPr/>
        </p:nvSpPr>
        <p:spPr bwMode="gray">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28" name="Rectangle 27"/>
          <p:cNvSpPr/>
          <p:nvPr/>
        </p:nvSpPr>
        <p:spPr bwMode="gray">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29" name="Rectangle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30" name="Rectangle 29"/>
          <p:cNvSpPr/>
          <p:nvPr/>
        </p:nvSpPr>
        <p:spPr bwMode="ltGray">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cxnSp>
        <p:nvCxnSpPr>
          <p:cNvPr id="31" name="Straight Connector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bwMode="black">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cxnSp>
        <p:nvCxnSpPr>
          <p:cNvPr id="33" name="Straight Connector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216152" y="1252074"/>
            <a:ext cx="10058400" cy="2654064"/>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216152" y="3911869"/>
            <a:ext cx="10058400"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36" name="Picture 35">
            <a:extLst>
              <a:ext uri="{FF2B5EF4-FFF2-40B4-BE49-F238E27FC236}">
                <a16:creationId xmlns:a16="http://schemas.microsoft.com/office/drawing/2014/main" id="{5B5F3339-0347-4CED-8B4F-58C86334D8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16060" y="761845"/>
            <a:ext cx="3811552" cy="381155"/>
          </a:xfrm>
          <a:prstGeom prst="rect">
            <a:avLst/>
          </a:prstGeom>
        </p:spPr>
      </p:pic>
    </p:spTree>
    <p:extLst>
      <p:ext uri="{BB962C8B-B14F-4D97-AF65-F5344CB8AC3E}">
        <p14:creationId xmlns:p14="http://schemas.microsoft.com/office/powerpoint/2010/main" val="16597517"/>
      </p:ext>
    </p:ext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93812" y="533400"/>
            <a:ext cx="10515600" cy="884237"/>
          </a:xfrm>
        </p:spPr>
        <p:txBody>
          <a:bodyPr/>
          <a:lstStyle/>
          <a:p>
            <a:r>
              <a:rPr lang="en-US"/>
              <a:t>Click to edit Master title style</a:t>
            </a:r>
            <a:endParaRPr/>
          </a:p>
        </p:txBody>
      </p:sp>
      <p:sp>
        <p:nvSpPr>
          <p:cNvPr id="3" name="Content Placeholder 2"/>
          <p:cNvSpPr>
            <a:spLocks noGrp="1"/>
          </p:cNvSpPr>
          <p:nvPr>
            <p:ph sz="half" idx="1"/>
          </p:nvPr>
        </p:nvSpPr>
        <p:spPr>
          <a:xfrm>
            <a:off x="1293812" y="1524000"/>
            <a:ext cx="5120640" cy="50139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p:nvPr>
        </p:nvSpPr>
        <p:spPr>
          <a:xfrm>
            <a:off x="6688772" y="1524000"/>
            <a:ext cx="5120640" cy="501396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extLst>
      <p:ext uri="{BB962C8B-B14F-4D97-AF65-F5344CB8AC3E}">
        <p14:creationId xmlns:p14="http://schemas.microsoft.com/office/powerpoint/2010/main" val="204093161"/>
      </p:ext>
    </p:ext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3812" y="533400"/>
            <a:ext cx="10515600" cy="914400"/>
          </a:xfrm>
        </p:spPr>
        <p:txBody>
          <a:bodyPr/>
          <a:lstStyle>
            <a:lvl1pPr>
              <a:defRPr/>
            </a:lvl1pPr>
          </a:lstStyle>
          <a:p>
            <a:r>
              <a:rPr lang="en-US" dirty="0"/>
              <a:t>Click to edit Master title style</a:t>
            </a:r>
            <a:endParaRPr dirty="0"/>
          </a:p>
        </p:txBody>
      </p:sp>
      <p:sp>
        <p:nvSpPr>
          <p:cNvPr id="3" name="Text Placeholder 2"/>
          <p:cNvSpPr>
            <a:spLocks noGrp="1"/>
          </p:cNvSpPr>
          <p:nvPr>
            <p:ph type="body" idx="1"/>
          </p:nvPr>
        </p:nvSpPr>
        <p:spPr>
          <a:xfrm>
            <a:off x="1293812" y="1499616"/>
            <a:ext cx="5120640"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293812" y="2514706"/>
            <a:ext cx="5120640" cy="402336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688772" y="1499616"/>
            <a:ext cx="5120640"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688772" y="2514600"/>
            <a:ext cx="5120640" cy="402336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extLst>
      <p:ext uri="{BB962C8B-B14F-4D97-AF65-F5344CB8AC3E}">
        <p14:creationId xmlns:p14="http://schemas.microsoft.com/office/powerpoint/2010/main" val="207498491"/>
      </p:ext>
    </p:ext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2825074647"/>
      </p:ext>
    </p:ext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ltGray">
          <a:xfrm>
            <a:off x="626239" y="0"/>
            <a:ext cx="304721" cy="6858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lIns="121899" tIns="60949" rIns="121899" bIns="60949" rtlCol="0" anchor="ctr"/>
          <a:lstStyle/>
          <a:p>
            <a:pPr lvl="0" algn="ctr"/>
            <a:endParaRPr dirty="0"/>
          </a:p>
        </p:txBody>
      </p:sp>
      <p:sp>
        <p:nvSpPr>
          <p:cNvPr id="6" name="Rectangle 5"/>
          <p:cNvSpPr/>
          <p:nvPr/>
        </p:nvSpPr>
        <p:spPr bwMode="gray">
          <a:xfrm>
            <a:off x="1" y="0"/>
            <a:ext cx="296262"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dirty="0"/>
          </a:p>
        </p:txBody>
      </p:sp>
      <p:cxnSp>
        <p:nvCxnSpPr>
          <p:cNvPr id="7" name="Straight Connector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bwMode="gray">
          <a:xfrm>
            <a:off x="404065" y="0"/>
            <a:ext cx="83151" cy="68580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lIns="121899" tIns="60949" rIns="121899" bIns="60949" rtlCol="0" anchor="ctr"/>
          <a:lstStyle/>
          <a:p>
            <a:pPr lvl="0" algn="ctr"/>
            <a:endParaRPr dirty="0"/>
          </a:p>
        </p:txBody>
      </p:sp>
      <p:pic>
        <p:nvPicPr>
          <p:cNvPr id="11" name="Picture 10">
            <a:extLst>
              <a:ext uri="{FF2B5EF4-FFF2-40B4-BE49-F238E27FC236}">
                <a16:creationId xmlns:a16="http://schemas.microsoft.com/office/drawing/2014/main" id="{2021D72A-BA79-442C-B79A-C22CAB5BD37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1913" y="131521"/>
            <a:ext cx="3811552" cy="381155"/>
          </a:xfrm>
          <a:prstGeom prst="rect">
            <a:avLst/>
          </a:prstGeom>
        </p:spPr>
      </p:pic>
    </p:spTree>
    <p:extLst>
      <p:ext uri="{BB962C8B-B14F-4D97-AF65-F5344CB8AC3E}">
        <p14:creationId xmlns:p14="http://schemas.microsoft.com/office/powerpoint/2010/main" val="1209332734"/>
      </p:ext>
    </p:ext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dirty="0"/>
          </a:p>
        </p:txBody>
      </p:sp>
      <p:sp>
        <p:nvSpPr>
          <p:cNvPr id="8" name="Rectangle 7"/>
          <p:cNvSpPr/>
          <p:nvPr/>
        </p:nvSpPr>
        <p:spPr bwMode="black">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dirty="0"/>
          </a:p>
        </p:txBody>
      </p:sp>
      <p:sp>
        <p:nvSpPr>
          <p:cNvPr id="9" name="Rectangle 8"/>
          <p:cNvSpPr/>
          <p:nvPr/>
        </p:nvSpPr>
        <p:spPr bwMode="ltGray">
          <a:xfrm>
            <a:off x="4875530" y="0"/>
            <a:ext cx="701703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dirty="0"/>
          </a:p>
        </p:txBody>
      </p:sp>
      <p:sp>
        <p:nvSpPr>
          <p:cNvPr id="2" name="Title 1"/>
          <p:cNvSpPr>
            <a:spLocks noGrp="1"/>
          </p:cNvSpPr>
          <p:nvPr>
            <p:ph type="title"/>
          </p:nvPr>
        </p:nvSpPr>
        <p:spPr>
          <a:xfrm>
            <a:off x="1074240" y="381000"/>
            <a:ext cx="3293422" cy="1371600"/>
          </a:xfrm>
        </p:spPr>
        <p:txBody>
          <a:bodyPr anchor="b">
            <a:normAutofit/>
          </a:bodyPr>
          <a:lstStyle>
            <a:lvl1pPr algn="l">
              <a:defRPr sz="2800" b="1" cap="all" baseline="0">
                <a:solidFill>
                  <a:schemeClr val="tx1">
                    <a:lumMod val="75000"/>
                  </a:schemeClr>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985414"/>
          </a:xfrm>
          <a:ln w="19050">
            <a:solidFill>
              <a:schemeClr val="bg1"/>
            </a:solidFill>
          </a:ln>
        </p:spPr>
        <p:txBody>
          <a:bodyPr>
            <a:normAutofit/>
          </a:bodyPr>
          <a:lstStyle>
            <a:lvl1pPr marL="0" indent="0">
              <a:buNone/>
              <a:defRPr sz="2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1074240" y="1828799"/>
            <a:ext cx="3293422" cy="4639215"/>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0" name="Straight Connector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bwMode="ltGray">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cxnSp>
        <p:nvCxnSpPr>
          <p:cNvPr id="15" name="Straight Connector 14"/>
          <p:cNvCxnSpPr/>
          <p:nvPr userDrawn="1"/>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bwMode="black">
          <a:xfrm>
            <a:off x="0" y="5852160"/>
            <a:ext cx="1005840" cy="1005840"/>
          </a:xfrm>
          <a:prstGeom prst="rect">
            <a:avLst/>
          </a:prstGeom>
          <a:solidFill>
            <a:schemeClr val="accent2">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18" name="Rectangle 17"/>
          <p:cNvSpPr/>
          <p:nvPr userDrawn="1"/>
        </p:nvSpPr>
        <p:spPr bwMode="gray">
          <a:xfrm>
            <a:off x="11702098" y="5236305"/>
            <a:ext cx="365760" cy="1231710"/>
          </a:xfrm>
          <a:prstGeom prst="rect">
            <a:avLst/>
          </a:prstGeom>
          <a:ln>
            <a:noFill/>
          </a:ln>
        </p:spPr>
        <p:style>
          <a:lnRef idx="1">
            <a:schemeClr val="accent3"/>
          </a:lnRef>
          <a:fillRef idx="2">
            <a:schemeClr val="accent3"/>
          </a:fillRef>
          <a:effectRef idx="1">
            <a:schemeClr val="accent3"/>
          </a:effectRef>
          <a:fontRef idx="minor">
            <a:schemeClr val="dk1"/>
          </a:fontRef>
        </p:style>
        <p:txBody>
          <a:bodyPr lIns="121899" tIns="60949" rIns="121899" bIns="60949" rtlCol="0" anchor="ctr"/>
          <a:lstStyle/>
          <a:p>
            <a:pPr lvl="0" algn="ctr"/>
            <a:endParaRPr dirty="0"/>
          </a:p>
        </p:txBody>
      </p:sp>
    </p:spTree>
    <p:extLst>
      <p:ext uri="{BB962C8B-B14F-4D97-AF65-F5344CB8AC3E}">
        <p14:creationId xmlns:p14="http://schemas.microsoft.com/office/powerpoint/2010/main" val="2023066447"/>
      </p:ext>
    </p:ext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4453" y="1600200"/>
            <a:ext cx="10430365" cy="1524000"/>
          </a:xfrm>
        </p:spPr>
        <p:txBody>
          <a:bodyPr/>
          <a:lstStyle>
            <a:lvl5pPr>
              <a:defRPr/>
            </a:lvl5pPr>
            <a:lvl6pPr>
              <a:defRPr/>
            </a:lvl6pPr>
            <a:lvl7pPr>
              <a:defRPr/>
            </a:lvl7pPr>
            <a:lvl8pPr>
              <a:defRPr/>
            </a:lvl8pPr>
            <a:lvl9pPr>
              <a:defRPr/>
            </a:lvl9pPr>
          </a:lstStyle>
          <a:p>
            <a:pPr lvl="0"/>
            <a:r>
              <a:rPr lang="en-US" dirty="0"/>
              <a:t>Click to edit Master text styles</a:t>
            </a:r>
            <a:endParaRPr dirty="0"/>
          </a:p>
        </p:txBody>
      </p:sp>
      <p:sp>
        <p:nvSpPr>
          <p:cNvPr id="2" name="Title 1"/>
          <p:cNvSpPr>
            <a:spLocks noGrp="1"/>
          </p:cNvSpPr>
          <p:nvPr>
            <p:ph type="title"/>
          </p:nvPr>
        </p:nvSpPr>
        <p:spPr>
          <a:xfrm>
            <a:off x="1284453" y="520170"/>
            <a:ext cx="9000959" cy="897467"/>
          </a:xfrm>
        </p:spPr>
        <p:txBody>
          <a:bodyPr/>
          <a:lstStyle/>
          <a:p>
            <a:r>
              <a:rPr lang="en-US" dirty="0"/>
              <a:t>Click to edit Master title style</a:t>
            </a:r>
            <a:endParaRPr dirty="0"/>
          </a:p>
        </p:txBody>
      </p:sp>
      <p:sp>
        <p:nvSpPr>
          <p:cNvPr id="7" name="Content Placeholder 2"/>
          <p:cNvSpPr>
            <a:spLocks noGrp="1"/>
          </p:cNvSpPr>
          <p:nvPr>
            <p:ph idx="13"/>
          </p:nvPr>
        </p:nvSpPr>
        <p:spPr>
          <a:xfrm>
            <a:off x="1284453" y="3306762"/>
            <a:ext cx="10430365" cy="3200400"/>
          </a:xfrm>
        </p:spPr>
        <p:txBody>
          <a:bodyPr/>
          <a:lstStyle>
            <a:lvl1pPr marL="0" indent="0">
              <a:buNone/>
              <a:defRPr>
                <a:solidFill>
                  <a:schemeClr val="accent1"/>
                </a:solidFill>
              </a:defRPr>
            </a:lvl1pPr>
            <a:lvl5pPr>
              <a:defRPr/>
            </a:lvl5pPr>
            <a:lvl6pPr>
              <a:defRPr/>
            </a:lvl6pPr>
            <a:lvl7pPr>
              <a:defRPr/>
            </a:lvl7pPr>
            <a:lvl8pPr>
              <a:defRPr/>
            </a:lvl8pPr>
            <a:lvl9pPr>
              <a:defRPr/>
            </a:lvl9pPr>
          </a:lstStyle>
          <a:p>
            <a:pPr lvl="0"/>
            <a:r>
              <a:rPr lang="en-US" dirty="0"/>
              <a:t>Click to edit Master text styles</a:t>
            </a:r>
            <a:endParaRPr dirty="0"/>
          </a:p>
        </p:txBody>
      </p:sp>
      <p:pic>
        <p:nvPicPr>
          <p:cNvPr id="8" name="Picture 7"/>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21300" y="520170"/>
            <a:ext cx="897467" cy="897467"/>
          </a:xfrm>
          <a:prstGeom prst="rect">
            <a:avLst/>
          </a:prstGeom>
        </p:spPr>
      </p:pic>
    </p:spTree>
    <p:extLst>
      <p:ext uri="{BB962C8B-B14F-4D97-AF65-F5344CB8AC3E}">
        <p14:creationId xmlns:p14="http://schemas.microsoft.com/office/powerpoint/2010/main" val="2470333473"/>
      </p:ext>
    </p:ext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tmplLst>
          <p:tmpl>
            <p:tnLst>
              <p:par>
                <p:cTn presetID="1" presetClass="entr" presetSubtype="0" fill="hold" nodeType="clickEffect">
                  <p:stCondLst>
                    <p:cond delay="0"/>
                  </p:stCondLst>
                  <p:childTnLst>
                    <p:set>
                      <p:cBhvr>
                        <p:cTn dur="1" fill="hold">
                          <p:stCondLst>
                            <p:cond delay="0"/>
                          </p:stCondLst>
                        </p:cTn>
                        <p:tgtEl>
                          <p:spTgt spid="7"/>
                        </p:tgtEl>
                        <p:attrNameLst>
                          <p:attrName>style.visibility</p:attrName>
                        </p:attrNameLst>
                      </p:cBhvr>
                      <p:to>
                        <p:strVal val="visible"/>
                      </p:to>
                    </p:set>
                  </p:childTnLst>
                </p:cTn>
              </p:par>
            </p:tnLst>
          </p:tmpl>
          <p:tmpl lvl="1">
            <p:tnLst>
              <p:par>
                <p:cTn presetID="1"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childTnLst>
                </p:cTn>
              </p:par>
            </p:tnLst>
          </p:tmpl>
        </p:tmplLst>
      </p:bldP>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17" Type="http://schemas.openxmlformats.org/officeDocument/2006/relationships/image" Target="../media/image7.jpg"/><Relationship Id="rId2" Type="http://schemas.openxmlformats.org/officeDocument/2006/relationships/slideLayout" Target="../slideLayouts/slideLayout2.xml"/><Relationship Id="rId16"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image" Target="../media/image5.png"/><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7" name="Rectangle 6"/>
          <p:cNvSpPr/>
          <p:nvPr/>
        </p:nvSpPr>
        <p:spPr bwMode="gray">
          <a:xfrm>
            <a:off x="12007532" y="0"/>
            <a:ext cx="182880" cy="6858000"/>
          </a:xfrm>
          <a:prstGeom prst="rect">
            <a:avLst/>
          </a:prstGeom>
          <a:ln>
            <a:noFill/>
          </a:ln>
        </p:spPr>
        <p:style>
          <a:lnRef idx="1">
            <a:schemeClr val="accent3"/>
          </a:lnRef>
          <a:fillRef idx="2">
            <a:schemeClr val="accent3"/>
          </a:fillRef>
          <a:effectRef idx="1">
            <a:schemeClr val="accent3"/>
          </a:effectRef>
          <a:fontRef idx="minor">
            <a:schemeClr val="dk1"/>
          </a:fontRef>
        </p:style>
        <p:txBody>
          <a:bodyPr lIns="121899" tIns="60949" rIns="121899" bIns="60949" rtlCol="0" anchor="ctr"/>
          <a:lstStyle/>
          <a:p>
            <a:pPr lvl="0" algn="ctr"/>
            <a:endParaRPr dirty="0"/>
          </a:p>
        </p:txBody>
      </p:sp>
      <p:sp>
        <p:nvSpPr>
          <p:cNvPr id="8" name="Rectangle 7"/>
          <p:cNvSpPr/>
          <p:nvPr/>
        </p:nvSpPr>
        <p:spPr bwMode="ltGray">
          <a:xfrm>
            <a:off x="531812" y="0"/>
            <a:ext cx="54864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9" name="Rectangle 8"/>
          <p:cNvSpPr/>
          <p:nvPr/>
        </p:nvSpPr>
        <p:spPr bwMode="gray">
          <a:xfrm>
            <a:off x="0" y="0"/>
            <a:ext cx="365760" cy="6858000"/>
          </a:xfrm>
          <a:prstGeom prst="rect">
            <a:avLst/>
          </a:prstGeom>
          <a:ln/>
        </p:spPr>
        <p:style>
          <a:lnRef idx="1">
            <a:schemeClr val="accent2"/>
          </a:lnRef>
          <a:fillRef idx="3">
            <a:schemeClr val="accent2"/>
          </a:fillRef>
          <a:effectRef idx="2">
            <a:schemeClr val="accent2"/>
          </a:effectRef>
          <a:fontRef idx="minor">
            <a:schemeClr val="lt1"/>
          </a:fontRef>
        </p:style>
        <p:txBody>
          <a:bodyPr lIns="121899" tIns="60949" rIns="121899" bIns="60949" rtlCol="0" anchor="ctr"/>
          <a:lstStyle/>
          <a:p>
            <a:pPr algn="ctr"/>
            <a:endParaRPr dirty="0"/>
          </a:p>
        </p:txBody>
      </p:sp>
      <p:cxnSp>
        <p:nvCxnSpPr>
          <p:cNvPr id="16" name="Straight Connector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293812" y="512676"/>
            <a:ext cx="10515600" cy="904961"/>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93812" y="1600200"/>
            <a:ext cx="10515600" cy="5029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8" name="Rectangle 17"/>
          <p:cNvSpPr/>
          <p:nvPr userDrawn="1"/>
        </p:nvSpPr>
        <p:spPr bwMode="gray">
          <a:xfrm>
            <a:off x="379412" y="0"/>
            <a:ext cx="91440" cy="6858000"/>
          </a:xfrm>
          <a:prstGeom prst="rect">
            <a:avLst/>
          </a:prstGeom>
          <a:ln/>
        </p:spPr>
        <p:style>
          <a:lnRef idx="3">
            <a:schemeClr val="lt1"/>
          </a:lnRef>
          <a:fillRef idx="1">
            <a:schemeClr val="accent3"/>
          </a:fillRef>
          <a:effectRef idx="1">
            <a:schemeClr val="accent3"/>
          </a:effectRef>
          <a:fontRef idx="minor">
            <a:schemeClr val="lt1"/>
          </a:fontRef>
        </p:style>
        <p:txBody>
          <a:bodyPr lIns="121899" tIns="60949" rIns="121899" bIns="60949" rtlCol="0" anchor="ctr"/>
          <a:lstStyle/>
          <a:p>
            <a:pPr lvl="0" algn="ctr"/>
            <a:endParaRPr dirty="0"/>
          </a:p>
        </p:txBody>
      </p:sp>
      <p:pic>
        <p:nvPicPr>
          <p:cNvPr id="19" name="Picture 1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rot="20724617">
            <a:off x="183603" y="454817"/>
            <a:ext cx="729659" cy="685800"/>
          </a:xfrm>
          <a:prstGeom prst="rect">
            <a:avLst/>
          </a:prstGeom>
          <a:effectLst>
            <a:outerShdw blurRad="76200" dir="13500000" sy="23000" kx="1200000" algn="br" rotWithShape="0">
              <a:prstClr val="black">
                <a:alpha val="20000"/>
              </a:prstClr>
            </a:outerShdw>
          </a:effectLst>
        </p:spPr>
      </p:pic>
      <p:pic>
        <p:nvPicPr>
          <p:cNvPr id="20" name="Picture 1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rot="595126">
            <a:off x="117269" y="1762538"/>
            <a:ext cx="791504" cy="694743"/>
          </a:xfrm>
          <a:prstGeom prst="rect">
            <a:avLst/>
          </a:prstGeom>
          <a:effectLst>
            <a:outerShdw blurRad="76200" dist="12700" dir="8100000" sy="-23000" kx="800400" algn="br" rotWithShape="0">
              <a:prstClr val="black">
                <a:alpha val="20000"/>
              </a:prstClr>
            </a:outerShdw>
          </a:effectLst>
        </p:spPr>
      </p:pic>
      <p:pic>
        <p:nvPicPr>
          <p:cNvPr id="22" name="Picture 2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rot="273568">
            <a:off x="38374" y="2793937"/>
            <a:ext cx="773519" cy="685800"/>
          </a:xfrm>
          <a:prstGeom prst="rect">
            <a:avLst/>
          </a:prstGeom>
          <a:effectLst>
            <a:outerShdw blurRad="76200" dist="12700" dir="8100000" sy="-23000" kx="800400" algn="br" rotWithShape="0">
              <a:prstClr val="black">
                <a:alpha val="20000"/>
              </a:prstClr>
            </a:outerShdw>
          </a:effectLst>
        </p:spPr>
      </p:pic>
      <p:pic>
        <p:nvPicPr>
          <p:cNvPr id="23" name="Picture 2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rot="20772134">
            <a:off x="144119" y="3816393"/>
            <a:ext cx="737804" cy="685800"/>
          </a:xfrm>
          <a:prstGeom prst="rect">
            <a:avLst/>
          </a:prstGeom>
          <a:effectLst>
            <a:outerShdw blurRad="76200" dist="12700" dir="8100000" sy="-23000" kx="800400" algn="br" rotWithShape="0">
              <a:prstClr val="black">
                <a:alpha val="20000"/>
              </a:prstClr>
            </a:outerShdw>
          </a:effectLst>
        </p:spPr>
      </p:pic>
      <p:pic>
        <p:nvPicPr>
          <p:cNvPr id="24" name="Picture 2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rot="1347561">
            <a:off x="161517" y="4838849"/>
            <a:ext cx="865642" cy="685800"/>
          </a:xfrm>
          <a:prstGeom prst="rect">
            <a:avLst/>
          </a:prstGeom>
          <a:effectLst>
            <a:outerShdw blurRad="76200" dist="12700" dir="8100000" sy="-23000" kx="800400" algn="br" rotWithShape="0">
              <a:prstClr val="black">
                <a:alpha val="20000"/>
              </a:prstClr>
            </a:outerShdw>
          </a:effectLst>
        </p:spPr>
      </p:pic>
      <p:pic>
        <p:nvPicPr>
          <p:cNvPr id="25" name="Picture 24"/>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rot="21251394">
            <a:off x="90990" y="5861306"/>
            <a:ext cx="759724" cy="731520"/>
          </a:xfrm>
          <a:prstGeom prst="rect">
            <a:avLst/>
          </a:prstGeom>
          <a:effectLst>
            <a:outerShdw blurRad="76200" dist="12700" dir="8100000" sy="-23000" kx="800400" algn="br" rotWithShape="0">
              <a:prstClr val="black">
                <a:alpha val="20000"/>
              </a:prstClr>
            </a:outerShdw>
          </a:effectLst>
        </p:spPr>
      </p:pic>
      <p:pic>
        <p:nvPicPr>
          <p:cNvPr id="17" name="Picture 16">
            <a:extLst>
              <a:ext uri="{FF2B5EF4-FFF2-40B4-BE49-F238E27FC236}">
                <a16:creationId xmlns:a16="http://schemas.microsoft.com/office/drawing/2014/main" id="{66077DC9-3CA9-4D4E-95AD-3AB3D0427BDC}"/>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216060" y="131521"/>
            <a:ext cx="3811552" cy="381155"/>
          </a:xfrm>
          <a:prstGeom prst="rect">
            <a:avLst/>
          </a:prstGeom>
        </p:spPr>
      </p:pic>
    </p:spTree>
    <p:extLst>
      <p:ext uri="{BB962C8B-B14F-4D97-AF65-F5344CB8AC3E}">
        <p14:creationId xmlns:p14="http://schemas.microsoft.com/office/powerpoint/2010/main" val="298404076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4" r:id="rId8"/>
    <p:sldLayoutId id="2147483684" r:id="rId9"/>
  </p:sldLayoutIdLst>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txStyles>
    <p:titleStyle>
      <a:lvl1pPr algn="l" defTabSz="914400" rtl="0" eaLnBrk="1" latinLnBrk="0" hangingPunct="1">
        <a:lnSpc>
          <a:spcPct val="90000"/>
        </a:lnSpc>
        <a:spcBef>
          <a:spcPct val="0"/>
        </a:spcBef>
        <a:buNone/>
        <a:defRPr sz="3600" b="1"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jpg"/></Relationships>
</file>

<file path=ppt/slides/_rels/slide11.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bing.com/images/search?q=Access+Granted+clip+art&amp;view=detailv2&amp;&amp;id=F30ABBCC0C819F1EAE699E4522166A0CBF2918C6&amp;selectedIndex=7&amp;ccid=JemDYzoG&amp;simid=607999114897000978&amp;thid=OIP.M25e983633a0629eb3c5163c1fb3cb97dH0" TargetMode="Externa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175B7-90C1-4294-BE2F-5FCAE634BE89}"/>
              </a:ext>
            </a:extLst>
          </p:cNvPr>
          <p:cNvSpPr>
            <a:spLocks noGrp="1"/>
          </p:cNvSpPr>
          <p:nvPr>
            <p:ph type="ctrTitle"/>
          </p:nvPr>
        </p:nvSpPr>
        <p:spPr/>
        <p:txBody>
          <a:bodyPr/>
          <a:lstStyle/>
          <a:p>
            <a:r>
              <a:rPr lang="en-US" dirty="0"/>
              <a:t>Viewing the status of Contracts</a:t>
            </a:r>
          </a:p>
        </p:txBody>
      </p:sp>
      <p:sp>
        <p:nvSpPr>
          <p:cNvPr id="3" name="Subtitle 2">
            <a:extLst>
              <a:ext uri="{FF2B5EF4-FFF2-40B4-BE49-F238E27FC236}">
                <a16:creationId xmlns:a16="http://schemas.microsoft.com/office/drawing/2014/main" id="{F8E5753F-7A8C-466A-8699-D1B943A5AA0D}"/>
              </a:ext>
            </a:extLst>
          </p:cNvPr>
          <p:cNvSpPr>
            <a:spLocks noGrp="1"/>
          </p:cNvSpPr>
          <p:nvPr>
            <p:ph type="subTitle" idx="1"/>
          </p:nvPr>
        </p:nvSpPr>
        <p:spPr/>
        <p:txBody>
          <a:bodyPr/>
          <a:lstStyle/>
          <a:p>
            <a:r>
              <a:rPr lang="en-US" dirty="0"/>
              <a:t>Total Contract Manager (TCM)</a:t>
            </a:r>
          </a:p>
        </p:txBody>
      </p:sp>
      <p:pic>
        <p:nvPicPr>
          <p:cNvPr id="4" name="Picture 3">
            <a:extLst>
              <a:ext uri="{FF2B5EF4-FFF2-40B4-BE49-F238E27FC236}">
                <a16:creationId xmlns:a16="http://schemas.microsoft.com/office/drawing/2014/main" id="{82E956C8-48C2-4CDD-9E8C-A9EB9273A3A6}"/>
              </a:ext>
            </a:extLst>
          </p:cNvPr>
          <p:cNvPicPr>
            <a:picLocks noChangeAspect="1"/>
          </p:cNvPicPr>
          <p:nvPr/>
        </p:nvPicPr>
        <p:blipFill rotWithShape="1">
          <a:blip r:embed="rId2"/>
          <a:srcRect t="58629" b="20720"/>
          <a:stretch/>
        </p:blipFill>
        <p:spPr>
          <a:xfrm>
            <a:off x="7618412" y="3561304"/>
            <a:ext cx="2982155" cy="792068"/>
          </a:xfrm>
          <a:prstGeom prst="rect">
            <a:avLst/>
          </a:prstGeom>
        </p:spPr>
      </p:pic>
    </p:spTree>
    <p:extLst>
      <p:ext uri="{BB962C8B-B14F-4D97-AF65-F5344CB8AC3E}">
        <p14:creationId xmlns:p14="http://schemas.microsoft.com/office/powerpoint/2010/main" val="1904891967"/>
      </p:ext>
    </p:ext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3812" y="177800"/>
            <a:ext cx="10515600" cy="1097280"/>
          </a:xfrm>
        </p:spPr>
        <p:txBody>
          <a:bodyPr/>
          <a:lstStyle/>
          <a:p>
            <a:r>
              <a:rPr lang="en-US" dirty="0"/>
              <a:t>TCM Guides and Job Aids</a:t>
            </a:r>
          </a:p>
        </p:txBody>
      </p:sp>
      <p:pic>
        <p:nvPicPr>
          <p:cNvPr id="6" name="Picture 5">
            <a:extLst>
              <a:ext uri="{FF2B5EF4-FFF2-40B4-BE49-F238E27FC236}">
                <a16:creationId xmlns:a16="http://schemas.microsoft.com/office/drawing/2014/main" id="{2019ACBA-1F95-4782-ABE7-489C106AE8E0}"/>
              </a:ext>
            </a:extLst>
          </p:cNvPr>
          <p:cNvPicPr>
            <a:picLocks noChangeAspect="1"/>
          </p:cNvPicPr>
          <p:nvPr/>
        </p:nvPicPr>
        <p:blipFill>
          <a:blip r:embed="rId2"/>
          <a:stretch>
            <a:fillRect/>
          </a:stretch>
        </p:blipFill>
        <p:spPr>
          <a:xfrm>
            <a:off x="3107675" y="1275080"/>
            <a:ext cx="7787338" cy="5281708"/>
          </a:xfrm>
          <a:prstGeom prst="rect">
            <a:avLst/>
          </a:prstGeom>
        </p:spPr>
      </p:pic>
      <p:sp>
        <p:nvSpPr>
          <p:cNvPr id="11" name="Notched Right Arrow 10"/>
          <p:cNvSpPr/>
          <p:nvPr/>
        </p:nvSpPr>
        <p:spPr>
          <a:xfrm>
            <a:off x="2360612" y="2743200"/>
            <a:ext cx="943601" cy="685800"/>
          </a:xfrm>
          <a:prstGeom prst="notchedRightArrow">
            <a:avLst/>
          </a:prstGeom>
          <a:solidFill>
            <a:srgbClr val="FF0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6ABEE822-FD5B-43EF-810E-858E9BB07DE1}"/>
              </a:ext>
            </a:extLst>
          </p:cNvPr>
          <p:cNvGrpSpPr/>
          <p:nvPr/>
        </p:nvGrpSpPr>
        <p:grpSpPr>
          <a:xfrm>
            <a:off x="7861948" y="4248734"/>
            <a:ext cx="3947464" cy="1586573"/>
            <a:chOff x="1293812" y="4468244"/>
            <a:chExt cx="4356325" cy="1971161"/>
          </a:xfrm>
        </p:grpSpPr>
        <p:pic>
          <p:nvPicPr>
            <p:cNvPr id="7" name="Picture 6">
              <a:extLst>
                <a:ext uri="{FF2B5EF4-FFF2-40B4-BE49-F238E27FC236}">
                  <a16:creationId xmlns:a16="http://schemas.microsoft.com/office/drawing/2014/main" id="{3CF7ACD3-FEFC-4401-9756-D89AF00D30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3812" y="4570984"/>
              <a:ext cx="1765680" cy="1765680"/>
            </a:xfrm>
            <a:prstGeom prst="rect">
              <a:avLst/>
            </a:prstGeom>
          </p:spPr>
        </p:pic>
        <p:grpSp>
          <p:nvGrpSpPr>
            <p:cNvPr id="8" name="Group 7">
              <a:extLst>
                <a:ext uri="{FF2B5EF4-FFF2-40B4-BE49-F238E27FC236}">
                  <a16:creationId xmlns:a16="http://schemas.microsoft.com/office/drawing/2014/main" id="{3E570716-A7EA-4EBE-99FF-4E17264F0F3B}"/>
                </a:ext>
              </a:extLst>
            </p:cNvPr>
            <p:cNvGrpSpPr/>
            <p:nvPr/>
          </p:nvGrpSpPr>
          <p:grpSpPr>
            <a:xfrm>
              <a:off x="3085187" y="4468244"/>
              <a:ext cx="2564950" cy="1971161"/>
              <a:chOff x="3085187" y="4439635"/>
              <a:chExt cx="2564950" cy="1971161"/>
            </a:xfrm>
          </p:grpSpPr>
          <p:pic>
            <p:nvPicPr>
              <p:cNvPr id="9" name="Picture 8">
                <a:extLst>
                  <a:ext uri="{FF2B5EF4-FFF2-40B4-BE49-F238E27FC236}">
                    <a16:creationId xmlns:a16="http://schemas.microsoft.com/office/drawing/2014/main" id="{6AB4A78C-DBA5-49B5-93B3-3491D52C81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60557" y="4439635"/>
                <a:ext cx="1765680" cy="959353"/>
              </a:xfrm>
              <a:prstGeom prst="rect">
                <a:avLst/>
              </a:prstGeom>
            </p:spPr>
          </p:pic>
          <p:sp>
            <p:nvSpPr>
              <p:cNvPr id="10" name="TextBox 9">
                <a:extLst>
                  <a:ext uri="{FF2B5EF4-FFF2-40B4-BE49-F238E27FC236}">
                    <a16:creationId xmlns:a16="http://schemas.microsoft.com/office/drawing/2014/main" id="{E9781EF8-2885-4230-A7D7-5609A23FE5B0}"/>
                  </a:ext>
                </a:extLst>
              </p:cNvPr>
              <p:cNvSpPr txBox="1"/>
              <p:nvPr/>
            </p:nvSpPr>
            <p:spPr>
              <a:xfrm>
                <a:off x="3085187" y="5487466"/>
                <a:ext cx="2564950" cy="923330"/>
              </a:xfrm>
              <a:prstGeom prst="rect">
                <a:avLst/>
              </a:prstGeom>
              <a:noFill/>
            </p:spPr>
            <p:txBody>
              <a:bodyPr wrap="square" rtlCol="0">
                <a:spAutoFit/>
              </a:bodyPr>
              <a:lstStyle/>
              <a:p>
                <a:r>
                  <a:rPr lang="en-US" dirty="0"/>
                  <a:t>Use the HSC TCM. </a:t>
                </a:r>
                <a:r>
                  <a:rPr lang="en-US" b="1" dirty="0">
                    <a:solidFill>
                      <a:srgbClr val="FF0000"/>
                    </a:solidFill>
                  </a:rPr>
                  <a:t>DO NOT </a:t>
                </a:r>
                <a:r>
                  <a:rPr lang="en-US" dirty="0"/>
                  <a:t>Submit Contract Requests here.</a:t>
                </a:r>
              </a:p>
            </p:txBody>
          </p:sp>
        </p:grpSp>
      </p:grpSp>
    </p:spTree>
    <p:extLst>
      <p:ext uri="{BB962C8B-B14F-4D97-AF65-F5344CB8AC3E}">
        <p14:creationId xmlns:p14="http://schemas.microsoft.com/office/powerpoint/2010/main" val="3090382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TCM Guides and Job Aids</a:t>
            </a:r>
          </a:p>
        </p:txBody>
      </p:sp>
      <p:pic>
        <p:nvPicPr>
          <p:cNvPr id="6" name="Picture 5">
            <a:extLst>
              <a:ext uri="{FF2B5EF4-FFF2-40B4-BE49-F238E27FC236}">
                <a16:creationId xmlns:a16="http://schemas.microsoft.com/office/drawing/2014/main" id="{B25CE27A-EAD8-49E6-8285-C0982AE977A0}"/>
              </a:ext>
            </a:extLst>
          </p:cNvPr>
          <p:cNvPicPr>
            <a:picLocks noChangeAspect="1"/>
          </p:cNvPicPr>
          <p:nvPr/>
        </p:nvPicPr>
        <p:blipFill>
          <a:blip r:embed="rId2"/>
          <a:stretch>
            <a:fillRect/>
          </a:stretch>
        </p:blipFill>
        <p:spPr>
          <a:xfrm>
            <a:off x="3198812" y="1524000"/>
            <a:ext cx="6477000" cy="5038447"/>
          </a:xfrm>
          <a:prstGeom prst="rect">
            <a:avLst/>
          </a:prstGeom>
        </p:spPr>
      </p:pic>
      <p:sp>
        <p:nvSpPr>
          <p:cNvPr id="11" name="Notched Right Arrow 10"/>
          <p:cNvSpPr/>
          <p:nvPr/>
        </p:nvSpPr>
        <p:spPr>
          <a:xfrm>
            <a:off x="3808412" y="4734339"/>
            <a:ext cx="943601" cy="685800"/>
          </a:xfrm>
          <a:prstGeom prst="notchedRightArrow">
            <a:avLst/>
          </a:prstGeom>
          <a:solidFill>
            <a:srgbClr val="FF0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CBC60D01-3DD5-4A44-BC88-59EBB34327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1812" y="428575"/>
            <a:ext cx="1766089" cy="852352"/>
          </a:xfrm>
          <a:prstGeom prst="rect">
            <a:avLst/>
          </a:prstGeom>
        </p:spPr>
      </p:pic>
    </p:spTree>
    <p:extLst>
      <p:ext uri="{BB962C8B-B14F-4D97-AF65-F5344CB8AC3E}">
        <p14:creationId xmlns:p14="http://schemas.microsoft.com/office/powerpoint/2010/main" val="328784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is Total Contract Manager (TCM)</a:t>
            </a:r>
          </a:p>
        </p:txBody>
      </p:sp>
      <p:sp>
        <p:nvSpPr>
          <p:cNvPr id="2" name="Content Placeholder 1"/>
          <p:cNvSpPr>
            <a:spLocks noGrp="1"/>
          </p:cNvSpPr>
          <p:nvPr>
            <p:ph idx="1"/>
          </p:nvPr>
        </p:nvSpPr>
        <p:spPr/>
        <p:txBody>
          <a:bodyPr>
            <a:normAutofit/>
          </a:bodyPr>
          <a:lstStyle/>
          <a:p>
            <a:r>
              <a:rPr lang="en-US" sz="3199" dirty="0"/>
              <a:t>Total Contract Manager (TCM) is a web-based tool to assist with contract administration and is designed to enable organizations to manage the complete lifecycle of contracts from authoring to approval. </a:t>
            </a:r>
          </a:p>
          <a:p>
            <a:endParaRPr lang="en-US" sz="3199" dirty="0"/>
          </a:p>
          <a:p>
            <a:r>
              <a:rPr lang="en-US" sz="3199" b="1" dirty="0"/>
              <a:t>The Office of Contract Administration can assist with questions and negotiations but only </a:t>
            </a:r>
            <a:r>
              <a:rPr lang="en-US" sz="3199" b="1" i="1" dirty="0"/>
              <a:t>officially</a:t>
            </a:r>
            <a:r>
              <a:rPr lang="en-US" sz="3199" b="1" dirty="0"/>
              <a:t> begins working a contract when received via a Contract Request in TCM.</a:t>
            </a:r>
          </a:p>
        </p:txBody>
      </p:sp>
    </p:spTree>
    <p:extLst>
      <p:ext uri="{BB962C8B-B14F-4D97-AF65-F5344CB8AC3E}">
        <p14:creationId xmlns:p14="http://schemas.microsoft.com/office/powerpoint/2010/main" val="233315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Access to Records in TCM</a:t>
            </a:r>
          </a:p>
        </p:txBody>
      </p:sp>
      <p:pic>
        <p:nvPicPr>
          <p:cNvPr id="5" name="Picture 9" descr="http://tse1.mm.bing.net/th?&amp;id=OIP.M25e983633a0629eb3c5163c1fb3cb97dH0&amp;w=269&amp;h=300&amp;c=0&amp;pid=1.9&amp;rs=0&amp;p=0&amp;r=0">
            <a:hlinkClick r:id="rId2" tooltip="&quot;View image details&quo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2161306" y="1600200"/>
            <a:ext cx="3933106" cy="438912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half" idx="2"/>
          </p:nvPr>
        </p:nvSpPr>
        <p:spPr/>
        <p:txBody>
          <a:bodyPr>
            <a:noAutofit/>
          </a:bodyPr>
          <a:lstStyle/>
          <a:p>
            <a:pPr marL="0" marR="0">
              <a:spcBef>
                <a:spcPts val="0"/>
              </a:spcBef>
              <a:spcAft>
                <a:spcPts val="0"/>
              </a:spcAft>
            </a:pPr>
            <a:r>
              <a:rPr lang="en-US" dirty="0"/>
              <a:t>Access to contract records in TCM is granted by roles and permissions. You may have limited access to certain sections of Contract Records depending on your role. If you don’t find a contract or information you would like access to, contact the Office of Contract Administration for assistance.</a:t>
            </a:r>
          </a:p>
        </p:txBody>
      </p:sp>
      <p:pic>
        <p:nvPicPr>
          <p:cNvPr id="6" name="Picture 5">
            <a:extLst>
              <a:ext uri="{FF2B5EF4-FFF2-40B4-BE49-F238E27FC236}">
                <a16:creationId xmlns:a16="http://schemas.microsoft.com/office/drawing/2014/main" id="{0BF0FF9B-F834-4678-A569-889425465F14}"/>
              </a:ext>
            </a:extLst>
          </p:cNvPr>
          <p:cNvPicPr>
            <a:picLocks noChangeAspect="1"/>
          </p:cNvPicPr>
          <p:nvPr/>
        </p:nvPicPr>
        <p:blipFill rotWithShape="1">
          <a:blip r:embed="rId4"/>
          <a:srcRect t="58629" b="20720"/>
          <a:stretch/>
        </p:blipFill>
        <p:spPr>
          <a:xfrm>
            <a:off x="8190847" y="694445"/>
            <a:ext cx="2116489" cy="562145"/>
          </a:xfrm>
          <a:prstGeom prst="rect">
            <a:avLst/>
          </a:prstGeom>
        </p:spPr>
      </p:pic>
    </p:spTree>
    <p:extLst>
      <p:ext uri="{BB962C8B-B14F-4D97-AF65-F5344CB8AC3E}">
        <p14:creationId xmlns:p14="http://schemas.microsoft.com/office/powerpoint/2010/main" val="428300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Finding Information on the Contract </a:t>
            </a:r>
            <a:r>
              <a:rPr lang="en-US" dirty="0">
                <a:solidFill>
                  <a:schemeClr val="accent2"/>
                </a:solidFill>
              </a:rPr>
              <a:t>RECORD</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1012" y="1682680"/>
            <a:ext cx="9752604" cy="5022920"/>
          </a:xfrm>
        </p:spPr>
      </p:pic>
      <p:sp>
        <p:nvSpPr>
          <p:cNvPr id="6" name="Oval 5"/>
          <p:cNvSpPr/>
          <p:nvPr/>
        </p:nvSpPr>
        <p:spPr>
          <a:xfrm>
            <a:off x="1751012" y="1646237"/>
            <a:ext cx="656600" cy="369333"/>
          </a:xfrm>
          <a:prstGeom prst="ellipse">
            <a:avLst/>
          </a:prstGeom>
          <a:noFill/>
          <a:ln w="28575">
            <a:solidFill>
              <a:srgbClr val="FF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Notched Right Arrow 6"/>
          <p:cNvSpPr/>
          <p:nvPr/>
        </p:nvSpPr>
        <p:spPr>
          <a:xfrm flipH="1">
            <a:off x="3808412" y="5983941"/>
            <a:ext cx="943601" cy="685800"/>
          </a:xfrm>
          <a:prstGeom prst="notchedRightArrow">
            <a:avLst/>
          </a:prstGeom>
          <a:solidFill>
            <a:srgbClr val="FF0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8" name="Rounded Rectangle 7"/>
          <p:cNvSpPr/>
          <p:nvPr/>
        </p:nvSpPr>
        <p:spPr>
          <a:xfrm>
            <a:off x="1736172" y="6019800"/>
            <a:ext cx="1919840" cy="685800"/>
          </a:xfrm>
          <a:prstGeom prst="roundRect">
            <a:avLst/>
          </a:prstGeom>
          <a:noFill/>
          <a:ln w="28575">
            <a:solidFill>
              <a:srgbClr val="FF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61D01627-9B61-4F25-860D-4D928BD652CA}"/>
              </a:ext>
            </a:extLst>
          </p:cNvPr>
          <p:cNvSpPr txBox="1"/>
          <p:nvPr/>
        </p:nvSpPr>
        <p:spPr>
          <a:xfrm>
            <a:off x="1300613" y="1307068"/>
            <a:ext cx="5375189" cy="369332"/>
          </a:xfrm>
          <a:prstGeom prst="rect">
            <a:avLst/>
          </a:prstGeom>
          <a:noFill/>
        </p:spPr>
        <p:txBody>
          <a:bodyPr wrap="none" rtlCol="0">
            <a:spAutoFit/>
          </a:bodyPr>
          <a:lstStyle/>
          <a:p>
            <a:r>
              <a:rPr lang="en-US" dirty="0">
                <a:solidFill>
                  <a:schemeClr val="accent6">
                    <a:lumMod val="75000"/>
                  </a:schemeClr>
                </a:solidFill>
              </a:rPr>
              <a:t>Status = Draft, Internal Review, External Review</a:t>
            </a:r>
          </a:p>
        </p:txBody>
      </p:sp>
      <p:sp>
        <p:nvSpPr>
          <p:cNvPr id="9" name="Callout: Line 8">
            <a:extLst>
              <a:ext uri="{FF2B5EF4-FFF2-40B4-BE49-F238E27FC236}">
                <a16:creationId xmlns:a16="http://schemas.microsoft.com/office/drawing/2014/main" id="{A8D51CB6-894A-461D-85C2-8884386864D8}"/>
              </a:ext>
            </a:extLst>
          </p:cNvPr>
          <p:cNvSpPr/>
          <p:nvPr/>
        </p:nvSpPr>
        <p:spPr>
          <a:xfrm>
            <a:off x="4494212" y="4421785"/>
            <a:ext cx="5524500" cy="1507070"/>
          </a:xfrm>
          <a:prstGeom prst="borderCallout1">
            <a:avLst>
              <a:gd name="adj1" fmla="val 5017"/>
              <a:gd name="adj2" fmla="val -2998"/>
              <a:gd name="adj3" fmla="val 95368"/>
              <a:gd name="adj4" fmla="val -17328"/>
            </a:avLst>
          </a:prstGeom>
          <a:solidFill>
            <a:schemeClr val="bg2"/>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3"/>
                </a:solidFill>
              </a:rPr>
              <a:t>When the status is in draft status, OCA will leave notes, status updates, questions, and/or instructions in the Comments Section or the Communication Center.</a:t>
            </a:r>
          </a:p>
        </p:txBody>
      </p:sp>
    </p:spTree>
    <p:extLst>
      <p:ext uri="{BB962C8B-B14F-4D97-AF65-F5344CB8AC3E}">
        <p14:creationId xmlns:p14="http://schemas.microsoft.com/office/powerpoint/2010/main" val="2578080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Comments</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44823" y="1600200"/>
            <a:ext cx="9112029" cy="4572000"/>
          </a:xfrm>
        </p:spPr>
      </p:pic>
      <p:sp>
        <p:nvSpPr>
          <p:cNvPr id="6" name="Notched Right Arrow 5"/>
          <p:cNvSpPr/>
          <p:nvPr/>
        </p:nvSpPr>
        <p:spPr>
          <a:xfrm>
            <a:off x="1273115" y="2590800"/>
            <a:ext cx="943601" cy="685800"/>
          </a:xfrm>
          <a:prstGeom prst="notchedRightArrow">
            <a:avLst/>
          </a:prstGeom>
          <a:solidFill>
            <a:srgbClr val="FF0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7" name="Notched Right Arrow 5">
            <a:extLst>
              <a:ext uri="{FF2B5EF4-FFF2-40B4-BE49-F238E27FC236}">
                <a16:creationId xmlns:a16="http://schemas.microsoft.com/office/drawing/2014/main" id="{1BBF1E0B-C713-4A9D-98E1-A63AAF10DE5A}"/>
              </a:ext>
            </a:extLst>
          </p:cNvPr>
          <p:cNvSpPr/>
          <p:nvPr/>
        </p:nvSpPr>
        <p:spPr>
          <a:xfrm>
            <a:off x="7466012" y="3429000"/>
            <a:ext cx="943601" cy="685800"/>
          </a:xfrm>
          <a:prstGeom prst="notchedRightArrow">
            <a:avLst/>
          </a:prstGeom>
          <a:solidFill>
            <a:srgbClr val="FF0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8" name="Callout: Line 7">
            <a:extLst>
              <a:ext uri="{FF2B5EF4-FFF2-40B4-BE49-F238E27FC236}">
                <a16:creationId xmlns:a16="http://schemas.microsoft.com/office/drawing/2014/main" id="{76AC90A0-A859-4012-8604-37E05A51219A}"/>
              </a:ext>
            </a:extLst>
          </p:cNvPr>
          <p:cNvSpPr/>
          <p:nvPr/>
        </p:nvSpPr>
        <p:spPr>
          <a:xfrm>
            <a:off x="3760161" y="1995724"/>
            <a:ext cx="3324851" cy="838200"/>
          </a:xfrm>
          <a:prstGeom prst="borderCallout1">
            <a:avLst>
              <a:gd name="adj1" fmla="val 5017"/>
              <a:gd name="adj2" fmla="val -2998"/>
              <a:gd name="adj3" fmla="val 103091"/>
              <a:gd name="adj4" fmla="val -13929"/>
            </a:avLst>
          </a:prstGeom>
          <a:solidFill>
            <a:schemeClr val="bg2"/>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3"/>
                </a:solidFill>
              </a:rPr>
              <a:t>The Header in bold will highlight the topic of all of the messages in the thread.</a:t>
            </a:r>
          </a:p>
        </p:txBody>
      </p:sp>
      <p:sp>
        <p:nvSpPr>
          <p:cNvPr id="9" name="Callout: Line 8">
            <a:extLst>
              <a:ext uri="{FF2B5EF4-FFF2-40B4-BE49-F238E27FC236}">
                <a16:creationId xmlns:a16="http://schemas.microsoft.com/office/drawing/2014/main" id="{F3D1C9BB-2319-4824-B433-9504098E78EB}"/>
              </a:ext>
            </a:extLst>
          </p:cNvPr>
          <p:cNvSpPr/>
          <p:nvPr/>
        </p:nvSpPr>
        <p:spPr>
          <a:xfrm>
            <a:off x="8151812" y="4129324"/>
            <a:ext cx="3324851" cy="1661876"/>
          </a:xfrm>
          <a:prstGeom prst="borderCallout1">
            <a:avLst>
              <a:gd name="adj1" fmla="val -7817"/>
              <a:gd name="adj2" fmla="val 100944"/>
              <a:gd name="adj3" fmla="val -23479"/>
              <a:gd name="adj4" fmla="val 89203"/>
            </a:avLst>
          </a:prstGeom>
          <a:solidFill>
            <a:schemeClr val="bg2"/>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3"/>
                </a:solidFill>
              </a:rPr>
              <a:t>The messages will be time stamped, listed in chronological order, and list the person that posted the message.</a:t>
            </a:r>
          </a:p>
        </p:txBody>
      </p:sp>
      <p:sp>
        <p:nvSpPr>
          <p:cNvPr id="10" name="Callout: Line 9">
            <a:extLst>
              <a:ext uri="{FF2B5EF4-FFF2-40B4-BE49-F238E27FC236}">
                <a16:creationId xmlns:a16="http://schemas.microsoft.com/office/drawing/2014/main" id="{4000EFFD-A386-4D5F-838F-230DD03B3338}"/>
              </a:ext>
            </a:extLst>
          </p:cNvPr>
          <p:cNvSpPr/>
          <p:nvPr/>
        </p:nvSpPr>
        <p:spPr>
          <a:xfrm>
            <a:off x="3705307" y="3790010"/>
            <a:ext cx="3324851" cy="1177514"/>
          </a:xfrm>
          <a:prstGeom prst="borderCallout1">
            <a:avLst>
              <a:gd name="adj1" fmla="val 5017"/>
              <a:gd name="adj2" fmla="val -2998"/>
              <a:gd name="adj3" fmla="val -17475"/>
              <a:gd name="adj4" fmla="val -9075"/>
            </a:avLst>
          </a:prstGeom>
          <a:solidFill>
            <a:schemeClr val="bg2"/>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3"/>
                </a:solidFill>
              </a:rPr>
              <a:t>The messages (notes, status updates, questions, and/or instructions) will be under the header.</a:t>
            </a:r>
          </a:p>
        </p:txBody>
      </p:sp>
    </p:spTree>
    <p:extLst>
      <p:ext uri="{BB962C8B-B14F-4D97-AF65-F5344CB8AC3E}">
        <p14:creationId xmlns:p14="http://schemas.microsoft.com/office/powerpoint/2010/main" val="3569036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Communication Center</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1637" y="1519531"/>
            <a:ext cx="9912350" cy="2353738"/>
          </a:xfrm>
        </p:spPr>
      </p:pic>
      <p:sp>
        <p:nvSpPr>
          <p:cNvPr id="12" name="Notched Right Arrow 11"/>
          <p:cNvSpPr/>
          <p:nvPr/>
        </p:nvSpPr>
        <p:spPr>
          <a:xfrm rot="15162965">
            <a:off x="3755712" y="3387986"/>
            <a:ext cx="943601" cy="685800"/>
          </a:xfrm>
          <a:prstGeom prst="notchedRightArrow">
            <a:avLst/>
          </a:prstGeom>
          <a:solidFill>
            <a:srgbClr val="FF0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3" name="Oval 12"/>
          <p:cNvSpPr/>
          <p:nvPr/>
        </p:nvSpPr>
        <p:spPr>
          <a:xfrm>
            <a:off x="4951412" y="2752701"/>
            <a:ext cx="2286000" cy="822960"/>
          </a:xfrm>
          <a:prstGeom prst="ellipse">
            <a:avLst/>
          </a:prstGeom>
          <a:noFill/>
          <a:ln w="28575">
            <a:solidFill>
              <a:srgbClr val="FF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7420292" y="2889861"/>
            <a:ext cx="731520" cy="548640"/>
          </a:xfrm>
          <a:prstGeom prst="ellipse">
            <a:avLst/>
          </a:prstGeom>
          <a:noFill/>
          <a:ln w="28575">
            <a:solidFill>
              <a:srgbClr val="FF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8913812" y="2752701"/>
            <a:ext cx="2286000" cy="822960"/>
          </a:xfrm>
          <a:prstGeom prst="ellipse">
            <a:avLst/>
          </a:prstGeom>
          <a:noFill/>
          <a:ln w="28575">
            <a:solidFill>
              <a:srgbClr val="FF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8612" y="1519531"/>
            <a:ext cx="10058400" cy="5033669"/>
          </a:xfrm>
          <a:prstGeom prst="rect">
            <a:avLst/>
          </a:prstGeom>
        </p:spPr>
      </p:pic>
      <p:sp>
        <p:nvSpPr>
          <p:cNvPr id="9" name="Callout: Line 8">
            <a:extLst>
              <a:ext uri="{FF2B5EF4-FFF2-40B4-BE49-F238E27FC236}">
                <a16:creationId xmlns:a16="http://schemas.microsoft.com/office/drawing/2014/main" id="{F65C6148-479E-403A-ADBB-AB949582011A}"/>
              </a:ext>
            </a:extLst>
          </p:cNvPr>
          <p:cNvSpPr/>
          <p:nvPr/>
        </p:nvSpPr>
        <p:spPr>
          <a:xfrm>
            <a:off x="6475412" y="1898832"/>
            <a:ext cx="3886200" cy="2749368"/>
          </a:xfrm>
          <a:prstGeom prst="borderCallout1">
            <a:avLst>
              <a:gd name="adj1" fmla="val 5017"/>
              <a:gd name="adj2" fmla="val -2998"/>
              <a:gd name="adj3" fmla="val -13868"/>
              <a:gd name="adj4" fmla="val -19516"/>
            </a:avLst>
          </a:prstGeom>
          <a:solidFill>
            <a:schemeClr val="bg2"/>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3"/>
                </a:solidFill>
              </a:rPr>
              <a:t>The Communication Center will contain emails OCA sends from the Contract Record.</a:t>
            </a:r>
          </a:p>
          <a:p>
            <a:pPr algn="ctr"/>
            <a:endParaRPr lang="en-US" dirty="0">
              <a:solidFill>
                <a:schemeClr val="accent3"/>
              </a:solidFill>
            </a:endParaRPr>
          </a:p>
          <a:p>
            <a:pPr algn="ctr"/>
            <a:r>
              <a:rPr lang="en-US" dirty="0">
                <a:solidFill>
                  <a:schemeClr val="accent3"/>
                </a:solidFill>
              </a:rPr>
              <a:t>Here is an example of an email.</a:t>
            </a:r>
          </a:p>
        </p:txBody>
      </p:sp>
    </p:spTree>
    <p:extLst>
      <p:ext uri="{BB962C8B-B14F-4D97-AF65-F5344CB8AC3E}">
        <p14:creationId xmlns:p14="http://schemas.microsoft.com/office/powerpoint/2010/main" val="2498899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Finding Information on the Contract </a:t>
            </a:r>
            <a:r>
              <a:rPr lang="en-US" dirty="0">
                <a:ln w="22225">
                  <a:solidFill>
                    <a:srgbClr val="0070C0"/>
                  </a:solidFill>
                  <a:prstDash val="solid"/>
                </a:ln>
                <a:solidFill>
                  <a:srgbClr val="0070C0"/>
                </a:solidFill>
              </a:rPr>
              <a:t>RECORD</a:t>
            </a:r>
          </a:p>
        </p:txBody>
      </p:sp>
      <p:sp>
        <p:nvSpPr>
          <p:cNvPr id="16" name="Notched Right Arrow 6">
            <a:extLst>
              <a:ext uri="{FF2B5EF4-FFF2-40B4-BE49-F238E27FC236}">
                <a16:creationId xmlns:a16="http://schemas.microsoft.com/office/drawing/2014/main" id="{F4A90EE8-A0B0-446C-81A7-BC86C11C6A24}"/>
              </a:ext>
            </a:extLst>
          </p:cNvPr>
          <p:cNvSpPr/>
          <p:nvPr/>
        </p:nvSpPr>
        <p:spPr>
          <a:xfrm>
            <a:off x="3889878" y="5609375"/>
            <a:ext cx="943355" cy="685621"/>
          </a:xfrm>
          <a:prstGeom prst="notchedRightArrow">
            <a:avLst/>
          </a:prstGeom>
          <a:solidFill>
            <a:srgbClr val="FF0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799" dirty="0"/>
          </a:p>
        </p:txBody>
      </p:sp>
      <p:sp>
        <p:nvSpPr>
          <p:cNvPr id="9" name="TextBox 8">
            <a:extLst>
              <a:ext uri="{FF2B5EF4-FFF2-40B4-BE49-F238E27FC236}">
                <a16:creationId xmlns:a16="http://schemas.microsoft.com/office/drawing/2014/main" id="{D9BD530A-598B-4A3A-865A-46F2C812A1F7}"/>
              </a:ext>
            </a:extLst>
          </p:cNvPr>
          <p:cNvSpPr txBox="1"/>
          <p:nvPr/>
        </p:nvSpPr>
        <p:spPr>
          <a:xfrm>
            <a:off x="1300613" y="1307068"/>
            <a:ext cx="3007555" cy="369332"/>
          </a:xfrm>
          <a:prstGeom prst="rect">
            <a:avLst/>
          </a:prstGeom>
          <a:noFill/>
        </p:spPr>
        <p:txBody>
          <a:bodyPr wrap="none" rtlCol="0">
            <a:spAutoFit/>
          </a:bodyPr>
          <a:lstStyle/>
          <a:p>
            <a:r>
              <a:rPr lang="en-US" dirty="0">
                <a:solidFill>
                  <a:schemeClr val="accent6">
                    <a:lumMod val="75000"/>
                  </a:schemeClr>
                </a:solidFill>
              </a:rPr>
              <a:t>Status = Out for Signature</a:t>
            </a:r>
          </a:p>
        </p:txBody>
      </p:sp>
      <p:pic>
        <p:nvPicPr>
          <p:cNvPr id="2" name="Picture 1">
            <a:extLst>
              <a:ext uri="{FF2B5EF4-FFF2-40B4-BE49-F238E27FC236}">
                <a16:creationId xmlns:a16="http://schemas.microsoft.com/office/drawing/2014/main" id="{D6FB8225-9AA9-4E46-A876-7F0A906138AA}"/>
              </a:ext>
            </a:extLst>
          </p:cNvPr>
          <p:cNvPicPr>
            <a:picLocks noChangeAspect="1"/>
          </p:cNvPicPr>
          <p:nvPr/>
        </p:nvPicPr>
        <p:blipFill>
          <a:blip r:embed="rId2"/>
          <a:stretch>
            <a:fillRect/>
          </a:stretch>
        </p:blipFill>
        <p:spPr>
          <a:xfrm>
            <a:off x="5276045" y="1361340"/>
            <a:ext cx="2429214" cy="5268060"/>
          </a:xfrm>
          <a:prstGeom prst="rect">
            <a:avLst/>
          </a:prstGeom>
        </p:spPr>
      </p:pic>
      <p:sp>
        <p:nvSpPr>
          <p:cNvPr id="11" name="Rounded Rectangle 8">
            <a:extLst>
              <a:ext uri="{FF2B5EF4-FFF2-40B4-BE49-F238E27FC236}">
                <a16:creationId xmlns:a16="http://schemas.microsoft.com/office/drawing/2014/main" id="{38EF5432-0B33-4A71-8FCF-EF7925BDB67E}"/>
              </a:ext>
            </a:extLst>
          </p:cNvPr>
          <p:cNvSpPr/>
          <p:nvPr/>
        </p:nvSpPr>
        <p:spPr>
          <a:xfrm>
            <a:off x="5119052" y="5824170"/>
            <a:ext cx="2651760" cy="256032"/>
          </a:xfrm>
          <a:prstGeom prst="roundRect">
            <a:avLst/>
          </a:prstGeom>
          <a:noFill/>
          <a:ln w="28575">
            <a:solidFill>
              <a:srgbClr val="FF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allout: Line 6">
            <a:extLst>
              <a:ext uri="{FF2B5EF4-FFF2-40B4-BE49-F238E27FC236}">
                <a16:creationId xmlns:a16="http://schemas.microsoft.com/office/drawing/2014/main" id="{72E69D41-6FE5-488B-8A96-D861D6D27527}"/>
              </a:ext>
            </a:extLst>
          </p:cNvPr>
          <p:cNvSpPr/>
          <p:nvPr/>
        </p:nvSpPr>
        <p:spPr>
          <a:xfrm>
            <a:off x="8079470" y="2215059"/>
            <a:ext cx="3642360" cy="3271341"/>
          </a:xfrm>
          <a:prstGeom prst="borderCallout1">
            <a:avLst>
              <a:gd name="adj1" fmla="val 98151"/>
              <a:gd name="adj2" fmla="val -1682"/>
              <a:gd name="adj3" fmla="val 107784"/>
              <a:gd name="adj4" fmla="val -9225"/>
            </a:avLst>
          </a:prstGeom>
          <a:solidFill>
            <a:schemeClr val="bg2"/>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3"/>
                </a:solidFill>
              </a:rPr>
              <a:t>When the contract status is “Out for Signature”, OCA has launched the contract for signature via DocuSign. You can view the recipients of the contract, if they have viewed the contract and if they have signed.</a:t>
            </a:r>
          </a:p>
          <a:p>
            <a:pPr algn="ctr"/>
            <a:endParaRPr lang="en-US" dirty="0">
              <a:solidFill>
                <a:schemeClr val="accent3"/>
              </a:solidFill>
            </a:endParaRPr>
          </a:p>
          <a:p>
            <a:pPr algn="ctr"/>
            <a:r>
              <a:rPr lang="en-US" dirty="0">
                <a:solidFill>
                  <a:schemeClr val="accent3"/>
                </a:solidFill>
              </a:rPr>
              <a:t>To open the section, select the “eSignature” link.</a:t>
            </a:r>
          </a:p>
        </p:txBody>
      </p:sp>
    </p:spTree>
    <p:extLst>
      <p:ext uri="{BB962C8B-B14F-4D97-AF65-F5344CB8AC3E}">
        <p14:creationId xmlns:p14="http://schemas.microsoft.com/office/powerpoint/2010/main" val="2923531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Finding Information on the Contract </a:t>
            </a:r>
            <a:r>
              <a:rPr lang="en-US" dirty="0">
                <a:ln w="22225">
                  <a:solidFill>
                    <a:srgbClr val="0070C0"/>
                  </a:solidFill>
                  <a:prstDash val="solid"/>
                </a:ln>
                <a:solidFill>
                  <a:srgbClr val="0070C0"/>
                </a:solidFill>
              </a:rPr>
              <a:t>RECORD</a:t>
            </a:r>
          </a:p>
        </p:txBody>
      </p:sp>
      <p:pic>
        <p:nvPicPr>
          <p:cNvPr id="3" name="Picture 2">
            <a:extLst>
              <a:ext uri="{FF2B5EF4-FFF2-40B4-BE49-F238E27FC236}">
                <a16:creationId xmlns:a16="http://schemas.microsoft.com/office/drawing/2014/main" id="{04EAC7D4-D746-4D75-B3F7-BE37FCC2BD74}"/>
              </a:ext>
            </a:extLst>
          </p:cNvPr>
          <p:cNvPicPr>
            <a:picLocks noChangeAspect="1"/>
          </p:cNvPicPr>
          <p:nvPr/>
        </p:nvPicPr>
        <p:blipFill>
          <a:blip r:embed="rId2"/>
          <a:stretch>
            <a:fillRect/>
          </a:stretch>
        </p:blipFill>
        <p:spPr>
          <a:xfrm>
            <a:off x="1784880" y="1726939"/>
            <a:ext cx="9790481" cy="2873408"/>
          </a:xfrm>
          <a:prstGeom prst="rect">
            <a:avLst/>
          </a:prstGeom>
        </p:spPr>
      </p:pic>
      <p:sp>
        <p:nvSpPr>
          <p:cNvPr id="16" name="Notched Right Arrow 6">
            <a:extLst>
              <a:ext uri="{FF2B5EF4-FFF2-40B4-BE49-F238E27FC236}">
                <a16:creationId xmlns:a16="http://schemas.microsoft.com/office/drawing/2014/main" id="{F4A90EE8-A0B0-446C-81A7-BC86C11C6A24}"/>
              </a:ext>
            </a:extLst>
          </p:cNvPr>
          <p:cNvSpPr/>
          <p:nvPr/>
        </p:nvSpPr>
        <p:spPr>
          <a:xfrm>
            <a:off x="3593562" y="3163643"/>
            <a:ext cx="943355" cy="685621"/>
          </a:xfrm>
          <a:prstGeom prst="notchedRightArrow">
            <a:avLst/>
          </a:prstGeom>
          <a:solidFill>
            <a:srgbClr val="FF0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799" dirty="0"/>
          </a:p>
        </p:txBody>
      </p:sp>
      <p:sp>
        <p:nvSpPr>
          <p:cNvPr id="9" name="TextBox 8">
            <a:extLst>
              <a:ext uri="{FF2B5EF4-FFF2-40B4-BE49-F238E27FC236}">
                <a16:creationId xmlns:a16="http://schemas.microsoft.com/office/drawing/2014/main" id="{E99C3ECC-0484-485D-8836-5472B8EDB9AC}"/>
              </a:ext>
            </a:extLst>
          </p:cNvPr>
          <p:cNvSpPr txBox="1"/>
          <p:nvPr/>
        </p:nvSpPr>
        <p:spPr>
          <a:xfrm>
            <a:off x="1300613" y="1307068"/>
            <a:ext cx="3007555" cy="369332"/>
          </a:xfrm>
          <a:prstGeom prst="rect">
            <a:avLst/>
          </a:prstGeom>
          <a:noFill/>
        </p:spPr>
        <p:txBody>
          <a:bodyPr wrap="none" rtlCol="0">
            <a:spAutoFit/>
          </a:bodyPr>
          <a:lstStyle/>
          <a:p>
            <a:r>
              <a:rPr lang="en-US" dirty="0">
                <a:solidFill>
                  <a:schemeClr val="accent6">
                    <a:lumMod val="75000"/>
                  </a:schemeClr>
                </a:solidFill>
              </a:rPr>
              <a:t>Status = Out for Signature</a:t>
            </a:r>
          </a:p>
        </p:txBody>
      </p:sp>
      <p:sp>
        <p:nvSpPr>
          <p:cNvPr id="10" name="Callout: Line 9">
            <a:extLst>
              <a:ext uri="{FF2B5EF4-FFF2-40B4-BE49-F238E27FC236}">
                <a16:creationId xmlns:a16="http://schemas.microsoft.com/office/drawing/2014/main" id="{19D9C70C-DF7F-4074-8D48-57111EDDEAB2}"/>
              </a:ext>
            </a:extLst>
          </p:cNvPr>
          <p:cNvSpPr/>
          <p:nvPr/>
        </p:nvSpPr>
        <p:spPr>
          <a:xfrm>
            <a:off x="3191615" y="4677711"/>
            <a:ext cx="6977009" cy="1216514"/>
          </a:xfrm>
          <a:prstGeom prst="borderCallout1">
            <a:avLst>
              <a:gd name="adj1" fmla="val 5017"/>
              <a:gd name="adj2" fmla="val -2998"/>
              <a:gd name="adj3" fmla="val -38807"/>
              <a:gd name="adj4" fmla="val -14769"/>
            </a:avLst>
          </a:prstGeom>
          <a:solidFill>
            <a:schemeClr val="bg2"/>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3"/>
                </a:solidFill>
              </a:rPr>
              <a:t>Here you can see the signers, the order that the signers will sign, the information icon will show if the signer has viewed and/or signed the contract.</a:t>
            </a:r>
          </a:p>
        </p:txBody>
      </p:sp>
    </p:spTree>
    <p:extLst>
      <p:ext uri="{BB962C8B-B14F-4D97-AF65-F5344CB8AC3E}">
        <p14:creationId xmlns:p14="http://schemas.microsoft.com/office/powerpoint/2010/main" val="1006556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Finding Information on the Contract </a:t>
            </a:r>
            <a:r>
              <a:rPr lang="en-US" dirty="0">
                <a:ln w="22225">
                  <a:solidFill>
                    <a:srgbClr val="0070C0"/>
                  </a:solidFill>
                  <a:prstDash val="solid"/>
                </a:ln>
                <a:solidFill>
                  <a:srgbClr val="0070C0"/>
                </a:solidFill>
              </a:rPr>
              <a:t>RECORD</a:t>
            </a:r>
          </a:p>
        </p:txBody>
      </p:sp>
      <p:sp>
        <p:nvSpPr>
          <p:cNvPr id="16" name="Notched Right Arrow 6">
            <a:extLst>
              <a:ext uri="{FF2B5EF4-FFF2-40B4-BE49-F238E27FC236}">
                <a16:creationId xmlns:a16="http://schemas.microsoft.com/office/drawing/2014/main" id="{F4A90EE8-A0B0-446C-81A7-BC86C11C6A24}"/>
              </a:ext>
            </a:extLst>
          </p:cNvPr>
          <p:cNvSpPr/>
          <p:nvPr/>
        </p:nvSpPr>
        <p:spPr>
          <a:xfrm>
            <a:off x="3593562" y="3163643"/>
            <a:ext cx="943355" cy="685621"/>
          </a:xfrm>
          <a:prstGeom prst="notchedRightArrow">
            <a:avLst/>
          </a:prstGeom>
          <a:solidFill>
            <a:srgbClr val="FF0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799" dirty="0"/>
          </a:p>
        </p:txBody>
      </p:sp>
      <p:grpSp>
        <p:nvGrpSpPr>
          <p:cNvPr id="17" name="Group 16">
            <a:extLst>
              <a:ext uri="{FF2B5EF4-FFF2-40B4-BE49-F238E27FC236}">
                <a16:creationId xmlns:a16="http://schemas.microsoft.com/office/drawing/2014/main" id="{BAFEF54E-B3BE-4F32-8C07-E86F2AD7EED2}"/>
              </a:ext>
            </a:extLst>
          </p:cNvPr>
          <p:cNvGrpSpPr/>
          <p:nvPr/>
        </p:nvGrpSpPr>
        <p:grpSpPr>
          <a:xfrm>
            <a:off x="1485900" y="1949582"/>
            <a:ext cx="10131424" cy="4380069"/>
            <a:chOff x="1785345" y="1240971"/>
            <a:chExt cx="10134063" cy="4381210"/>
          </a:xfrm>
        </p:grpSpPr>
        <p:sp>
          <p:nvSpPr>
            <p:cNvPr id="18" name="Rectangle 17">
              <a:extLst>
                <a:ext uri="{FF2B5EF4-FFF2-40B4-BE49-F238E27FC236}">
                  <a16:creationId xmlns:a16="http://schemas.microsoft.com/office/drawing/2014/main" id="{B2890505-2628-48E3-A847-D748BD48AA1B}"/>
                </a:ext>
              </a:extLst>
            </p:cNvPr>
            <p:cNvSpPr/>
            <p:nvPr/>
          </p:nvSpPr>
          <p:spPr>
            <a:xfrm>
              <a:off x="1785345" y="1240971"/>
              <a:ext cx="10134063" cy="4381210"/>
            </a:xfrm>
            <a:prstGeom prst="rect">
              <a:avLst/>
            </a:prstGeom>
            <a:solidFill>
              <a:schemeClr val="bg2"/>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799" dirty="0"/>
            </a:p>
          </p:txBody>
        </p:sp>
        <p:pic>
          <p:nvPicPr>
            <p:cNvPr id="19" name="Picture 18">
              <a:extLst>
                <a:ext uri="{FF2B5EF4-FFF2-40B4-BE49-F238E27FC236}">
                  <a16:creationId xmlns:a16="http://schemas.microsoft.com/office/drawing/2014/main" id="{372B8E6E-15E7-42AC-B5B4-FDE6C906BD1E}"/>
                </a:ext>
              </a:extLst>
            </p:cNvPr>
            <p:cNvPicPr>
              <a:picLocks noChangeAspect="1"/>
            </p:cNvPicPr>
            <p:nvPr/>
          </p:nvPicPr>
          <p:blipFill>
            <a:blip r:embed="rId2"/>
            <a:stretch>
              <a:fillRect/>
            </a:stretch>
          </p:blipFill>
          <p:spPr>
            <a:xfrm>
              <a:off x="2945623" y="1385181"/>
              <a:ext cx="7813507" cy="4092791"/>
            </a:xfrm>
            <a:prstGeom prst="rect">
              <a:avLst/>
            </a:prstGeom>
          </p:spPr>
        </p:pic>
        <p:sp>
          <p:nvSpPr>
            <p:cNvPr id="20" name="Notched Right Arrow 6">
              <a:extLst>
                <a:ext uri="{FF2B5EF4-FFF2-40B4-BE49-F238E27FC236}">
                  <a16:creationId xmlns:a16="http://schemas.microsoft.com/office/drawing/2014/main" id="{C883D768-3733-4C7F-A79B-22698D6562AA}"/>
                </a:ext>
              </a:extLst>
            </p:cNvPr>
            <p:cNvSpPr/>
            <p:nvPr/>
          </p:nvSpPr>
          <p:spPr>
            <a:xfrm>
              <a:off x="4186904" y="2549913"/>
              <a:ext cx="943601" cy="589189"/>
            </a:xfrm>
            <a:prstGeom prst="notchedRightArrow">
              <a:avLst/>
            </a:prstGeom>
            <a:solidFill>
              <a:srgbClr val="FF0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799" dirty="0"/>
            </a:p>
          </p:txBody>
        </p:sp>
      </p:grpSp>
      <p:sp>
        <p:nvSpPr>
          <p:cNvPr id="9" name="TextBox 8">
            <a:extLst>
              <a:ext uri="{FF2B5EF4-FFF2-40B4-BE49-F238E27FC236}">
                <a16:creationId xmlns:a16="http://schemas.microsoft.com/office/drawing/2014/main" id="{E99C3ECC-0484-485D-8836-5472B8EDB9AC}"/>
              </a:ext>
            </a:extLst>
          </p:cNvPr>
          <p:cNvSpPr txBox="1"/>
          <p:nvPr/>
        </p:nvSpPr>
        <p:spPr>
          <a:xfrm>
            <a:off x="1300613" y="1307068"/>
            <a:ext cx="3007555" cy="369332"/>
          </a:xfrm>
          <a:prstGeom prst="rect">
            <a:avLst/>
          </a:prstGeom>
          <a:noFill/>
        </p:spPr>
        <p:txBody>
          <a:bodyPr wrap="none" rtlCol="0">
            <a:spAutoFit/>
          </a:bodyPr>
          <a:lstStyle/>
          <a:p>
            <a:r>
              <a:rPr lang="en-US" dirty="0">
                <a:solidFill>
                  <a:schemeClr val="accent6">
                    <a:lumMod val="75000"/>
                  </a:schemeClr>
                </a:solidFill>
              </a:rPr>
              <a:t>Status = Out for Signature</a:t>
            </a:r>
          </a:p>
        </p:txBody>
      </p:sp>
      <p:sp>
        <p:nvSpPr>
          <p:cNvPr id="10" name="Callout: Line 9">
            <a:extLst>
              <a:ext uri="{FF2B5EF4-FFF2-40B4-BE49-F238E27FC236}">
                <a16:creationId xmlns:a16="http://schemas.microsoft.com/office/drawing/2014/main" id="{30385D3B-845A-4F68-A3B2-249CA016DFB1}"/>
              </a:ext>
            </a:extLst>
          </p:cNvPr>
          <p:cNvSpPr/>
          <p:nvPr/>
        </p:nvSpPr>
        <p:spPr>
          <a:xfrm>
            <a:off x="7312678" y="2209800"/>
            <a:ext cx="3352800" cy="773899"/>
          </a:xfrm>
          <a:prstGeom prst="borderCallout1">
            <a:avLst>
              <a:gd name="adj1" fmla="val 5017"/>
              <a:gd name="adj2" fmla="val -2998"/>
              <a:gd name="adj3" fmla="val 108208"/>
              <a:gd name="adj4" fmla="val -17900"/>
            </a:avLst>
          </a:prstGeom>
          <a:solidFill>
            <a:schemeClr val="bg2"/>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3"/>
                </a:solidFill>
              </a:rPr>
              <a:t>Here is the view after you select the information icon.</a:t>
            </a:r>
          </a:p>
        </p:txBody>
      </p:sp>
    </p:spTree>
    <p:extLst>
      <p:ext uri="{BB962C8B-B14F-4D97-AF65-F5344CB8AC3E}">
        <p14:creationId xmlns:p14="http://schemas.microsoft.com/office/powerpoint/2010/main" val="1530551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ath 16x9">
  <a:themeElements>
    <a:clrScheme name="UNTS Colors">
      <a:dk1>
        <a:srgbClr val="222A35"/>
      </a:dk1>
      <a:lt1>
        <a:srgbClr val="059033"/>
      </a:lt1>
      <a:dk2>
        <a:srgbClr val="7F7F7F"/>
      </a:dk2>
      <a:lt2>
        <a:srgbClr val="FFFFFF"/>
      </a:lt2>
      <a:accent1>
        <a:srgbClr val="059033"/>
      </a:accent1>
      <a:accent2>
        <a:srgbClr val="336699"/>
      </a:accent2>
      <a:accent3>
        <a:srgbClr val="000000"/>
      </a:accent3>
      <a:accent4>
        <a:srgbClr val="BEC8D5"/>
      </a:accent4>
      <a:accent5>
        <a:srgbClr val="4D4D4F"/>
      </a:accent5>
      <a:accent6>
        <a:srgbClr val="FBB06B"/>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th education presentation with Pi  (widescreen).potx" id="{DF132673-7A8C-4FB7-A35E-0123B6C0D98B}" vid="{CCAAB50D-2EF2-4925-80C2-C83131AE58AC}"/>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47934F4857FD9428BF7B505B65A9F81" ma:contentTypeVersion="14" ma:contentTypeDescription="Create a new document." ma:contentTypeScope="" ma:versionID="de1dfb3e4a51242b511bbfbf57ba2f03">
  <xsd:schema xmlns:xsd="http://www.w3.org/2001/XMLSchema" xmlns:xs="http://www.w3.org/2001/XMLSchema" xmlns:p="http://schemas.microsoft.com/office/2006/metadata/properties" xmlns:ns2="7c1de04c-1b7a-4835-8a54-d7f08320619d" xmlns:ns3="94b34b39-7884-47b1-a32b-93f1050510da" targetNamespace="http://schemas.microsoft.com/office/2006/metadata/properties" ma:root="true" ma:fieldsID="65a45782b035859915edfdb5f9737df1" ns2:_="" ns3:_="">
    <xsd:import namespace="7c1de04c-1b7a-4835-8a54-d7f08320619d"/>
    <xsd:import namespace="94b34b39-7884-47b1-a32b-93f1050510d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1de04c-1b7a-4835-8a54-d7f08320619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b01a64b6-db17-4406-882e-3b9f4417e79d}" ma:internalName="TaxCatchAll" ma:showField="CatchAllData" ma:web="7c1de04c-1b7a-4835-8a54-d7f08320619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4b34b39-7884-47b1-a32b-93f1050510d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cfe284ab-3129-4a4f-a33b-1446679d637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c1de04c-1b7a-4835-8a54-d7f08320619d" xsi:nil="true"/>
    <lcf76f155ced4ddcb4097134ff3c332f xmlns="94b34b39-7884-47b1-a32b-93f1050510d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1F18C4A-E37C-4132-ACB6-C89B86031155}">
  <ds:schemaRefs>
    <ds:schemaRef ds:uri="http://schemas.microsoft.com/sharepoint/v3/contenttype/forms"/>
  </ds:schemaRefs>
</ds:datastoreItem>
</file>

<file path=customXml/itemProps2.xml><?xml version="1.0" encoding="utf-8"?>
<ds:datastoreItem xmlns:ds="http://schemas.openxmlformats.org/officeDocument/2006/customXml" ds:itemID="{FEBCCF39-1BEC-4B40-93FE-AB3B47E92A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1de04c-1b7a-4835-8a54-d7f08320619d"/>
    <ds:schemaRef ds:uri="94b34b39-7884-47b1-a32b-93f1050510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4A0CE7B-AE83-4EBD-A6A4-D1BF1F5E5382}">
  <ds:schemaRefs>
    <ds:schemaRef ds:uri="http://schemas.microsoft.com/office/infopath/2007/PartnerControls"/>
    <ds:schemaRef ds:uri="http://schemas.openxmlformats.org/package/2006/metadata/core-properties"/>
    <ds:schemaRef ds:uri="http://schemas.microsoft.com/office/2006/metadata/properties"/>
    <ds:schemaRef ds:uri="http://purl.org/dc/elements/1.1/"/>
    <ds:schemaRef ds:uri="http://purl.org/dc/dcmitype/"/>
    <ds:schemaRef ds:uri="94b34b39-7884-47b1-a32b-93f1050510da"/>
    <ds:schemaRef ds:uri="http://schemas.microsoft.com/office/2006/documentManagement/types"/>
    <ds:schemaRef ds:uri="7c1de04c-1b7a-4835-8a54-d7f08320619d"/>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1421</TotalTime>
  <Words>416</Words>
  <Application>Microsoft Macintosh PowerPoint</Application>
  <PresentationFormat>Custom</PresentationFormat>
  <Paragraphs>33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Euphemia</vt:lpstr>
      <vt:lpstr>Math 16x9</vt:lpstr>
      <vt:lpstr>Viewing the status of Contracts</vt:lpstr>
      <vt:lpstr>What is Total Contract Manager (TCM)</vt:lpstr>
      <vt:lpstr>Access to Records in TCM</vt:lpstr>
      <vt:lpstr>Finding Information on the Contract RECORD</vt:lpstr>
      <vt:lpstr>Comments</vt:lpstr>
      <vt:lpstr>Communication Center</vt:lpstr>
      <vt:lpstr>Finding Information on the Contract RECORD</vt:lpstr>
      <vt:lpstr>Finding Information on the Contract RECORD</vt:lpstr>
      <vt:lpstr>Finding Information on the Contract RECORD</vt:lpstr>
      <vt:lpstr>TCM Guides and Job Aids</vt:lpstr>
      <vt:lpstr>TCM Guides and Job Aids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JAGGAER Total Contract Manager (TCM)</dc:title>
  <dc:creator>Cross, Carolyn</dc:creator>
  <cp:keywords/>
  <cp:lastModifiedBy>Thao, Mai Koua</cp:lastModifiedBy>
  <cp:revision>164</cp:revision>
  <dcterms:created xsi:type="dcterms:W3CDTF">2015-08-05T17:31:50Z</dcterms:created>
  <dcterms:modified xsi:type="dcterms:W3CDTF">2023-04-24T20:16:11Z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TC034605279991</vt:lpwstr>
  </property>
  <property fmtid="{D5CDD505-2E9C-101B-9397-08002B2CF9AE}" pid="3" name="ContentTypeId">
    <vt:lpwstr>0x010100147934F4857FD9428BF7B505B65A9F81</vt:lpwstr>
  </property>
</Properties>
</file>