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6"/>
  </p:notesMasterIdLst>
  <p:handoutMasterIdLst>
    <p:handoutMasterId r:id="rId17"/>
  </p:handoutMasterIdLst>
  <p:sldIdLst>
    <p:sldId id="345" r:id="rId5"/>
    <p:sldId id="369" r:id="rId6"/>
    <p:sldId id="367" r:id="rId7"/>
    <p:sldId id="349" r:id="rId8"/>
    <p:sldId id="359" r:id="rId9"/>
    <p:sldId id="360" r:id="rId10"/>
    <p:sldId id="370" r:id="rId11"/>
    <p:sldId id="363" r:id="rId12"/>
    <p:sldId id="365" r:id="rId13"/>
    <p:sldId id="364" r:id="rId14"/>
    <p:sldId id="3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AC58A-57BF-4373-BFA4-17FD1CE4352F}" v="74" dt="2023-04-24T17:48:32.574"/>
    <p1510:client id="{79FAEE20-0758-4C93-9152-7C5ECA85A445}" v="6" dt="2023-04-24T21:41:55.681"/>
    <p1510:client id="{8116B083-6391-468E-A35A-F56EBABF83C9}" v="53" dt="2023-04-24T16:06:51.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7/30/2024</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7/30/2024</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7/30/2024</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7/30/2024</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7/30/2024</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7/30/2024</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7/30/2024</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7/30/2024</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7/30/2024</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7/30/2024</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7/30/2024</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7/30/2024</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7/30/2024</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69262" y="3432259"/>
            <a:ext cx="7763038" cy="2436163"/>
          </a:xfrm>
        </p:spPr>
        <p:txBody>
          <a:bodyPr>
            <a:normAutofit/>
          </a:bodyPr>
          <a:lstStyle/>
          <a:p>
            <a:pPr algn="ctr"/>
            <a:r>
              <a:rPr lang="en-US" sz="3200" b="1" dirty="0"/>
              <a:t>Shopping is Easy in </a:t>
            </a:r>
            <a:r>
              <a:rPr lang="en-US" sz="3200" b="1" dirty="0" err="1"/>
              <a:t>ePro</a:t>
            </a:r>
            <a:r>
              <a:rPr lang="en-US" sz="3200" b="1" dirty="0"/>
              <a:t>!</a:t>
            </a:r>
            <a:br>
              <a:rPr lang="en-US" sz="3200" dirty="0"/>
            </a:br>
            <a:br>
              <a:rPr lang="en-US" sz="2000" dirty="0"/>
            </a:br>
            <a:br>
              <a:rPr lang="en-US" sz="2000" dirty="0"/>
            </a:br>
            <a:br>
              <a:rPr lang="en-US" sz="2000" dirty="0"/>
            </a:br>
            <a:endParaRPr lang="en-US" sz="2000" b="1" dirty="0">
              <a:solidFill>
                <a:schemeClr val="tx1"/>
              </a:solidFill>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2215552" y="1739152"/>
            <a:ext cx="81575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libri"/>
                <a:cs typeface="Calibri"/>
              </a:rPr>
              <a:t>Punchout Shopping</a:t>
            </a:r>
            <a:endParaRPr lang="en-US" sz="4000">
              <a:latin typeface="Calibri"/>
              <a:cs typeface="Calibri"/>
            </a:endParaRPr>
          </a:p>
          <a:p>
            <a:pPr algn="ctr"/>
            <a:r>
              <a:rPr lang="en-US" sz="4000" b="1">
                <a:latin typeface="Calibri"/>
                <a:cs typeface="Calibri"/>
              </a:rPr>
              <a:t>A Requestor's</a:t>
            </a:r>
            <a:r>
              <a:rPr lang="en-US" sz="4000">
                <a:latin typeface="Calibri"/>
                <a:ea typeface="Calibri Light"/>
                <a:cs typeface="Calibri Light"/>
              </a:rPr>
              <a:t>​</a:t>
            </a:r>
            <a:r>
              <a:rPr lang="en-US" sz="4000">
                <a:latin typeface="Calibri"/>
                <a:cs typeface="Calibri Light"/>
              </a:rPr>
              <a:t> </a:t>
            </a:r>
            <a:r>
              <a:rPr lang="en-US" sz="4000" b="1">
                <a:latin typeface="Calibri"/>
                <a:cs typeface="Calibri"/>
              </a:rPr>
              <a:t>Quick Guide</a:t>
            </a:r>
            <a:r>
              <a:rPr lang="en-US" sz="4000">
                <a:latin typeface="Calibri"/>
                <a:ea typeface="Calibri Light"/>
                <a:cs typeface="Calibri Light"/>
              </a:rPr>
              <a:t>​</a:t>
            </a:r>
            <a:endParaRPr lang="en-US" sz="4000">
              <a:latin typeface="Calibri"/>
              <a:cs typeface="Calibri"/>
            </a:endParaRPr>
          </a:p>
        </p:txBody>
      </p:sp>
      <p:pic>
        <p:nvPicPr>
          <p:cNvPr id="4" name="Picture 3" descr="A logo of a shopping cart&#10;&#10;Description automatically generated">
            <a:extLst>
              <a:ext uri="{FF2B5EF4-FFF2-40B4-BE49-F238E27FC236}">
                <a16:creationId xmlns:a16="http://schemas.microsoft.com/office/drawing/2014/main" id="{50D6BA5B-A065-231D-0445-A92D4834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FE993BB3-4686-94C0-5A2A-B95D0BDD9FB5}"/>
              </a:ext>
            </a:extLst>
          </p:cNvPr>
          <p:cNvSpPr txBox="1"/>
          <p:nvPr/>
        </p:nvSpPr>
        <p:spPr>
          <a:xfrm>
            <a:off x="2484583" y="2115128"/>
            <a:ext cx="6126018" cy="646331"/>
          </a:xfrm>
          <a:prstGeom prst="rect">
            <a:avLst/>
          </a:prstGeom>
          <a:noFill/>
        </p:spPr>
        <p:txBody>
          <a:bodyPr wrap="square" lIns="91440" tIns="45720" rIns="91440" bIns="45720" rtlCol="0" anchor="t">
            <a:spAutoFit/>
          </a:bodyPr>
          <a:lstStyle/>
          <a:p>
            <a:r>
              <a:rPr lang="en-US" sz="1200" b="1" dirty="0"/>
              <a:t>If you are a Shopper, you will be prompted to select a Requestor to review and submit your cart after you click the Assign Cart button. Once your assigned Requestor places the order, the requisition will begin the </a:t>
            </a:r>
            <a:r>
              <a:rPr lang="en-US" sz="1200" b="1" dirty="0" err="1"/>
              <a:t>ePro</a:t>
            </a:r>
            <a:r>
              <a:rPr lang="en-US" sz="1200" b="1" dirty="0"/>
              <a:t> approval process.</a:t>
            </a:r>
            <a:endParaRPr lang="en-US" sz="1200" b="1" dirty="0">
              <a:cs typeface="Calibri"/>
            </a:endParaRPr>
          </a:p>
        </p:txBody>
      </p:sp>
      <p:pic>
        <p:nvPicPr>
          <p:cNvPr id="11" name="Picture 10">
            <a:extLst>
              <a:ext uri="{FF2B5EF4-FFF2-40B4-BE49-F238E27FC236}">
                <a16:creationId xmlns:a16="http://schemas.microsoft.com/office/drawing/2014/main" id="{60C3CEFE-6C9E-E707-1189-693977D7277E}"/>
              </a:ext>
            </a:extLst>
          </p:cNvPr>
          <p:cNvPicPr>
            <a:picLocks noChangeAspect="1"/>
          </p:cNvPicPr>
          <p:nvPr/>
        </p:nvPicPr>
        <p:blipFill>
          <a:blip r:embed="rId2"/>
          <a:stretch>
            <a:fillRect/>
          </a:stretch>
        </p:blipFill>
        <p:spPr>
          <a:xfrm>
            <a:off x="2250831" y="3064088"/>
            <a:ext cx="3330425" cy="1769288"/>
          </a:xfrm>
          <a:prstGeom prst="rect">
            <a:avLst/>
          </a:prstGeom>
        </p:spPr>
      </p:pic>
      <p:pic>
        <p:nvPicPr>
          <p:cNvPr id="14" name="Picture 13">
            <a:extLst>
              <a:ext uri="{FF2B5EF4-FFF2-40B4-BE49-F238E27FC236}">
                <a16:creationId xmlns:a16="http://schemas.microsoft.com/office/drawing/2014/main" id="{A26A36F4-800F-3DAF-DEC8-CC19E07A7FF1}"/>
              </a:ext>
            </a:extLst>
          </p:cNvPr>
          <p:cNvPicPr>
            <a:picLocks noChangeAspect="1"/>
          </p:cNvPicPr>
          <p:nvPr/>
        </p:nvPicPr>
        <p:blipFill>
          <a:blip r:embed="rId3"/>
          <a:stretch>
            <a:fillRect/>
          </a:stretch>
        </p:blipFill>
        <p:spPr>
          <a:xfrm>
            <a:off x="5758455" y="3538257"/>
            <a:ext cx="4344550" cy="3000655"/>
          </a:xfrm>
          <a:prstGeom prst="rect">
            <a:avLst/>
          </a:prstGeom>
        </p:spPr>
      </p:pic>
      <p:cxnSp>
        <p:nvCxnSpPr>
          <p:cNvPr id="9" name="Straight Arrow Connector 8">
            <a:extLst>
              <a:ext uri="{FF2B5EF4-FFF2-40B4-BE49-F238E27FC236}">
                <a16:creationId xmlns:a16="http://schemas.microsoft.com/office/drawing/2014/main" id="{1347E67E-18A3-A805-58F8-02B6EBE2C3C8}"/>
              </a:ext>
            </a:extLst>
          </p:cNvPr>
          <p:cNvCxnSpPr>
            <a:cxnSpLocks/>
          </p:cNvCxnSpPr>
          <p:nvPr/>
        </p:nvCxnSpPr>
        <p:spPr>
          <a:xfrm flipH="1">
            <a:off x="4308009" y="3540154"/>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4126BD-872E-0304-7E71-BCCB56A0B281}"/>
              </a:ext>
            </a:extLst>
          </p:cNvPr>
          <p:cNvCxnSpPr>
            <a:cxnSpLocks/>
          </p:cNvCxnSpPr>
          <p:nvPr/>
        </p:nvCxnSpPr>
        <p:spPr>
          <a:xfrm flipH="1">
            <a:off x="7213134" y="5083203"/>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4BC3C6-5AF6-1ABB-FC8D-9E73E072441D}"/>
              </a:ext>
            </a:extLst>
          </p:cNvPr>
          <p:cNvCxnSpPr>
            <a:cxnSpLocks/>
          </p:cNvCxnSpPr>
          <p:nvPr/>
        </p:nvCxnSpPr>
        <p:spPr>
          <a:xfrm flipH="1">
            <a:off x="7365534" y="4435503"/>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logo of a shopping cart&#10;&#10;Description automatically generated">
            <a:extLst>
              <a:ext uri="{FF2B5EF4-FFF2-40B4-BE49-F238E27FC236}">
                <a16:creationId xmlns:a16="http://schemas.microsoft.com/office/drawing/2014/main" id="{926803A2-369F-04D5-023F-888692A60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222155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08738"/>
            <a:ext cx="7080236" cy="892829"/>
          </a:xfrm>
        </p:spPr>
        <p:txBody>
          <a:bodyPr>
            <a:normAutofit fontScale="90000"/>
          </a:bodyPr>
          <a:lstStyle/>
          <a:p>
            <a:r>
              <a:rPr lang="en-US" sz="3200" b="1"/>
              <a:t>How to Create a Cart with a Punchout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11</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pic>
        <p:nvPicPr>
          <p:cNvPr id="9" name="Picture 8">
            <a:extLst>
              <a:ext uri="{FF2B5EF4-FFF2-40B4-BE49-F238E27FC236}">
                <a16:creationId xmlns:a16="http://schemas.microsoft.com/office/drawing/2014/main" id="{E8C89C96-300B-92F8-0263-C1A8D975DDBC}"/>
              </a:ext>
            </a:extLst>
          </p:cNvPr>
          <p:cNvPicPr>
            <a:picLocks noChangeAspect="1"/>
          </p:cNvPicPr>
          <p:nvPr/>
        </p:nvPicPr>
        <p:blipFill>
          <a:blip r:embed="rId2"/>
          <a:stretch>
            <a:fillRect/>
          </a:stretch>
        </p:blipFill>
        <p:spPr>
          <a:xfrm>
            <a:off x="2604653" y="2529467"/>
            <a:ext cx="5359247" cy="4009445"/>
          </a:xfrm>
          <a:prstGeom prst="rect">
            <a:avLst/>
          </a:prstGeom>
        </p:spPr>
      </p:pic>
      <p:sp>
        <p:nvSpPr>
          <p:cNvPr id="10" name="TextBox 9">
            <a:extLst>
              <a:ext uri="{FF2B5EF4-FFF2-40B4-BE49-F238E27FC236}">
                <a16:creationId xmlns:a16="http://schemas.microsoft.com/office/drawing/2014/main" id="{69A47023-E006-5681-696E-E2162D15A887}"/>
              </a:ext>
            </a:extLst>
          </p:cNvPr>
          <p:cNvSpPr txBox="1"/>
          <p:nvPr/>
        </p:nvSpPr>
        <p:spPr>
          <a:xfrm>
            <a:off x="2766291" y="1791857"/>
            <a:ext cx="5620327" cy="646331"/>
          </a:xfrm>
          <a:prstGeom prst="rect">
            <a:avLst/>
          </a:prstGeom>
          <a:noFill/>
        </p:spPr>
        <p:txBody>
          <a:bodyPr wrap="square" lIns="91440" tIns="45720" rIns="91440" bIns="45720" rtlCol="0" anchor="t">
            <a:spAutoFit/>
          </a:bodyPr>
          <a:lstStyle/>
          <a:p>
            <a:r>
              <a:rPr lang="en-US" sz="1200" b="1"/>
              <a:t>When the Requestor places the order, the workflow status can be viewed in the What’s Next section of the requisition. Once it moves all the way through the workflow, a Purchase Order will be issued.</a:t>
            </a:r>
            <a:endParaRPr lang="en-US" sz="1200" b="1">
              <a:cs typeface="Calibri"/>
            </a:endParaRPr>
          </a:p>
        </p:txBody>
      </p:sp>
      <p:cxnSp>
        <p:nvCxnSpPr>
          <p:cNvPr id="13" name="Straight Arrow Connector 12">
            <a:extLst>
              <a:ext uri="{FF2B5EF4-FFF2-40B4-BE49-F238E27FC236}">
                <a16:creationId xmlns:a16="http://schemas.microsoft.com/office/drawing/2014/main" id="{B0C6377E-76BA-5F01-81A0-154EBBDF2D2C}"/>
              </a:ext>
            </a:extLst>
          </p:cNvPr>
          <p:cNvCxnSpPr>
            <a:cxnSpLocks/>
          </p:cNvCxnSpPr>
          <p:nvPr/>
        </p:nvCxnSpPr>
        <p:spPr>
          <a:xfrm>
            <a:off x="5985164" y="2474533"/>
            <a:ext cx="720436" cy="10629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FB971C6A-415C-BACC-EFFA-848E63FCC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FFFAD58B-2381-849A-6459-0BD9855EC867}"/>
              </a:ext>
            </a:extLst>
          </p:cNvPr>
          <p:cNvPicPr>
            <a:picLocks noChangeAspect="1"/>
          </p:cNvPicPr>
          <p:nvPr/>
        </p:nvPicPr>
        <p:blipFill>
          <a:blip r:embed="rId4"/>
          <a:stretch>
            <a:fillRect/>
          </a:stretch>
        </p:blipFill>
        <p:spPr>
          <a:xfrm>
            <a:off x="2604653" y="2543594"/>
            <a:ext cx="1134862" cy="159727"/>
          </a:xfrm>
          <a:prstGeom prst="rect">
            <a:avLst/>
          </a:prstGeom>
        </p:spPr>
      </p:pic>
    </p:spTree>
    <p:extLst>
      <p:ext uri="{BB962C8B-B14F-4D97-AF65-F5344CB8AC3E}">
        <p14:creationId xmlns:p14="http://schemas.microsoft.com/office/powerpoint/2010/main" val="267511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752081" y="1541949"/>
            <a:ext cx="6575297" cy="665825"/>
          </a:xfrm>
        </p:spPr>
        <p:txBody>
          <a:bodyPr>
            <a:normAutofit fontScale="90000"/>
          </a:bodyPr>
          <a:lstStyle/>
          <a:p>
            <a:r>
              <a:rPr lang="en-US" sz="3200" b="1"/>
              <a:t>Creating a Cart with a Punchout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1961966" y="2636865"/>
            <a:ext cx="8607712" cy="3293209"/>
          </a:xfrm>
          <a:prstGeom prst="rect">
            <a:avLst/>
          </a:prstGeom>
          <a:noFill/>
        </p:spPr>
        <p:txBody>
          <a:bodyPr wrap="square" lIns="91440" tIns="45720" rIns="91440" bIns="45720" rtlCol="0" anchor="t">
            <a:spAutoFit/>
          </a:bodyPr>
          <a:lstStyle/>
          <a:p>
            <a:pPr algn="l" rtl="0" fontAlgn="base"/>
            <a:r>
              <a:rPr lang="en-US" sz="1800" b="1" i="0" u="none" strike="noStrike" dirty="0" err="1">
                <a:solidFill>
                  <a:srgbClr val="000000"/>
                </a:solidFill>
                <a:effectLst/>
                <a:latin typeface="Calibri" panose="020F0502020204030204" pitchFamily="34" charset="0"/>
              </a:rPr>
              <a:t>ePro</a:t>
            </a:r>
            <a:r>
              <a:rPr lang="en-US" sz="1800" b="1" i="0" u="none" strike="noStrike" dirty="0">
                <a:solidFill>
                  <a:srgbClr val="000000"/>
                </a:solidFill>
                <a:effectLst/>
                <a:latin typeface="Calibri" panose="020F0502020204030204" pitchFamily="34" charset="0"/>
              </a:rPr>
              <a:t> Shoppers and Requestors: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000000"/>
                </a:solidFill>
                <a:effectLst/>
              </a:rPr>
              <a:t>Both Shoppers and Requestors can shop for items and add them to carts.</a:t>
            </a:r>
            <a:r>
              <a:rPr lang="en-US" sz="1400" b="0" i="0" dirty="0">
                <a:solidFill>
                  <a:srgbClr val="000000"/>
                </a:solidFill>
                <a:effectLst/>
              </a:rPr>
              <a:t>​</a:t>
            </a:r>
          </a:p>
          <a:p>
            <a:pPr algn="l" rtl="0" fontAlgn="base"/>
            <a:r>
              <a:rPr lang="en-US" sz="1400" b="0" i="0" dirty="0">
                <a:solidFill>
                  <a:srgbClr val="000000"/>
                </a:solidFill>
                <a:effectLst/>
              </a:rPr>
              <a:t>​</a:t>
            </a:r>
          </a:p>
          <a:p>
            <a:pPr algn="l" rtl="0" fontAlgn="base"/>
            <a:r>
              <a:rPr lang="en-US" sz="1400" b="0" i="0" u="none" strike="noStrike" dirty="0">
                <a:solidFill>
                  <a:srgbClr val="000000"/>
                </a:solidFill>
                <a:effectLst/>
              </a:rPr>
              <a:t>Requestors have additional permissions: </a:t>
            </a:r>
            <a:r>
              <a:rPr lang="en-US" sz="1400" b="0" i="0" dirty="0">
                <a:solidFill>
                  <a:srgbClr val="000000"/>
                </a:solidFill>
                <a:effectLst/>
              </a:rPr>
              <a:t>​</a:t>
            </a:r>
          </a:p>
          <a:p>
            <a:pPr algn="l" rtl="0" fontAlgn="base"/>
            <a:r>
              <a:rPr lang="en-US" sz="1400" b="0" i="0" dirty="0">
                <a:solidFill>
                  <a:srgbClr val="000000"/>
                </a:solidFill>
                <a:effectLst/>
              </a:rPr>
              <a:t>​</a:t>
            </a:r>
          </a:p>
          <a:p>
            <a:pPr marL="285750" indent="-285750" algn="l" rtl="0" fontAlgn="base">
              <a:buFont typeface="Arial" panose="020B0604020202020204" pitchFamily="34" charset="0"/>
              <a:buChar char="•"/>
            </a:pPr>
            <a:r>
              <a:rPr lang="en-US" sz="1400" b="0" i="0" u="none" strike="noStrike" dirty="0">
                <a:solidFill>
                  <a:srgbClr val="000000"/>
                </a:solidFill>
                <a:effectLst/>
              </a:rPr>
              <a:t>Requestors can submit carts that have been assigned to them by Shoppers. </a:t>
            </a:r>
            <a:r>
              <a:rPr lang="en-US" sz="1400" b="0" i="0" dirty="0">
                <a:solidFill>
                  <a:srgbClr val="000000"/>
                </a:solidFill>
                <a:effectLst/>
              </a:rPr>
              <a:t>​</a:t>
            </a:r>
          </a:p>
          <a:p>
            <a:pPr algn="l" rtl="0" fontAlgn="base"/>
            <a:r>
              <a:rPr lang="en-US" sz="1400" b="0" i="0" dirty="0">
                <a:solidFill>
                  <a:srgbClr val="000000"/>
                </a:solidFill>
                <a:effectLst/>
              </a:rPr>
              <a:t>​</a:t>
            </a:r>
          </a:p>
          <a:p>
            <a:pPr marL="285750" indent="-285750" algn="l" rtl="0" fontAlgn="base">
              <a:buFont typeface="Arial" panose="020B0604020202020204" pitchFamily="34" charset="0"/>
              <a:buChar char="•"/>
            </a:pPr>
            <a:r>
              <a:rPr lang="en-US" sz="1400" b="0" i="0" u="none" strike="noStrike" dirty="0">
                <a:solidFill>
                  <a:srgbClr val="000000"/>
                </a:solidFill>
                <a:effectLst/>
              </a:rPr>
              <a:t>Requestors are users who have knowledge of </a:t>
            </a:r>
            <a:r>
              <a:rPr lang="en-US" sz="1400" b="0" i="0" u="none" strike="noStrike" dirty="0" err="1">
                <a:solidFill>
                  <a:srgbClr val="000000"/>
                </a:solidFill>
                <a:effectLst/>
              </a:rPr>
              <a:t>ePro</a:t>
            </a:r>
            <a:r>
              <a:rPr lang="en-US" sz="1400" b="0" i="0" u="none" strike="noStrike" dirty="0">
                <a:solidFill>
                  <a:srgbClr val="000000"/>
                </a:solidFill>
                <a:effectLst/>
              </a:rPr>
              <a:t> accounting codes and </a:t>
            </a:r>
            <a:r>
              <a:rPr lang="en-US" sz="1400" b="0" i="0" u="none" strike="noStrike" dirty="0" err="1">
                <a:solidFill>
                  <a:srgbClr val="000000"/>
                </a:solidFill>
                <a:effectLst/>
              </a:rPr>
              <a:t>Chartfields</a:t>
            </a:r>
            <a:r>
              <a:rPr lang="en-US" sz="1400" b="0" i="0" u="none" strike="noStrike" dirty="0">
                <a:solidFill>
                  <a:srgbClr val="000000"/>
                </a:solidFill>
                <a:effectLst/>
              </a:rPr>
              <a:t>. The requestor may need to update the requisition with these codes before placing an order. </a:t>
            </a:r>
            <a:r>
              <a:rPr lang="en-US" sz="1400" b="0" i="0" dirty="0">
                <a:solidFill>
                  <a:srgbClr val="000000"/>
                </a:solidFill>
                <a:effectLst/>
              </a:rPr>
              <a:t>​</a:t>
            </a:r>
          </a:p>
          <a:p>
            <a:pPr algn="l" rtl="0" fontAlgn="base"/>
            <a:r>
              <a:rPr lang="en-US" sz="1400" b="0" i="0" dirty="0">
                <a:solidFill>
                  <a:srgbClr val="000000"/>
                </a:solidFill>
                <a:effectLst/>
              </a:rPr>
              <a:t>​</a:t>
            </a:r>
          </a:p>
          <a:p>
            <a:pPr marL="285750" indent="-285750" algn="l" rtl="0" fontAlgn="base">
              <a:buFont typeface="Arial" panose="020B0604020202020204" pitchFamily="34" charset="0"/>
              <a:buChar char="•"/>
            </a:pPr>
            <a:r>
              <a:rPr lang="en-US" sz="1400" b="0" i="0" u="none" strike="noStrike" dirty="0">
                <a:solidFill>
                  <a:srgbClr val="000000"/>
                </a:solidFill>
                <a:effectLst/>
              </a:rPr>
              <a:t>Responsibilities of a Requestor include following Procurement Guidelines, bid thresholds, validating accuracy of Accounting </a:t>
            </a:r>
            <a:r>
              <a:rPr lang="en-US" sz="1400" b="0" i="0" u="none" strike="noStrike" dirty="0" err="1">
                <a:solidFill>
                  <a:srgbClr val="000000"/>
                </a:solidFill>
                <a:effectLst/>
              </a:rPr>
              <a:t>Chartfields</a:t>
            </a:r>
            <a:r>
              <a:rPr lang="en-US" sz="1400" b="0" i="0" u="none" strike="noStrike" dirty="0">
                <a:solidFill>
                  <a:srgbClr val="000000"/>
                </a:solidFill>
                <a:effectLst/>
              </a:rPr>
              <a:t>, Ship To information, and Business Purpose.</a:t>
            </a:r>
            <a:r>
              <a:rPr lang="en-US" sz="1400" b="0" i="0" dirty="0">
                <a:solidFill>
                  <a:srgbClr val="000000"/>
                </a:solidFill>
                <a:effectLst/>
              </a:rPr>
              <a:t>​</a:t>
            </a:r>
          </a:p>
          <a:p>
            <a:endParaRPr lang="en-US" dirty="0"/>
          </a:p>
        </p:txBody>
      </p:sp>
      <p:pic>
        <p:nvPicPr>
          <p:cNvPr id="3" name="Picture 2" descr="A logo of a shopping cart&#10;&#10;Description automatically generated">
            <a:extLst>
              <a:ext uri="{FF2B5EF4-FFF2-40B4-BE49-F238E27FC236}">
                <a16:creationId xmlns:a16="http://schemas.microsoft.com/office/drawing/2014/main" id="{2E75E006-919B-9D43-B35C-441CAAAA6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406088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77205F9-38CB-53DD-DDD2-8EEA01C31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656" y="1818486"/>
            <a:ext cx="8683279" cy="47294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98959"/>
            <a:ext cx="7080236" cy="850554"/>
          </a:xfrm>
        </p:spPr>
        <p:txBody>
          <a:bodyPr>
            <a:normAutofit fontScale="90000"/>
          </a:bodyPr>
          <a:lstStyle/>
          <a:p>
            <a:r>
              <a:rPr lang="en-US" sz="3200" b="1"/>
              <a:t>How to Create a Cart with a Punchout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TextBox 2">
            <a:extLst>
              <a:ext uri="{FF2B5EF4-FFF2-40B4-BE49-F238E27FC236}">
                <a16:creationId xmlns:a16="http://schemas.microsoft.com/office/drawing/2014/main" id="{C467EC51-3674-8E10-2B86-08E0E58C8A05}"/>
              </a:ext>
            </a:extLst>
          </p:cNvPr>
          <p:cNvSpPr txBox="1"/>
          <p:nvPr/>
        </p:nvSpPr>
        <p:spPr>
          <a:xfrm>
            <a:off x="1369292" y="4185238"/>
            <a:ext cx="4126344" cy="1938992"/>
          </a:xfrm>
          <a:prstGeom prst="rect">
            <a:avLst/>
          </a:prstGeom>
          <a:solidFill>
            <a:srgbClr val="FFFFFF"/>
          </a:solidFill>
        </p:spPr>
        <p:txBody>
          <a:bodyPr wrap="square" lIns="91440" tIns="45720" rIns="91440" bIns="45720" rtlCol="0" anchor="t">
            <a:spAutoFit/>
          </a:bodyPr>
          <a:lstStyle/>
          <a:p>
            <a:r>
              <a:rPr lang="en-US" sz="1200" b="1" dirty="0"/>
              <a:t>The Showcases section on your Home page contains links to make shopping easier, allowing you to create many types of requisitions and payment requests.</a:t>
            </a:r>
            <a:endParaRPr lang="en-US" sz="1200" b="1" dirty="0">
              <a:cs typeface="Calibri"/>
            </a:endParaRPr>
          </a:p>
          <a:p>
            <a:endParaRPr lang="en-US" sz="1200" b="1" dirty="0">
              <a:cs typeface="Calibri"/>
            </a:endParaRPr>
          </a:p>
          <a:p>
            <a:r>
              <a:rPr lang="en-US" sz="1200" b="1" dirty="0"/>
              <a:t>Punch-out Catalog shopping is a great new feature of </a:t>
            </a:r>
            <a:r>
              <a:rPr lang="en-US" sz="1200" b="1" dirty="0" err="1"/>
              <a:t>ePro</a:t>
            </a:r>
            <a:r>
              <a:rPr lang="en-US" sz="1200" b="1" dirty="0"/>
              <a:t>. You will leave </a:t>
            </a:r>
            <a:r>
              <a:rPr lang="en-US" sz="1200" b="1" dirty="0" err="1"/>
              <a:t>ePro</a:t>
            </a:r>
            <a:r>
              <a:rPr lang="en-US" sz="1200" b="1" dirty="0"/>
              <a:t> to fill your cart, then return to </a:t>
            </a:r>
            <a:r>
              <a:rPr lang="en-US" sz="1200" b="1" dirty="0" err="1"/>
              <a:t>ePro</a:t>
            </a:r>
            <a:r>
              <a:rPr lang="en-US" sz="1200" b="1" dirty="0"/>
              <a:t> to create the requisition.</a:t>
            </a:r>
            <a:endParaRPr lang="en-US" sz="1200" b="1" dirty="0">
              <a:cs typeface="Calibri"/>
            </a:endParaRPr>
          </a:p>
          <a:p>
            <a:endParaRPr lang="en-US" sz="1200" b="1" dirty="0">
              <a:cs typeface="Calibri"/>
            </a:endParaRPr>
          </a:p>
          <a:p>
            <a:r>
              <a:rPr lang="en-US" sz="1200" b="1" dirty="0"/>
              <a:t>To access a Punchout Catalog, simply click the tile for the category you want to view. </a:t>
            </a:r>
            <a:endParaRPr lang="en-US" sz="1200" b="1" dirty="0">
              <a:cs typeface="Calibri"/>
            </a:endParaRPr>
          </a:p>
        </p:txBody>
      </p:sp>
      <p:pic>
        <p:nvPicPr>
          <p:cNvPr id="4" name="Picture 3" descr="A logo of a shopping cart&#10;&#10;Description automatically generated">
            <a:extLst>
              <a:ext uri="{FF2B5EF4-FFF2-40B4-BE49-F238E27FC236}">
                <a16:creationId xmlns:a16="http://schemas.microsoft.com/office/drawing/2014/main" id="{317D54BE-7EC5-4E4F-9D19-4F68D98A0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03C9E3DF-53AE-F48B-2488-FF4B8A8B6E16}"/>
              </a:ext>
            </a:extLst>
          </p:cNvPr>
          <p:cNvPicPr>
            <a:picLocks noChangeAspect="1"/>
          </p:cNvPicPr>
          <p:nvPr/>
        </p:nvPicPr>
        <p:blipFill>
          <a:blip r:embed="rId4"/>
          <a:stretch>
            <a:fillRect/>
          </a:stretch>
        </p:blipFill>
        <p:spPr>
          <a:xfrm>
            <a:off x="1318970" y="1828014"/>
            <a:ext cx="1162610" cy="163632"/>
          </a:xfrm>
          <a:prstGeom prst="rect">
            <a:avLst/>
          </a:prstGeom>
        </p:spPr>
      </p:pic>
    </p:spTree>
    <p:extLst>
      <p:ext uri="{BB962C8B-B14F-4D97-AF65-F5344CB8AC3E}">
        <p14:creationId xmlns:p14="http://schemas.microsoft.com/office/powerpoint/2010/main" val="36737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sz="3200">
              <a:ea typeface="+mj-lt"/>
              <a:cs typeface="+mj-lt"/>
            </a:endParaRPr>
          </a:p>
          <a:p>
            <a:endParaRPr lang="en-US" sz="3200" b="1">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8090452" y="1840556"/>
            <a:ext cx="3263348" cy="45157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rPr>
              <a:t>After you click the link for the supplier where you wish to shop, the catalog will display.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You will have search features to help you quickly find items you need to purchase and add them to your cart.</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You will be able to select the items you wish to add to your shopping cart. You can select items one at a time or multiples before adding them to your cart.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Please note that each supplier hosts the site where you are shopping. This means that each site will have unique design and features.</a:t>
            </a:r>
            <a:endParaRPr lang="en-US" sz="1100" b="1">
              <a:solidFill>
                <a:schemeClr val="tx1"/>
              </a:solidFill>
              <a:cs typeface="Calibri"/>
            </a:endParaRPr>
          </a:p>
          <a:p>
            <a:endParaRPr lang="en-US" sz="1100" b="1">
              <a:solidFill>
                <a:schemeClr val="accent1"/>
              </a:solidFill>
              <a:cs typeface="Calibri" panose="020F0502020204030204"/>
            </a:endParaRPr>
          </a:p>
          <a:p>
            <a:pPr algn="ctr"/>
            <a:endParaRPr lang="en-US" sz="1100" b="1">
              <a:solidFill>
                <a:schemeClr val="accent1"/>
              </a:solidFill>
            </a:endParaRPr>
          </a:p>
          <a:p>
            <a:pPr algn="ctr"/>
            <a:endParaRPr lang="en-US" sz="1100"/>
          </a:p>
        </p:txBody>
      </p:sp>
      <p:pic>
        <p:nvPicPr>
          <p:cNvPr id="8" name="Picture 7">
            <a:extLst>
              <a:ext uri="{FF2B5EF4-FFF2-40B4-BE49-F238E27FC236}">
                <a16:creationId xmlns:a16="http://schemas.microsoft.com/office/drawing/2014/main" id="{73E5235F-B8D8-A51B-72B6-F3C7FA48D118}"/>
              </a:ext>
            </a:extLst>
          </p:cNvPr>
          <p:cNvPicPr>
            <a:picLocks noChangeAspect="1"/>
          </p:cNvPicPr>
          <p:nvPr/>
        </p:nvPicPr>
        <p:blipFill>
          <a:blip r:embed="rId2"/>
          <a:stretch>
            <a:fillRect/>
          </a:stretch>
        </p:blipFill>
        <p:spPr>
          <a:xfrm>
            <a:off x="1252331" y="1908617"/>
            <a:ext cx="6619460" cy="4636513"/>
          </a:xfrm>
          <a:prstGeom prst="rect">
            <a:avLst/>
          </a:prstGeom>
        </p:spPr>
      </p:pic>
      <p:cxnSp>
        <p:nvCxnSpPr>
          <p:cNvPr id="10" name="Straight Arrow Connector 9">
            <a:extLst>
              <a:ext uri="{FF2B5EF4-FFF2-40B4-BE49-F238E27FC236}">
                <a16:creationId xmlns:a16="http://schemas.microsoft.com/office/drawing/2014/main" id="{17C81B0C-74BA-6A5A-6AE7-7C6DD025D92F}"/>
              </a:ext>
            </a:extLst>
          </p:cNvPr>
          <p:cNvCxnSpPr>
            <a:cxnSpLocks/>
          </p:cNvCxnSpPr>
          <p:nvPr/>
        </p:nvCxnSpPr>
        <p:spPr>
          <a:xfrm flipH="1" flipV="1">
            <a:off x="3900881" y="2290194"/>
            <a:ext cx="1132513" cy="15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7735A3-8A2C-9B84-7B85-21091F0FCF6A}"/>
              </a:ext>
            </a:extLst>
          </p:cNvPr>
          <p:cNvCxnSpPr>
            <a:cxnSpLocks/>
          </p:cNvCxnSpPr>
          <p:nvPr/>
        </p:nvCxnSpPr>
        <p:spPr>
          <a:xfrm flipH="1">
            <a:off x="2992795" y="3801248"/>
            <a:ext cx="1344313" cy="359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05716001-97E4-5426-8B35-C04B3D65A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218013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sz="3200">
              <a:ea typeface="+mj-lt"/>
              <a:cs typeface="+mj-lt"/>
            </a:endParaRPr>
          </a:p>
          <a:p>
            <a:endParaRPr lang="en-US" sz="3200" b="1">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8090452" y="1840557"/>
            <a:ext cx="3167574" cy="1498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dirty="0">
                <a:solidFill>
                  <a:schemeClr val="tx1"/>
                </a:solidFill>
              </a:rPr>
              <a:t>When your shopping is complete, click on the link the supplier provides for you to view your cart.</a:t>
            </a:r>
            <a:endParaRPr lang="en-US" sz="1100" b="1" dirty="0">
              <a:solidFill>
                <a:schemeClr val="tx1"/>
              </a:solidFill>
              <a:cs typeface="Calibri"/>
            </a:endParaRPr>
          </a:p>
          <a:p>
            <a:endParaRPr lang="en-US" sz="1100" b="1" dirty="0">
              <a:solidFill>
                <a:schemeClr val="tx1"/>
              </a:solidFill>
              <a:cs typeface="Calibri"/>
            </a:endParaRPr>
          </a:p>
          <a:p>
            <a:r>
              <a:rPr lang="en-US" sz="1100" b="1" dirty="0">
                <a:solidFill>
                  <a:schemeClr val="tx1"/>
                </a:solidFill>
              </a:rPr>
              <a:t>When you are satisfied that your cart is correct, follow the site’s instructions to “Punchout” and return to </a:t>
            </a:r>
            <a:r>
              <a:rPr lang="en-US" sz="1100" b="1" dirty="0" err="1">
                <a:solidFill>
                  <a:schemeClr val="tx1"/>
                </a:solidFill>
              </a:rPr>
              <a:t>ePro</a:t>
            </a:r>
            <a:r>
              <a:rPr lang="en-US" sz="1100" b="1" dirty="0">
                <a:solidFill>
                  <a:schemeClr val="tx1"/>
                </a:solidFill>
              </a:rPr>
              <a:t>.</a:t>
            </a:r>
            <a:endParaRPr lang="en-US" sz="1100" b="1" dirty="0">
              <a:solidFill>
                <a:schemeClr val="tx1"/>
              </a:solidFill>
              <a:cs typeface="Calibri"/>
            </a:endParaRPr>
          </a:p>
        </p:txBody>
      </p:sp>
      <p:pic>
        <p:nvPicPr>
          <p:cNvPr id="8" name="Picture 7">
            <a:extLst>
              <a:ext uri="{FF2B5EF4-FFF2-40B4-BE49-F238E27FC236}">
                <a16:creationId xmlns:a16="http://schemas.microsoft.com/office/drawing/2014/main" id="{0F9A78BD-108C-00AB-B14A-2AE973A09109}"/>
              </a:ext>
            </a:extLst>
          </p:cNvPr>
          <p:cNvPicPr>
            <a:picLocks noChangeAspect="1"/>
          </p:cNvPicPr>
          <p:nvPr/>
        </p:nvPicPr>
        <p:blipFill>
          <a:blip r:embed="rId2"/>
          <a:stretch>
            <a:fillRect/>
          </a:stretch>
        </p:blipFill>
        <p:spPr>
          <a:xfrm>
            <a:off x="424678" y="1840557"/>
            <a:ext cx="6900461" cy="4061172"/>
          </a:xfrm>
          <a:prstGeom prst="rect">
            <a:avLst/>
          </a:prstGeom>
        </p:spPr>
      </p:pic>
      <p:pic>
        <p:nvPicPr>
          <p:cNvPr id="13" name="Picture 12">
            <a:extLst>
              <a:ext uri="{FF2B5EF4-FFF2-40B4-BE49-F238E27FC236}">
                <a16:creationId xmlns:a16="http://schemas.microsoft.com/office/drawing/2014/main" id="{16B179AD-5CCE-B804-A598-DF1949CA02AD}"/>
              </a:ext>
            </a:extLst>
          </p:cNvPr>
          <p:cNvPicPr>
            <a:picLocks noChangeAspect="1"/>
          </p:cNvPicPr>
          <p:nvPr/>
        </p:nvPicPr>
        <p:blipFill>
          <a:blip r:embed="rId3"/>
          <a:stretch>
            <a:fillRect/>
          </a:stretch>
        </p:blipFill>
        <p:spPr>
          <a:xfrm>
            <a:off x="6803603" y="3855977"/>
            <a:ext cx="5388397" cy="3002023"/>
          </a:xfrm>
          <a:prstGeom prst="rect">
            <a:avLst/>
          </a:prstGeom>
        </p:spPr>
      </p:pic>
      <p:sp>
        <p:nvSpPr>
          <p:cNvPr id="14" name="Rectangle: Rounded Corners 13">
            <a:extLst>
              <a:ext uri="{FF2B5EF4-FFF2-40B4-BE49-F238E27FC236}">
                <a16:creationId xmlns:a16="http://schemas.microsoft.com/office/drawing/2014/main" id="{9073A3CE-58E3-7303-1FEE-001BDC958998}"/>
              </a:ext>
            </a:extLst>
          </p:cNvPr>
          <p:cNvSpPr/>
          <p:nvPr/>
        </p:nvSpPr>
        <p:spPr>
          <a:xfrm>
            <a:off x="10518902" y="5178287"/>
            <a:ext cx="1577020" cy="289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335D20E-9E56-7A74-C638-C217A6A1C57D}"/>
              </a:ext>
            </a:extLst>
          </p:cNvPr>
          <p:cNvCxnSpPr>
            <a:cxnSpLocks/>
          </p:cNvCxnSpPr>
          <p:nvPr/>
        </p:nvCxnSpPr>
        <p:spPr>
          <a:xfrm flipH="1">
            <a:off x="6803603" y="1928902"/>
            <a:ext cx="788434" cy="101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29E795D-289B-C038-5286-5731CE51785B}"/>
              </a:ext>
            </a:extLst>
          </p:cNvPr>
          <p:cNvCxnSpPr>
            <a:cxnSpLocks/>
          </p:cNvCxnSpPr>
          <p:nvPr/>
        </p:nvCxnSpPr>
        <p:spPr>
          <a:xfrm>
            <a:off x="10033760" y="4600088"/>
            <a:ext cx="628647" cy="7231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283EDC6-FDEA-E40E-C1C3-BE0B69F68748}"/>
              </a:ext>
            </a:extLst>
          </p:cNvPr>
          <p:cNvCxnSpPr>
            <a:cxnSpLocks/>
          </p:cNvCxnSpPr>
          <p:nvPr/>
        </p:nvCxnSpPr>
        <p:spPr>
          <a:xfrm>
            <a:off x="4860471" y="3961845"/>
            <a:ext cx="581572" cy="3237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3A1B7768-E1FA-31A6-F9C5-D3BC9C9F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69377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sz="3200">
              <a:ea typeface="+mj-lt"/>
              <a:cs typeface="+mj-lt"/>
            </a:endParaRPr>
          </a:p>
          <a:p>
            <a:endParaRPr lang="en-US" sz="3200" b="1">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6476937" y="1769110"/>
            <a:ext cx="4876863" cy="43212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dirty="0">
              <a:solidFill>
                <a:schemeClr val="accent1"/>
              </a:solidFill>
            </a:endParaRPr>
          </a:p>
          <a:p>
            <a:r>
              <a:rPr lang="en-US" sz="1100" b="1" dirty="0">
                <a:solidFill>
                  <a:schemeClr val="tx1"/>
                </a:solidFill>
              </a:rPr>
              <a:t>When you Punchout from the supplier to </a:t>
            </a:r>
            <a:r>
              <a:rPr lang="en-US" sz="1100" b="1" dirty="0" err="1">
                <a:solidFill>
                  <a:schemeClr val="tx1"/>
                </a:solidFill>
              </a:rPr>
              <a:t>ePro</a:t>
            </a:r>
            <a:r>
              <a:rPr lang="en-US" sz="1100" b="1" dirty="0">
                <a:solidFill>
                  <a:schemeClr val="tx1"/>
                </a:solidFill>
              </a:rPr>
              <a:t>, please carefully review and update your cart for accuracy. Correct any issues that are identified in the box in the top right of the page. </a:t>
            </a:r>
            <a:endParaRPr lang="en-US" sz="1100" b="1" dirty="0">
              <a:solidFill>
                <a:schemeClr val="tx1"/>
              </a:solidFill>
              <a:cs typeface="Calibri"/>
            </a:endParaRPr>
          </a:p>
          <a:p>
            <a:endParaRPr lang="en-US" sz="1100" b="1" dirty="0">
              <a:solidFill>
                <a:schemeClr val="accent1"/>
              </a:solidFill>
              <a:cs typeface="Calibri" panose="020F0502020204030204"/>
            </a:endParaRPr>
          </a:p>
          <a:p>
            <a:pPr algn="ctr"/>
            <a:endParaRPr lang="en-US" sz="1100" dirty="0">
              <a:solidFill>
                <a:schemeClr val="accent1"/>
              </a:solidFill>
            </a:endParaRPr>
          </a:p>
          <a:p>
            <a:pPr algn="ctr"/>
            <a:endParaRPr lang="en-US" sz="1100" dirty="0">
              <a:solidFill>
                <a:schemeClr val="accent1"/>
              </a:solidFill>
            </a:endParaRPr>
          </a:p>
        </p:txBody>
      </p:sp>
      <p:pic>
        <p:nvPicPr>
          <p:cNvPr id="11" name="Picture 10">
            <a:extLst>
              <a:ext uri="{FF2B5EF4-FFF2-40B4-BE49-F238E27FC236}">
                <a16:creationId xmlns:a16="http://schemas.microsoft.com/office/drawing/2014/main" id="{28DD3A80-2C0F-447D-9C35-D0FD8CA264E1}"/>
              </a:ext>
            </a:extLst>
          </p:cNvPr>
          <p:cNvPicPr>
            <a:picLocks noChangeAspect="1"/>
          </p:cNvPicPr>
          <p:nvPr/>
        </p:nvPicPr>
        <p:blipFill>
          <a:blip r:embed="rId2"/>
          <a:stretch>
            <a:fillRect/>
          </a:stretch>
        </p:blipFill>
        <p:spPr>
          <a:xfrm>
            <a:off x="183889" y="1831032"/>
            <a:ext cx="6293047" cy="4249850"/>
          </a:xfrm>
          <a:prstGeom prst="rect">
            <a:avLst/>
          </a:prstGeom>
        </p:spPr>
      </p:pic>
      <p:cxnSp>
        <p:nvCxnSpPr>
          <p:cNvPr id="12" name="Straight Arrow Connector 11">
            <a:extLst>
              <a:ext uri="{FF2B5EF4-FFF2-40B4-BE49-F238E27FC236}">
                <a16:creationId xmlns:a16="http://schemas.microsoft.com/office/drawing/2014/main" id="{4D759A05-BF50-3432-B6A0-BC1A0814A420}"/>
              </a:ext>
            </a:extLst>
          </p:cNvPr>
          <p:cNvCxnSpPr>
            <a:cxnSpLocks/>
          </p:cNvCxnSpPr>
          <p:nvPr/>
        </p:nvCxnSpPr>
        <p:spPr>
          <a:xfrm flipH="1" flipV="1">
            <a:off x="6096000" y="2919770"/>
            <a:ext cx="699083" cy="5092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FEBE69-9936-1366-FADC-08D75AA252AF}"/>
              </a:ext>
            </a:extLst>
          </p:cNvPr>
          <p:cNvCxnSpPr>
            <a:cxnSpLocks/>
          </p:cNvCxnSpPr>
          <p:nvPr/>
        </p:nvCxnSpPr>
        <p:spPr>
          <a:xfrm flipH="1">
            <a:off x="2766969" y="4627600"/>
            <a:ext cx="907409" cy="503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6F33B214-BB3A-E9A5-96BF-62CB56F8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3281421D-7DE2-6274-B681-ADC46015D789}"/>
              </a:ext>
            </a:extLst>
          </p:cNvPr>
          <p:cNvPicPr>
            <a:picLocks noChangeAspect="1"/>
          </p:cNvPicPr>
          <p:nvPr/>
        </p:nvPicPr>
        <p:blipFill>
          <a:blip r:embed="rId4"/>
          <a:stretch>
            <a:fillRect/>
          </a:stretch>
        </p:blipFill>
        <p:spPr>
          <a:xfrm>
            <a:off x="474422" y="1851084"/>
            <a:ext cx="1232458" cy="163632"/>
          </a:xfrm>
          <a:prstGeom prst="rect">
            <a:avLst/>
          </a:prstGeom>
        </p:spPr>
      </p:pic>
    </p:spTree>
    <p:extLst>
      <p:ext uri="{BB962C8B-B14F-4D97-AF65-F5344CB8AC3E}">
        <p14:creationId xmlns:p14="http://schemas.microsoft.com/office/powerpoint/2010/main" val="81845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C76A85-39F4-420C-64BB-CA6993C841FC}"/>
              </a:ext>
            </a:extLst>
          </p:cNvPr>
          <p:cNvPicPr>
            <a:picLocks noChangeAspect="1"/>
          </p:cNvPicPr>
          <p:nvPr/>
        </p:nvPicPr>
        <p:blipFill rotWithShape="1">
          <a:blip r:embed="rId2"/>
          <a:srcRect l="82"/>
          <a:stretch/>
        </p:blipFill>
        <p:spPr>
          <a:xfrm>
            <a:off x="1721109" y="2495686"/>
            <a:ext cx="8168475" cy="4192090"/>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942095"/>
            <a:ext cx="7080236" cy="892829"/>
          </a:xfrm>
        </p:spPr>
        <p:txBody>
          <a:bodyPr>
            <a:normAutofit fontScale="90000"/>
          </a:bodyPr>
          <a:lstStyle/>
          <a:p>
            <a:r>
              <a:rPr lang="en-US" sz="3200" b="1">
                <a:ea typeface="+mj-lt"/>
                <a:cs typeface="+mj-lt"/>
              </a:rPr>
              <a:t>How to Create a Cart with a Punchout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FE993BB3-4686-94C0-5A2A-B95D0BDD9FB5}"/>
              </a:ext>
            </a:extLst>
          </p:cNvPr>
          <p:cNvSpPr txBox="1"/>
          <p:nvPr/>
        </p:nvSpPr>
        <p:spPr>
          <a:xfrm>
            <a:off x="1530365" y="1625265"/>
            <a:ext cx="9104978" cy="1015663"/>
          </a:xfrm>
          <a:prstGeom prst="rect">
            <a:avLst/>
          </a:prstGeom>
          <a:noFill/>
        </p:spPr>
        <p:txBody>
          <a:bodyPr wrap="square" lIns="91440" tIns="45720" rIns="91440" bIns="45720" rtlCol="0" anchor="t">
            <a:spAutoFit/>
          </a:bodyPr>
          <a:lstStyle/>
          <a:p>
            <a:r>
              <a:rPr lang="en-US" sz="1200" dirty="0">
                <a:ea typeface="+mn-lt"/>
                <a:cs typeface="+mn-lt"/>
              </a:rPr>
              <a:t>If you need to update your order for any reason </a:t>
            </a:r>
            <a:r>
              <a:rPr lang="en-US" sz="1200" b="1" dirty="0">
                <a:ea typeface="+mn-lt"/>
                <a:cs typeface="+mn-lt"/>
              </a:rPr>
              <a:t>before</a:t>
            </a:r>
            <a:r>
              <a:rPr lang="en-US" sz="1200" dirty="0">
                <a:ea typeface="+mn-lt"/>
                <a:cs typeface="+mn-lt"/>
              </a:rPr>
              <a:t> submitting the cart, you will need to go back into the punchout site by clicking the MODIFY ITEMS link to make the update. The link is available in the Items section of your </a:t>
            </a:r>
            <a:r>
              <a:rPr lang="en-US" sz="1200" dirty="0" err="1">
                <a:ea typeface="+mn-lt"/>
                <a:cs typeface="+mn-lt"/>
              </a:rPr>
              <a:t>ePro</a:t>
            </a:r>
            <a:r>
              <a:rPr lang="en-US" sz="1200" dirty="0">
                <a:ea typeface="+mn-lt"/>
                <a:cs typeface="+mn-lt"/>
              </a:rPr>
              <a:t> cart.</a:t>
            </a:r>
          </a:p>
          <a:p>
            <a:endParaRPr lang="en-US" sz="1200" dirty="0">
              <a:ea typeface="+mn-lt"/>
              <a:cs typeface="+mn-lt"/>
            </a:endParaRPr>
          </a:p>
          <a:p>
            <a:r>
              <a:rPr lang="en-US" sz="1200" dirty="0">
                <a:ea typeface="+mn-lt"/>
                <a:cs typeface="+mn-lt"/>
              </a:rPr>
              <a:t>Once you are back in the supplier’s punchout site you can adjust quantities, remove items from the cart, or continue shopping.</a:t>
            </a:r>
            <a:endParaRPr lang="en-US" dirty="0"/>
          </a:p>
          <a:p>
            <a:endParaRPr lang="en-US" sz="1200" b="1" dirty="0">
              <a:cs typeface="Calibri"/>
            </a:endParaRPr>
          </a:p>
        </p:txBody>
      </p:sp>
      <p:cxnSp>
        <p:nvCxnSpPr>
          <p:cNvPr id="9" name="Straight Arrow Connector 8">
            <a:extLst>
              <a:ext uri="{FF2B5EF4-FFF2-40B4-BE49-F238E27FC236}">
                <a16:creationId xmlns:a16="http://schemas.microsoft.com/office/drawing/2014/main" id="{1347E67E-18A3-A805-58F8-02B6EBE2C3C8}"/>
              </a:ext>
            </a:extLst>
          </p:cNvPr>
          <p:cNvCxnSpPr>
            <a:cxnSpLocks/>
          </p:cNvCxnSpPr>
          <p:nvPr/>
        </p:nvCxnSpPr>
        <p:spPr>
          <a:xfrm flipH="1">
            <a:off x="2486721" y="3125337"/>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4126BD-872E-0304-7E71-BCCB56A0B281}"/>
              </a:ext>
            </a:extLst>
          </p:cNvPr>
          <p:cNvCxnSpPr>
            <a:cxnSpLocks/>
          </p:cNvCxnSpPr>
          <p:nvPr/>
        </p:nvCxnSpPr>
        <p:spPr>
          <a:xfrm flipH="1">
            <a:off x="3098334" y="3747953"/>
            <a:ext cx="450409" cy="3799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logo of a shopping cart&#10;&#10;Description automatically generated">
            <a:extLst>
              <a:ext uri="{FF2B5EF4-FFF2-40B4-BE49-F238E27FC236}">
                <a16:creationId xmlns:a16="http://schemas.microsoft.com/office/drawing/2014/main" id="{7AA833E1-A8D4-CB5B-B167-06E2F400C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930F1E60-B340-1134-5BF4-86AFF9855787}"/>
              </a:ext>
            </a:extLst>
          </p:cNvPr>
          <p:cNvPicPr>
            <a:picLocks noChangeAspect="1"/>
          </p:cNvPicPr>
          <p:nvPr/>
        </p:nvPicPr>
        <p:blipFill>
          <a:blip r:embed="rId4"/>
          <a:stretch>
            <a:fillRect/>
          </a:stretch>
        </p:blipFill>
        <p:spPr>
          <a:xfrm>
            <a:off x="1721110" y="2549508"/>
            <a:ext cx="1162610" cy="163632"/>
          </a:xfrm>
          <a:prstGeom prst="rect">
            <a:avLst/>
          </a:prstGeom>
        </p:spPr>
      </p:pic>
    </p:spTree>
    <p:extLst>
      <p:ext uri="{BB962C8B-B14F-4D97-AF65-F5344CB8AC3E}">
        <p14:creationId xmlns:p14="http://schemas.microsoft.com/office/powerpoint/2010/main" val="40316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How to Create a Cart with a Punchout Supplier</a:t>
            </a:r>
            <a:endParaRPr lang="en-US" sz="3200">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9" y="1769110"/>
            <a:ext cx="7457812" cy="1435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1100" b="1" i="0" u="none" strike="noStrike" dirty="0">
                <a:solidFill>
                  <a:schemeClr val="tx1"/>
                </a:solidFill>
                <a:effectLst/>
                <a:latin typeface="Calibri"/>
                <a:cs typeface="Calibri"/>
              </a:rPr>
              <a:t>After completing your cart review, select Proceed to Checkout to create your Requisition in </a:t>
            </a:r>
            <a:r>
              <a:rPr lang="en-US" sz="1100" b="1" i="0" u="none" strike="noStrike" dirty="0" err="1">
                <a:solidFill>
                  <a:schemeClr val="tx1"/>
                </a:solidFill>
                <a:effectLst/>
                <a:latin typeface="Calibri"/>
                <a:cs typeface="Calibri"/>
              </a:rPr>
              <a:t>ePro</a:t>
            </a:r>
            <a:r>
              <a:rPr lang="en-US" sz="1100" b="1" dirty="0">
                <a:solidFill>
                  <a:schemeClr val="tx1"/>
                </a:solidFill>
                <a:latin typeface="Calibri"/>
                <a:cs typeface="Calibri"/>
              </a:rPr>
              <a:t>. </a:t>
            </a:r>
            <a:r>
              <a:rPr lang="en-US" sz="1100" b="1" i="0" dirty="0">
                <a:solidFill>
                  <a:schemeClr val="tx1"/>
                </a:solidFill>
                <a:effectLst/>
                <a:latin typeface="Calibri"/>
                <a:cs typeface="Calibri"/>
              </a:rPr>
              <a:t>​</a:t>
            </a:r>
            <a:r>
              <a:rPr lang="en-US" sz="1100" b="1" dirty="0">
                <a:solidFill>
                  <a:schemeClr val="accent1"/>
                </a:solidFill>
                <a:latin typeface="Calibri"/>
                <a:cs typeface="Calibri"/>
              </a:rPr>
              <a:t> </a:t>
            </a:r>
            <a:endParaRPr lang="en-US" sz="1100" b="1" i="0" dirty="0">
              <a:solidFill>
                <a:schemeClr val="accent1"/>
              </a:solidFill>
              <a:effectLst/>
              <a:latin typeface="Calibri" panose="020F0502020204030204" pitchFamily="34" charset="0"/>
            </a:endParaRPr>
          </a:p>
          <a:p>
            <a:pPr algn="ctr" rtl="0" fontAlgn="base"/>
            <a:endParaRPr lang="en-US" sz="1100" b="1" dirty="0">
              <a:solidFill>
                <a:schemeClr val="accent1"/>
              </a:solidFill>
              <a:latin typeface="Calibri" panose="020F0502020204030204" pitchFamily="34" charset="0"/>
            </a:endParaRPr>
          </a:p>
        </p:txBody>
      </p:sp>
      <p:pic>
        <p:nvPicPr>
          <p:cNvPr id="13" name="Picture 12">
            <a:extLst>
              <a:ext uri="{FF2B5EF4-FFF2-40B4-BE49-F238E27FC236}">
                <a16:creationId xmlns:a16="http://schemas.microsoft.com/office/drawing/2014/main" id="{D0C52FCF-3E32-378C-60AF-0FE0B70B826E}"/>
              </a:ext>
            </a:extLst>
          </p:cNvPr>
          <p:cNvPicPr>
            <a:picLocks noChangeAspect="1"/>
          </p:cNvPicPr>
          <p:nvPr/>
        </p:nvPicPr>
        <p:blipFill>
          <a:blip r:embed="rId2"/>
          <a:stretch>
            <a:fillRect/>
          </a:stretch>
        </p:blipFill>
        <p:spPr>
          <a:xfrm>
            <a:off x="1191365" y="3278580"/>
            <a:ext cx="9404917" cy="2419502"/>
          </a:xfrm>
          <a:prstGeom prst="rect">
            <a:avLst/>
          </a:prstGeom>
        </p:spPr>
      </p:pic>
      <p:cxnSp>
        <p:nvCxnSpPr>
          <p:cNvPr id="8" name="Straight Arrow Connector 7">
            <a:extLst>
              <a:ext uri="{FF2B5EF4-FFF2-40B4-BE49-F238E27FC236}">
                <a16:creationId xmlns:a16="http://schemas.microsoft.com/office/drawing/2014/main" id="{37B49CCE-0153-73CC-0229-8A52E3DB6EBB}"/>
              </a:ext>
            </a:extLst>
          </p:cNvPr>
          <p:cNvCxnSpPr>
            <a:cxnSpLocks/>
          </p:cNvCxnSpPr>
          <p:nvPr/>
        </p:nvCxnSpPr>
        <p:spPr>
          <a:xfrm>
            <a:off x="8885339" y="2549554"/>
            <a:ext cx="785245" cy="926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FF03D77D-03C7-F751-7462-2258B2A41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6A355198-F8A8-F61F-6764-C7CC12A47E75}"/>
              </a:ext>
            </a:extLst>
          </p:cNvPr>
          <p:cNvPicPr>
            <a:picLocks noChangeAspect="1"/>
          </p:cNvPicPr>
          <p:nvPr/>
        </p:nvPicPr>
        <p:blipFill>
          <a:blip r:embed="rId4"/>
          <a:stretch>
            <a:fillRect/>
          </a:stretch>
        </p:blipFill>
        <p:spPr>
          <a:xfrm>
            <a:off x="1595718" y="3297827"/>
            <a:ext cx="1576742" cy="163632"/>
          </a:xfrm>
          <a:prstGeom prst="rect">
            <a:avLst/>
          </a:prstGeom>
        </p:spPr>
      </p:pic>
    </p:spTree>
    <p:extLst>
      <p:ext uri="{BB962C8B-B14F-4D97-AF65-F5344CB8AC3E}">
        <p14:creationId xmlns:p14="http://schemas.microsoft.com/office/powerpoint/2010/main" val="11297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How to Create a Cart with a Punchout Supplier</a:t>
            </a:r>
            <a:endParaRPr lang="en-US" sz="3200" b="1">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2072344" y="1769110"/>
            <a:ext cx="7314937" cy="6544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1100" b="1" i="0" dirty="0">
                <a:solidFill>
                  <a:schemeClr val="accent1"/>
                </a:solidFill>
                <a:effectLst/>
                <a:latin typeface="Calibri"/>
                <a:cs typeface="Calibri"/>
              </a:rPr>
              <a:t>​</a:t>
            </a:r>
            <a:r>
              <a:rPr lang="en-US" sz="1100" b="1" dirty="0">
                <a:solidFill>
                  <a:schemeClr val="accent1"/>
                </a:solidFill>
                <a:latin typeface="Calibri"/>
                <a:cs typeface="Calibri"/>
              </a:rPr>
              <a:t> </a:t>
            </a:r>
            <a:endParaRPr lang="en-US" sz="1100" b="1" i="0" dirty="0">
              <a:solidFill>
                <a:schemeClr val="accent1"/>
              </a:solidFill>
              <a:effectLst/>
              <a:latin typeface="Calibri" panose="020F0502020204030204" pitchFamily="34" charset="0"/>
            </a:endParaRPr>
          </a:p>
          <a:p>
            <a:pPr algn="ctr" rtl="0" fontAlgn="base"/>
            <a:endParaRPr lang="en-US" sz="1100" b="1" dirty="0">
              <a:solidFill>
                <a:schemeClr val="accent1"/>
              </a:solidFill>
              <a:latin typeface="Calibri" panose="020F0502020204030204" pitchFamily="34" charset="0"/>
            </a:endParaRPr>
          </a:p>
          <a:p>
            <a:pPr algn="ctr" fontAlgn="base"/>
            <a:r>
              <a:rPr lang="en-US" sz="1100" b="1" dirty="0">
                <a:solidFill>
                  <a:schemeClr val="tx1"/>
                </a:solidFill>
                <a:latin typeface="Calibri"/>
                <a:cs typeface="Calibri"/>
              </a:rPr>
              <a:t>For SHOPPERS, the next step is to Assign Cart to a requestor to place the order. See page 10 for details.</a:t>
            </a:r>
            <a:r>
              <a:rPr lang="en-US" sz="1100" b="1" dirty="0">
                <a:solidFill>
                  <a:schemeClr val="accent1"/>
                </a:solidFill>
                <a:latin typeface="Calibri"/>
                <a:cs typeface="Calibri"/>
              </a:rPr>
              <a:t> </a:t>
            </a:r>
            <a:endParaRPr lang="en-US" sz="1100" b="1" dirty="0">
              <a:solidFill>
                <a:schemeClr val="accent1"/>
              </a:solidFill>
              <a:latin typeface="Calibri" panose="020F0502020204030204" pitchFamily="34" charset="0"/>
              <a:cs typeface="Calibri"/>
            </a:endParaRPr>
          </a:p>
          <a:p>
            <a:pPr algn="ctr" rtl="0" fontAlgn="base"/>
            <a:endParaRPr lang="en-US" sz="1100" b="1" i="0" dirty="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2FDE919E-0462-769C-3C7B-84A611DAF0A6}"/>
              </a:ext>
            </a:extLst>
          </p:cNvPr>
          <p:cNvSpPr txBox="1"/>
          <p:nvPr/>
        </p:nvSpPr>
        <p:spPr>
          <a:xfrm>
            <a:off x="2142837" y="3768436"/>
            <a:ext cx="6437745" cy="1600438"/>
          </a:xfrm>
          <a:prstGeom prst="rect">
            <a:avLst/>
          </a:prstGeom>
          <a:noFill/>
        </p:spPr>
        <p:txBody>
          <a:bodyPr wrap="square" lIns="91440" tIns="45720" rIns="91440" bIns="45720" rtlCol="0" anchor="t">
            <a:spAutoFit/>
          </a:bodyPr>
          <a:lstStyle/>
          <a:p>
            <a:pPr algn="ctr" rtl="0" fontAlgn="base"/>
            <a:r>
              <a:rPr lang="en-US" sz="1100" b="1" i="0" u="none" strike="noStrike" dirty="0">
                <a:effectLst/>
              </a:rPr>
              <a:t>For REQUESTORS, the next step is to proceed directly to Place Order</a:t>
            </a:r>
            <a:r>
              <a:rPr lang="en-US" sz="1100" b="1" dirty="0"/>
              <a:t>.</a:t>
            </a:r>
            <a:endParaRPr lang="en-US" sz="1100" b="1" i="0" dirty="0">
              <a:effectLst/>
              <a:cs typeface="Calibri"/>
            </a:endParaRPr>
          </a:p>
          <a:p>
            <a:pPr algn="ctr" rtl="0" fontAlgn="base"/>
            <a:endParaRPr lang="en-US" sz="1100" b="1" i="0" u="none" strike="noStrike" dirty="0">
              <a:effectLst/>
              <a:cs typeface="Calibri"/>
            </a:endParaRPr>
          </a:p>
          <a:p>
            <a:pPr algn="ctr" fontAlgn="base"/>
            <a:r>
              <a:rPr lang="en-US" sz="1100" b="1" i="0" u="none" strike="noStrike" dirty="0">
                <a:effectLst/>
              </a:rPr>
              <a:t>To continue creating your requisition or to submit requisitions assigned to you by Shoppers, please follow the instructions on the</a:t>
            </a:r>
            <a:r>
              <a:rPr lang="en-US" sz="1100" b="1" dirty="0"/>
              <a:t> </a:t>
            </a:r>
            <a:r>
              <a:rPr lang="en-US" sz="1100" b="1" i="0" strike="noStrike" dirty="0">
                <a:effectLst/>
              </a:rPr>
              <a:t>Requisition from </a:t>
            </a:r>
            <a:r>
              <a:rPr lang="en-US" sz="1100" b="1" dirty="0"/>
              <a:t>a </a:t>
            </a:r>
            <a:r>
              <a:rPr lang="en-US" sz="1100" b="1" i="0" strike="noStrike" dirty="0">
                <a:effectLst/>
              </a:rPr>
              <a:t>Shopping Cart</a:t>
            </a:r>
            <a:r>
              <a:rPr lang="en-US" sz="1100" b="1" u="sng" dirty="0">
                <a:solidFill>
                  <a:srgbClr val="00B050"/>
                </a:solidFill>
              </a:rPr>
              <a:t> </a:t>
            </a:r>
            <a:r>
              <a:rPr lang="en-US" sz="1100" b="1" dirty="0"/>
              <a:t>document in the Requestor section</a:t>
            </a:r>
            <a:r>
              <a:rPr lang="en-US" sz="1100" b="1" i="0" u="none" strike="noStrike" dirty="0">
                <a:effectLst/>
              </a:rPr>
              <a:t>.​</a:t>
            </a:r>
            <a:r>
              <a:rPr lang="en-US" sz="1100" b="1" i="0" dirty="0">
                <a:effectLst/>
              </a:rPr>
              <a:t>​ </a:t>
            </a:r>
            <a:r>
              <a:rPr lang="en-US" sz="1100" b="1" i="0" u="none" strike="noStrike" dirty="0">
                <a:effectLst/>
              </a:rPr>
              <a:t>​</a:t>
            </a:r>
            <a:r>
              <a:rPr lang="en-US" sz="1100" b="1" i="0" dirty="0">
                <a:effectLst/>
              </a:rPr>
              <a:t>​</a:t>
            </a:r>
            <a:endParaRPr lang="en-US" sz="1100" b="1" i="0" dirty="0">
              <a:effectLst/>
              <a:cs typeface="Calibri"/>
            </a:endParaRPr>
          </a:p>
          <a:p>
            <a:endParaRPr lang="en-US" dirty="0"/>
          </a:p>
          <a:p>
            <a:endParaRPr lang="en-US" dirty="0"/>
          </a:p>
          <a:p>
            <a:endParaRPr lang="en-US" dirty="0"/>
          </a:p>
        </p:txBody>
      </p:sp>
      <p:pic>
        <p:nvPicPr>
          <p:cNvPr id="10" name="Picture 9">
            <a:extLst>
              <a:ext uri="{FF2B5EF4-FFF2-40B4-BE49-F238E27FC236}">
                <a16:creationId xmlns:a16="http://schemas.microsoft.com/office/drawing/2014/main" id="{28B56E1B-8C36-3BC5-B08C-BEF0F60617C5}"/>
              </a:ext>
            </a:extLst>
          </p:cNvPr>
          <p:cNvPicPr>
            <a:picLocks noChangeAspect="1"/>
          </p:cNvPicPr>
          <p:nvPr/>
        </p:nvPicPr>
        <p:blipFill>
          <a:blip r:embed="rId2"/>
          <a:stretch>
            <a:fillRect/>
          </a:stretch>
        </p:blipFill>
        <p:spPr>
          <a:xfrm>
            <a:off x="1595718" y="2584024"/>
            <a:ext cx="8383551" cy="775765"/>
          </a:xfrm>
          <a:prstGeom prst="rect">
            <a:avLst/>
          </a:prstGeom>
        </p:spPr>
      </p:pic>
      <p:pic>
        <p:nvPicPr>
          <p:cNvPr id="12" name="Picture 11">
            <a:extLst>
              <a:ext uri="{FF2B5EF4-FFF2-40B4-BE49-F238E27FC236}">
                <a16:creationId xmlns:a16="http://schemas.microsoft.com/office/drawing/2014/main" id="{8BFA30B7-3431-8AA4-74BA-A09D78907865}"/>
              </a:ext>
            </a:extLst>
          </p:cNvPr>
          <p:cNvPicPr>
            <a:picLocks noChangeAspect="1"/>
          </p:cNvPicPr>
          <p:nvPr/>
        </p:nvPicPr>
        <p:blipFill>
          <a:blip r:embed="rId3"/>
          <a:stretch>
            <a:fillRect/>
          </a:stretch>
        </p:blipFill>
        <p:spPr>
          <a:xfrm>
            <a:off x="1783519" y="4713199"/>
            <a:ext cx="8265644" cy="802948"/>
          </a:xfrm>
          <a:prstGeom prst="rect">
            <a:avLst/>
          </a:prstGeom>
        </p:spPr>
      </p:pic>
      <p:cxnSp>
        <p:nvCxnSpPr>
          <p:cNvPr id="9" name="Straight Arrow Connector 8">
            <a:extLst>
              <a:ext uri="{FF2B5EF4-FFF2-40B4-BE49-F238E27FC236}">
                <a16:creationId xmlns:a16="http://schemas.microsoft.com/office/drawing/2014/main" id="{ACF5A751-12FD-CD23-6DDB-68E0FE6B655C}"/>
              </a:ext>
            </a:extLst>
          </p:cNvPr>
          <p:cNvCxnSpPr>
            <a:cxnSpLocks/>
          </p:cNvCxnSpPr>
          <p:nvPr/>
        </p:nvCxnSpPr>
        <p:spPr>
          <a:xfrm>
            <a:off x="9399689" y="2359054"/>
            <a:ext cx="23245" cy="6122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DABDD0-2D99-FF05-F796-B023FB206088}"/>
              </a:ext>
            </a:extLst>
          </p:cNvPr>
          <p:cNvCxnSpPr>
            <a:cxnSpLocks/>
          </p:cNvCxnSpPr>
          <p:nvPr/>
        </p:nvCxnSpPr>
        <p:spPr>
          <a:xfrm>
            <a:off x="9380639" y="4568853"/>
            <a:ext cx="23245" cy="6122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logo of a shopping cart&#10;&#10;Description automatically generated">
            <a:extLst>
              <a:ext uri="{FF2B5EF4-FFF2-40B4-BE49-F238E27FC236}">
                <a16:creationId xmlns:a16="http://schemas.microsoft.com/office/drawing/2014/main" id="{DAEE4098-7214-1C10-E21C-AC65A5181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B6A3E79B-581D-A4DB-234A-FB6002330BE0}"/>
              </a:ext>
            </a:extLst>
          </p:cNvPr>
          <p:cNvPicPr>
            <a:picLocks noChangeAspect="1"/>
          </p:cNvPicPr>
          <p:nvPr/>
        </p:nvPicPr>
        <p:blipFill>
          <a:blip r:embed="rId5"/>
          <a:stretch>
            <a:fillRect/>
          </a:stretch>
        </p:blipFill>
        <p:spPr>
          <a:xfrm>
            <a:off x="2094577" y="2605556"/>
            <a:ext cx="2015143" cy="283622"/>
          </a:xfrm>
          <a:prstGeom prst="rect">
            <a:avLst/>
          </a:prstGeom>
        </p:spPr>
      </p:pic>
      <p:pic>
        <p:nvPicPr>
          <p:cNvPr id="14" name="Picture 13">
            <a:extLst>
              <a:ext uri="{FF2B5EF4-FFF2-40B4-BE49-F238E27FC236}">
                <a16:creationId xmlns:a16="http://schemas.microsoft.com/office/drawing/2014/main" id="{A864DD1A-9D65-FA15-3F2E-18C085E41FD1}"/>
              </a:ext>
            </a:extLst>
          </p:cNvPr>
          <p:cNvPicPr>
            <a:picLocks noChangeAspect="1"/>
          </p:cNvPicPr>
          <p:nvPr/>
        </p:nvPicPr>
        <p:blipFill>
          <a:blip r:embed="rId5"/>
          <a:stretch>
            <a:fillRect/>
          </a:stretch>
        </p:blipFill>
        <p:spPr>
          <a:xfrm>
            <a:off x="3024217" y="4771751"/>
            <a:ext cx="2015143" cy="283622"/>
          </a:xfrm>
          <a:prstGeom prst="rect">
            <a:avLst/>
          </a:prstGeom>
        </p:spPr>
      </p:pic>
    </p:spTree>
    <p:extLst>
      <p:ext uri="{BB962C8B-B14F-4D97-AF65-F5344CB8AC3E}">
        <p14:creationId xmlns:p14="http://schemas.microsoft.com/office/powerpoint/2010/main" val="1670319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2.xml><?xml version="1.0" encoding="utf-8"?>
<ds:datastoreItem xmlns:ds="http://schemas.openxmlformats.org/officeDocument/2006/customXml" ds:itemID="{C1A153EB-0356-4899-88EE-9F415E3AA68C}">
  <ds:schemaRefs>
    <ds:schemaRef ds:uri="7c1de04c-1b7a-4835-8a54-d7f08320619d"/>
    <ds:schemaRef ds:uri="94b34b39-7884-47b1-a32b-93f1050510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720</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UI</vt:lpstr>
      <vt:lpstr>Office Theme</vt:lpstr>
      <vt:lpstr>Shopping is Easy in ePro!    </vt:lpstr>
      <vt:lpstr>Creating a Cart with a Punchout Supplier</vt:lpstr>
      <vt:lpstr>How to Create a Cart with a Punchout Supplier</vt:lpstr>
      <vt:lpstr>How to Create a Cart with a Punchout Supplier </vt:lpstr>
      <vt:lpstr>How to Create a Cart with a Punchout Supplier </vt:lpstr>
      <vt:lpstr>How to Create a Cart with a Punchout Supplier </vt:lpstr>
      <vt:lpstr>How to Create a Cart with a Punchout Supplier</vt:lpstr>
      <vt:lpstr>How to Create a Cart with a Punchout Supplier</vt:lpstr>
      <vt:lpstr>How to Create a Cart with a Punchout Supplier</vt:lpstr>
      <vt:lpstr>How to Create a Cart with a Punchout Supplier</vt:lpstr>
      <vt:lpstr>How to Create a Cart with a Punchout Supplier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Snyder, Owain</cp:lastModifiedBy>
  <cp:revision>7</cp:revision>
  <dcterms:created xsi:type="dcterms:W3CDTF">2021-08-12T20:44:20Z</dcterms:created>
  <dcterms:modified xsi:type="dcterms:W3CDTF">2024-07-30T21:30:16Z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