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4"/>
  </p:sldMasterIdLst>
  <p:notesMasterIdLst>
    <p:notesMasterId r:id="rId16"/>
  </p:notesMasterIdLst>
  <p:handoutMasterIdLst>
    <p:handoutMasterId r:id="rId17"/>
  </p:handoutMasterIdLst>
  <p:sldIdLst>
    <p:sldId id="345" r:id="rId5"/>
    <p:sldId id="360" r:id="rId6"/>
    <p:sldId id="358" r:id="rId7"/>
    <p:sldId id="359" r:id="rId8"/>
    <p:sldId id="346" r:id="rId9"/>
    <p:sldId id="368" r:id="rId10"/>
    <p:sldId id="367" r:id="rId11"/>
    <p:sldId id="369" r:id="rId12"/>
    <p:sldId id="365" r:id="rId13"/>
    <p:sldId id="364" r:id="rId14"/>
    <p:sldId id="3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A74A"/>
    <a:srgbClr val="FFFFFF"/>
    <a:srgbClr val="C8D1F8"/>
    <a:srgbClr val="A5A5F1"/>
    <a:srgbClr val="A2B2F4"/>
    <a:srgbClr val="A3D8FF"/>
    <a:srgbClr val="244F85"/>
    <a:srgbClr val="9B2486"/>
    <a:srgbClr val="B92B65"/>
    <a:srgbClr val="A9D7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5BB99E-B8D3-4039-A3D5-7647F49799C6}" v="3" dt="2023-04-18T13:39:54.480"/>
    <p1510:client id="{94A80C8F-75D4-4A69-81FA-18C012B7A043}" v="29" dt="2023-04-24T16:00:21.951"/>
    <p1510:client id="{A0C2ED0B-EC0A-4ADC-94CB-5316CD94A9B9}" v="12" dt="2023-04-24T21:28:11.3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4" y="-7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473F65-DA94-4A3D-A1E2-2AEB3271746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9D973B9-6D37-4077-8B62-6B39C51C575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1889EF-3C02-4DED-88C0-474A1D9D9372}" type="datetimeFigureOut">
              <a:rPr lang="en-US" smtClean="0"/>
              <a:t>7/30/2024</a:t>
            </a:fld>
            <a:endParaRPr lang="en-US"/>
          </a:p>
        </p:txBody>
      </p:sp>
      <p:sp>
        <p:nvSpPr>
          <p:cNvPr id="4" name="Footer Placeholder 3">
            <a:extLst>
              <a:ext uri="{FF2B5EF4-FFF2-40B4-BE49-F238E27FC236}">
                <a16:creationId xmlns:a16="http://schemas.microsoft.com/office/drawing/2014/main" id="{7EC72F36-ECCE-4BCF-8071-DF1EC01AD8B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22E28B2-1430-4DEE-851E-823CC898DC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B8ED4CA-009E-43AD-A32A-86DD32EDC215}" type="slidenum">
              <a:rPr lang="en-US" smtClean="0"/>
              <a:t>‹#›</a:t>
            </a:fld>
            <a:endParaRPr lang="en-US"/>
          </a:p>
        </p:txBody>
      </p:sp>
    </p:spTree>
    <p:extLst>
      <p:ext uri="{BB962C8B-B14F-4D97-AF65-F5344CB8AC3E}">
        <p14:creationId xmlns:p14="http://schemas.microsoft.com/office/powerpoint/2010/main" val="1480560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2B8C10-134E-47CC-92F3-174A8CF60497}" type="datetimeFigureOut">
              <a:rPr lang="en-US" smtClean="0"/>
              <a:t>7/30/2024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8E0F83-E0F4-4828-8E2E-E7A2FDBBD9D3}" type="slidenum">
              <a:rPr lang="en-US" smtClean="0"/>
              <a:t>‹#›</a:t>
            </a:fld>
            <a:endParaRPr lang="en-US"/>
          </a:p>
        </p:txBody>
      </p:sp>
    </p:spTree>
    <p:extLst>
      <p:ext uri="{BB962C8B-B14F-4D97-AF65-F5344CB8AC3E}">
        <p14:creationId xmlns:p14="http://schemas.microsoft.com/office/powerpoint/2010/main" val="205715147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E1FC1-A601-4859-A628-6DCF1218E6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86DC26-62E0-46D9-9288-5A4A188033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FB2DBC-9393-4DB8-BC07-802EB50AC91A}"/>
              </a:ext>
            </a:extLst>
          </p:cNvPr>
          <p:cNvSpPr>
            <a:spLocks noGrp="1"/>
          </p:cNvSpPr>
          <p:nvPr>
            <p:ph type="dt" sz="half" idx="10"/>
          </p:nvPr>
        </p:nvSpPr>
        <p:spPr/>
        <p:txBody>
          <a:bodyPr/>
          <a:lstStyle/>
          <a:p>
            <a:fld id="{FA2C3236-A02C-499D-B062-F9A7F5D52A2C}" type="datetime1">
              <a:rPr lang="en-US" smtClean="0"/>
              <a:t>7/30/2024</a:t>
            </a:fld>
            <a:endParaRPr lang="en-US"/>
          </a:p>
        </p:txBody>
      </p:sp>
      <p:sp>
        <p:nvSpPr>
          <p:cNvPr id="5" name="Footer Placeholder 4">
            <a:extLst>
              <a:ext uri="{FF2B5EF4-FFF2-40B4-BE49-F238E27FC236}">
                <a16:creationId xmlns:a16="http://schemas.microsoft.com/office/drawing/2014/main" id="{D0B61EA5-A5E8-4749-94A3-D8FCCC548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1E5CD6-77D2-4A86-9B5F-7D6AE42792B0}"/>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906479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C0515-8D78-4DA6-9487-6BB87593D5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43759B-A5E0-4B9C-9048-91C3359FCB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7F1C6E-1990-458B-9FCC-13712E9750D8}"/>
              </a:ext>
            </a:extLst>
          </p:cNvPr>
          <p:cNvSpPr>
            <a:spLocks noGrp="1"/>
          </p:cNvSpPr>
          <p:nvPr>
            <p:ph type="dt" sz="half" idx="10"/>
          </p:nvPr>
        </p:nvSpPr>
        <p:spPr/>
        <p:txBody>
          <a:bodyPr/>
          <a:lstStyle/>
          <a:p>
            <a:fld id="{596E3653-9021-4D45-B5EF-1F853D17542F}" type="datetime1">
              <a:rPr lang="en-US" smtClean="0"/>
              <a:t>7/30/2024</a:t>
            </a:fld>
            <a:endParaRPr lang="en-US"/>
          </a:p>
        </p:txBody>
      </p:sp>
      <p:sp>
        <p:nvSpPr>
          <p:cNvPr id="5" name="Footer Placeholder 4">
            <a:extLst>
              <a:ext uri="{FF2B5EF4-FFF2-40B4-BE49-F238E27FC236}">
                <a16:creationId xmlns:a16="http://schemas.microsoft.com/office/drawing/2014/main" id="{F5C4144B-0F4D-4640-9834-2EA9937D0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1A1864-2813-4D50-B84B-941F866CF097}"/>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2496998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B0A1C-6F3E-4AED-8797-78BFED88F1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70EFC9-6F37-4206-AB4D-C75D5F3144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2972B-65AD-4942-A9F1-8B56E0F69033}"/>
              </a:ext>
            </a:extLst>
          </p:cNvPr>
          <p:cNvSpPr>
            <a:spLocks noGrp="1"/>
          </p:cNvSpPr>
          <p:nvPr>
            <p:ph type="dt" sz="half" idx="10"/>
          </p:nvPr>
        </p:nvSpPr>
        <p:spPr/>
        <p:txBody>
          <a:bodyPr/>
          <a:lstStyle/>
          <a:p>
            <a:fld id="{3DF31614-9934-44FA-8448-277A2D167FB4}" type="datetime1">
              <a:rPr lang="en-US" smtClean="0"/>
              <a:t>7/30/2024</a:t>
            </a:fld>
            <a:endParaRPr lang="en-US"/>
          </a:p>
        </p:txBody>
      </p:sp>
      <p:sp>
        <p:nvSpPr>
          <p:cNvPr id="5" name="Footer Placeholder 4">
            <a:extLst>
              <a:ext uri="{FF2B5EF4-FFF2-40B4-BE49-F238E27FC236}">
                <a16:creationId xmlns:a16="http://schemas.microsoft.com/office/drawing/2014/main" id="{34165585-49DA-4532-B336-6FB2D5F245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BD6353-0B15-46F5-BE3F-3AC0639DCB22}"/>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881705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F8FAC-527A-47E8-B872-CA54E37711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9FED78-3C21-4B3F-9DC9-2775D6B972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943C10-58EF-46E1-823F-1D89A1B058D9}"/>
              </a:ext>
            </a:extLst>
          </p:cNvPr>
          <p:cNvSpPr>
            <a:spLocks noGrp="1"/>
          </p:cNvSpPr>
          <p:nvPr>
            <p:ph type="dt" sz="half" idx="10"/>
          </p:nvPr>
        </p:nvSpPr>
        <p:spPr/>
        <p:txBody>
          <a:bodyPr/>
          <a:lstStyle/>
          <a:p>
            <a:fld id="{DC0ED9C3-F3BD-414D-A470-70B3FC458105}" type="datetime1">
              <a:rPr lang="en-US" smtClean="0"/>
              <a:t>7/30/2024</a:t>
            </a:fld>
            <a:endParaRPr lang="en-US"/>
          </a:p>
        </p:txBody>
      </p:sp>
      <p:sp>
        <p:nvSpPr>
          <p:cNvPr id="5" name="Footer Placeholder 4">
            <a:extLst>
              <a:ext uri="{FF2B5EF4-FFF2-40B4-BE49-F238E27FC236}">
                <a16:creationId xmlns:a16="http://schemas.microsoft.com/office/drawing/2014/main" id="{D0B29791-8AB0-42F4-A204-6633DA78BF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AAB1C5-9214-444F-9507-79E6081FE7DA}"/>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758357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FC844-91F0-4052-B654-A0C806D7DC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FEF547-8764-480E-95A1-93AA3133F5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1B27A0-6A8E-45CB-A392-C5C2E25238CF}"/>
              </a:ext>
            </a:extLst>
          </p:cNvPr>
          <p:cNvSpPr>
            <a:spLocks noGrp="1"/>
          </p:cNvSpPr>
          <p:nvPr>
            <p:ph type="dt" sz="half" idx="10"/>
          </p:nvPr>
        </p:nvSpPr>
        <p:spPr/>
        <p:txBody>
          <a:bodyPr/>
          <a:lstStyle/>
          <a:p>
            <a:fld id="{91FC3272-89D1-4CF0-92A0-BC1294D41FD7}" type="datetime1">
              <a:rPr lang="en-US" smtClean="0"/>
              <a:t>7/30/2024</a:t>
            </a:fld>
            <a:endParaRPr lang="en-US"/>
          </a:p>
        </p:txBody>
      </p:sp>
      <p:sp>
        <p:nvSpPr>
          <p:cNvPr id="5" name="Footer Placeholder 4">
            <a:extLst>
              <a:ext uri="{FF2B5EF4-FFF2-40B4-BE49-F238E27FC236}">
                <a16:creationId xmlns:a16="http://schemas.microsoft.com/office/drawing/2014/main" id="{C625AB84-6CCB-403F-A014-F4195D89C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BB3C67-F635-48FF-B02B-B9AE5AA12EE6}"/>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856061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5DA37-931F-45EC-B00D-884C031815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A563B0-6196-4FDF-AFB0-6B12F03C6D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C1AB68-10A1-4DE6-8930-EB1425AAEA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CD2453-DBF5-4978-A26E-1CFFD491A08A}"/>
              </a:ext>
            </a:extLst>
          </p:cNvPr>
          <p:cNvSpPr>
            <a:spLocks noGrp="1"/>
          </p:cNvSpPr>
          <p:nvPr>
            <p:ph type="dt" sz="half" idx="10"/>
          </p:nvPr>
        </p:nvSpPr>
        <p:spPr/>
        <p:txBody>
          <a:bodyPr/>
          <a:lstStyle/>
          <a:p>
            <a:fld id="{BCFF41A0-2FCB-44E7-BDAF-A9AC1B512EDB}" type="datetime1">
              <a:rPr lang="en-US" smtClean="0"/>
              <a:t>7/30/2024</a:t>
            </a:fld>
            <a:endParaRPr lang="en-US"/>
          </a:p>
        </p:txBody>
      </p:sp>
      <p:sp>
        <p:nvSpPr>
          <p:cNvPr id="6" name="Footer Placeholder 5">
            <a:extLst>
              <a:ext uri="{FF2B5EF4-FFF2-40B4-BE49-F238E27FC236}">
                <a16:creationId xmlns:a16="http://schemas.microsoft.com/office/drawing/2014/main" id="{07C3AF76-D470-4DD2-AD6D-CBC0BF616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EF7919-56C0-45B4-A72B-B35AC0945B36}"/>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571764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B67E3-607F-4A14-B56C-90B07297F9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7BAEE1-2B53-43C5-A5E4-DF1C019E27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543679-B58B-4A5B-A442-88BAC037F9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78B649-8348-4BFD-B750-A57BC7A866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B592DD-F9C1-4F7B-A91C-5F0FB67F48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DE0CFC-0D26-47B4-9A55-BCFDF0811E8A}"/>
              </a:ext>
            </a:extLst>
          </p:cNvPr>
          <p:cNvSpPr>
            <a:spLocks noGrp="1"/>
          </p:cNvSpPr>
          <p:nvPr>
            <p:ph type="dt" sz="half" idx="10"/>
          </p:nvPr>
        </p:nvSpPr>
        <p:spPr/>
        <p:txBody>
          <a:bodyPr/>
          <a:lstStyle/>
          <a:p>
            <a:fld id="{4850285A-EB29-40EA-9369-32EE09F2D98A}" type="datetime1">
              <a:rPr lang="en-US" smtClean="0"/>
              <a:t>7/30/2024</a:t>
            </a:fld>
            <a:endParaRPr lang="en-US"/>
          </a:p>
        </p:txBody>
      </p:sp>
      <p:sp>
        <p:nvSpPr>
          <p:cNvPr id="8" name="Footer Placeholder 7">
            <a:extLst>
              <a:ext uri="{FF2B5EF4-FFF2-40B4-BE49-F238E27FC236}">
                <a16:creationId xmlns:a16="http://schemas.microsoft.com/office/drawing/2014/main" id="{614AAD35-7D7D-49F4-9904-09B3F008EF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8C706B-73EB-4FA3-8546-AF2A6B64310B}"/>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262892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058D9-2F8B-4046-8A70-60B43F3940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AA95E8-A658-4A6A-B6D2-8F9C75FBCADD}"/>
              </a:ext>
            </a:extLst>
          </p:cNvPr>
          <p:cNvSpPr>
            <a:spLocks noGrp="1"/>
          </p:cNvSpPr>
          <p:nvPr>
            <p:ph type="dt" sz="half" idx="10"/>
          </p:nvPr>
        </p:nvSpPr>
        <p:spPr/>
        <p:txBody>
          <a:bodyPr/>
          <a:lstStyle/>
          <a:p>
            <a:fld id="{ABAD2522-49FB-4F76-BF9D-502737A89575}" type="datetime1">
              <a:rPr lang="en-US" smtClean="0"/>
              <a:t>7/30/2024</a:t>
            </a:fld>
            <a:endParaRPr lang="en-US"/>
          </a:p>
        </p:txBody>
      </p:sp>
      <p:sp>
        <p:nvSpPr>
          <p:cNvPr id="4" name="Footer Placeholder 3">
            <a:extLst>
              <a:ext uri="{FF2B5EF4-FFF2-40B4-BE49-F238E27FC236}">
                <a16:creationId xmlns:a16="http://schemas.microsoft.com/office/drawing/2014/main" id="{54D8BD87-1C0C-413F-8677-62730B9CD7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10B993-7281-4404-9D57-236A55061055}"/>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4111864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2DE7B9-8EF2-4B4C-BC3C-D3B8AA621A61}"/>
              </a:ext>
            </a:extLst>
          </p:cNvPr>
          <p:cNvSpPr>
            <a:spLocks noGrp="1"/>
          </p:cNvSpPr>
          <p:nvPr>
            <p:ph type="dt" sz="half" idx="10"/>
          </p:nvPr>
        </p:nvSpPr>
        <p:spPr/>
        <p:txBody>
          <a:bodyPr/>
          <a:lstStyle/>
          <a:p>
            <a:fld id="{AAE9B415-998A-4BF3-A2AF-E708DC584618}" type="datetime1">
              <a:rPr lang="en-US" smtClean="0"/>
              <a:t>7/30/2024</a:t>
            </a:fld>
            <a:endParaRPr lang="en-US"/>
          </a:p>
        </p:txBody>
      </p:sp>
      <p:sp>
        <p:nvSpPr>
          <p:cNvPr id="3" name="Footer Placeholder 2">
            <a:extLst>
              <a:ext uri="{FF2B5EF4-FFF2-40B4-BE49-F238E27FC236}">
                <a16:creationId xmlns:a16="http://schemas.microsoft.com/office/drawing/2014/main" id="{F94477FC-568A-4561-87CC-04CCA9D7DA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A6ABFB-ADEF-4ABE-9A32-610C1E7455EB}"/>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12304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27637-F74A-4907-BAF9-0C7AF6A23B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71C9AE-2DD9-4D92-96C8-64967560FE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55DA86-0209-4B1A-82CC-EFC068AB51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F18BF3-5F1A-452E-B182-C1C0A2AE3565}"/>
              </a:ext>
            </a:extLst>
          </p:cNvPr>
          <p:cNvSpPr>
            <a:spLocks noGrp="1"/>
          </p:cNvSpPr>
          <p:nvPr>
            <p:ph type="dt" sz="half" idx="10"/>
          </p:nvPr>
        </p:nvSpPr>
        <p:spPr/>
        <p:txBody>
          <a:bodyPr/>
          <a:lstStyle/>
          <a:p>
            <a:fld id="{16F598A5-4B92-45D5-8FCD-9D3B6447AFBA}" type="datetime1">
              <a:rPr lang="en-US" smtClean="0"/>
              <a:t>7/30/2024</a:t>
            </a:fld>
            <a:endParaRPr lang="en-US"/>
          </a:p>
        </p:txBody>
      </p:sp>
      <p:sp>
        <p:nvSpPr>
          <p:cNvPr id="6" name="Footer Placeholder 5">
            <a:extLst>
              <a:ext uri="{FF2B5EF4-FFF2-40B4-BE49-F238E27FC236}">
                <a16:creationId xmlns:a16="http://schemas.microsoft.com/office/drawing/2014/main" id="{994E9E41-52FE-4D19-9BFA-7D31167D1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78E7E6-0D73-4F73-B217-7255D79C8FA4}"/>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57603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49867-CCFA-4638-A58C-B247F2BBA3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57C1FC-4D05-41C8-8544-51CA7847F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CD6177-9F0A-4297-BEBE-6ECE6287A3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B3F64B-E874-4794-8127-00046FB059EE}"/>
              </a:ext>
            </a:extLst>
          </p:cNvPr>
          <p:cNvSpPr>
            <a:spLocks noGrp="1"/>
          </p:cNvSpPr>
          <p:nvPr>
            <p:ph type="dt" sz="half" idx="10"/>
          </p:nvPr>
        </p:nvSpPr>
        <p:spPr/>
        <p:txBody>
          <a:bodyPr/>
          <a:lstStyle/>
          <a:p>
            <a:fld id="{719E4767-1A36-4EAF-A0AE-41E89CB8679F}" type="datetime1">
              <a:rPr lang="en-US" smtClean="0"/>
              <a:t>7/30/2024</a:t>
            </a:fld>
            <a:endParaRPr lang="en-US"/>
          </a:p>
        </p:txBody>
      </p:sp>
      <p:sp>
        <p:nvSpPr>
          <p:cNvPr id="6" name="Footer Placeholder 5">
            <a:extLst>
              <a:ext uri="{FF2B5EF4-FFF2-40B4-BE49-F238E27FC236}">
                <a16:creationId xmlns:a16="http://schemas.microsoft.com/office/drawing/2014/main" id="{60233EFE-DDE9-4C26-86B2-574FDC89DF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ECB14F-E48E-4B12-A632-07C46982F9BF}"/>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47157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10F4C5-4B39-42A0-9F7F-98EEFBE3A3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854F5E-2DBE-4479-B68D-26B5A0B548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A8D66D-B708-473B-88B1-E9FF021A33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76ED66-EF95-44C6-A744-F9202B47F5A7}" type="datetime1">
              <a:rPr lang="en-US" smtClean="0"/>
              <a:t>7/30/2024</a:t>
            </a:fld>
            <a:endParaRPr lang="en-US"/>
          </a:p>
        </p:txBody>
      </p:sp>
      <p:sp>
        <p:nvSpPr>
          <p:cNvPr id="5" name="Footer Placeholder 4">
            <a:extLst>
              <a:ext uri="{FF2B5EF4-FFF2-40B4-BE49-F238E27FC236}">
                <a16:creationId xmlns:a16="http://schemas.microsoft.com/office/drawing/2014/main" id="{471B10C5-9E83-4550-9D33-98760CA4DA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4AAF43-4C0C-4AA1-8B6C-E1A541BFA1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B39F4-6F38-4B25-A5A9-B96F76A427A3}" type="slidenum">
              <a:rPr lang="en-US" smtClean="0"/>
              <a:t>‹#›</a:t>
            </a:fld>
            <a:endParaRPr lang="en-US"/>
          </a:p>
        </p:txBody>
      </p:sp>
    </p:spTree>
    <p:extLst>
      <p:ext uri="{BB962C8B-B14F-4D97-AF65-F5344CB8AC3E}">
        <p14:creationId xmlns:p14="http://schemas.microsoft.com/office/powerpoint/2010/main" val="96861186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jp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3981709" y="3429000"/>
            <a:ext cx="4228581" cy="2436163"/>
          </a:xfrm>
        </p:spPr>
        <p:txBody>
          <a:bodyPr>
            <a:normAutofit/>
          </a:bodyPr>
          <a:lstStyle/>
          <a:p>
            <a:r>
              <a:rPr lang="en-US" sz="3200" b="1" dirty="0"/>
              <a:t>Shopping is Easy in </a:t>
            </a:r>
            <a:r>
              <a:rPr lang="en-US" sz="3200" b="1" dirty="0" err="1"/>
              <a:t>ePro</a:t>
            </a:r>
            <a:r>
              <a:rPr lang="en-US" sz="3200" b="1" dirty="0"/>
              <a:t>!</a:t>
            </a:r>
            <a:br>
              <a:rPr lang="en-US" sz="3200" dirty="0"/>
            </a:br>
            <a:br>
              <a:rPr lang="en-US" sz="2000" dirty="0"/>
            </a:br>
            <a:br>
              <a:rPr lang="en-US" sz="2000" dirty="0"/>
            </a:br>
            <a:br>
              <a:rPr lang="en-US" sz="2000" dirty="0"/>
            </a:br>
            <a:endParaRPr lang="en-US" sz="2000" b="1" dirty="0">
              <a:solidFill>
                <a:schemeClr val="tx1"/>
              </a:solidFill>
            </a:endParaRPr>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1</a:t>
            </a:fld>
            <a:endParaRPr lang="en-US"/>
          </a:p>
        </p:txBody>
      </p:sp>
      <p:sp>
        <p:nvSpPr>
          <p:cNvPr id="3" name="TextBox 2">
            <a:extLst>
              <a:ext uri="{FF2B5EF4-FFF2-40B4-BE49-F238E27FC236}">
                <a16:creationId xmlns:a16="http://schemas.microsoft.com/office/drawing/2014/main" id="{4A5D60EE-065A-AE7B-2036-3857275BEEF9}"/>
              </a:ext>
            </a:extLst>
          </p:cNvPr>
          <p:cNvSpPr txBox="1"/>
          <p:nvPr/>
        </p:nvSpPr>
        <p:spPr>
          <a:xfrm>
            <a:off x="2215552" y="1739152"/>
            <a:ext cx="8157525"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Calibri"/>
                <a:cs typeface="Calibri"/>
              </a:rPr>
              <a:t>Non-Catalog Shopping Quick Guide</a:t>
            </a:r>
            <a:r>
              <a:rPr lang="en-US" sz="4000">
                <a:latin typeface="Calibri"/>
                <a:ea typeface="Calibri Light"/>
                <a:cs typeface="Calibri Light"/>
              </a:rPr>
              <a:t>​</a:t>
            </a:r>
            <a:endParaRPr lang="en-US" sz="4000">
              <a:latin typeface="Calibri"/>
              <a:cs typeface="Calibri"/>
            </a:endParaRPr>
          </a:p>
        </p:txBody>
      </p:sp>
      <p:pic>
        <p:nvPicPr>
          <p:cNvPr id="4" name="Picture 3" descr="A logo of a shopping cart&#10;&#10;Description automatically generated">
            <a:extLst>
              <a:ext uri="{FF2B5EF4-FFF2-40B4-BE49-F238E27FC236}">
                <a16:creationId xmlns:a16="http://schemas.microsoft.com/office/drawing/2014/main" id="{50D6BA5B-A065-231D-0445-A92D4834AD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spTree>
    <p:extLst>
      <p:ext uri="{BB962C8B-B14F-4D97-AF65-F5344CB8AC3E}">
        <p14:creationId xmlns:p14="http://schemas.microsoft.com/office/powerpoint/2010/main" val="3214242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1138043"/>
            <a:ext cx="7080236" cy="892829"/>
          </a:xfrm>
        </p:spPr>
        <p:txBody>
          <a:bodyPr>
            <a:normAutofit fontScale="90000"/>
          </a:bodyPr>
          <a:lstStyle/>
          <a:p>
            <a:r>
              <a:rPr lang="en-US" sz="3200" b="1"/>
              <a:t>Creating a Cart with a Non-Catalog Supplier</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4B39F4-6F38-4B25-A5A9-B96F76A427A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4A604793-0A3E-AA80-865F-44CC83D595EA}"/>
              </a:ext>
            </a:extLst>
          </p:cNvPr>
          <p:cNvSpPr txBox="1"/>
          <p:nvPr/>
        </p:nvSpPr>
        <p:spPr>
          <a:xfrm>
            <a:off x="2212731" y="3027692"/>
            <a:ext cx="8383551"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Rectangle: Rounded Corners 2">
            <a:extLst>
              <a:ext uri="{FF2B5EF4-FFF2-40B4-BE49-F238E27FC236}">
                <a16:creationId xmlns:a16="http://schemas.microsoft.com/office/drawing/2014/main" id="{E0D8A791-8947-5EB6-FF44-14825CA8B73E}"/>
              </a:ext>
            </a:extLst>
          </p:cNvPr>
          <p:cNvSpPr/>
          <p:nvPr/>
        </p:nvSpPr>
        <p:spPr>
          <a:xfrm>
            <a:off x="1929468" y="1769111"/>
            <a:ext cx="7457813" cy="125858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srgbClr val="4472C4"/>
              </a:solidFill>
              <a:effectLst/>
              <a:uLnTx/>
              <a:uFillTx/>
              <a:latin typeface="Segoe UI" panose="020B0502040204020203" pitchFamily="34" charset="0"/>
              <a:ea typeface="+mn-ea"/>
              <a:cs typeface="+mn-cs"/>
            </a:endParaRPr>
          </a:p>
        </p:txBody>
      </p:sp>
      <p:sp>
        <p:nvSpPr>
          <p:cNvPr id="4" name="TextBox 3">
            <a:extLst>
              <a:ext uri="{FF2B5EF4-FFF2-40B4-BE49-F238E27FC236}">
                <a16:creationId xmlns:a16="http://schemas.microsoft.com/office/drawing/2014/main" id="{FE993BB3-4686-94C0-5A2A-B95D0BDD9FB5}"/>
              </a:ext>
            </a:extLst>
          </p:cNvPr>
          <p:cNvSpPr txBox="1"/>
          <p:nvPr/>
        </p:nvSpPr>
        <p:spPr>
          <a:xfrm>
            <a:off x="2484583" y="2115128"/>
            <a:ext cx="6126018"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effectLst/>
                <a:uLnTx/>
                <a:uFillTx/>
                <a:latin typeface="Calibri" panose="020F0502020204030204"/>
                <a:ea typeface="+mn-ea"/>
                <a:cs typeface="+mn-cs"/>
              </a:rPr>
              <a:t>If you are a Shopper, you will be prompted to select a Requestor to review and submit your cart after you click the Assign Cart button. Once your assigned Requestor places the order, the requisition will begin the </a:t>
            </a:r>
            <a:r>
              <a:rPr kumimoji="0" lang="en-US" sz="1200" b="1" i="0" u="none" strike="noStrike" kern="1200" cap="none" spc="0" normalizeH="0" baseline="0" noProof="0" dirty="0" err="1">
                <a:ln>
                  <a:noFill/>
                </a:ln>
                <a:effectLst/>
                <a:uLnTx/>
                <a:uFillTx/>
                <a:latin typeface="Calibri" panose="020F0502020204030204"/>
                <a:ea typeface="+mn-ea"/>
                <a:cs typeface="+mn-cs"/>
              </a:rPr>
              <a:t>ePro</a:t>
            </a:r>
            <a:r>
              <a:rPr kumimoji="0" lang="en-US" sz="1200" b="1" i="0" u="none" strike="noStrike" kern="1200" cap="none" spc="0" normalizeH="0" baseline="0" noProof="0" dirty="0">
                <a:ln>
                  <a:noFill/>
                </a:ln>
                <a:effectLst/>
                <a:uLnTx/>
                <a:uFillTx/>
                <a:latin typeface="Calibri" panose="020F0502020204030204"/>
                <a:ea typeface="+mn-ea"/>
                <a:cs typeface="+mn-cs"/>
              </a:rPr>
              <a:t> approval process.</a:t>
            </a:r>
          </a:p>
        </p:txBody>
      </p:sp>
      <p:pic>
        <p:nvPicPr>
          <p:cNvPr id="11" name="Picture 10">
            <a:extLst>
              <a:ext uri="{FF2B5EF4-FFF2-40B4-BE49-F238E27FC236}">
                <a16:creationId xmlns:a16="http://schemas.microsoft.com/office/drawing/2014/main" id="{60C3CEFE-6C9E-E707-1189-693977D7277E}"/>
              </a:ext>
            </a:extLst>
          </p:cNvPr>
          <p:cNvPicPr>
            <a:picLocks noChangeAspect="1"/>
          </p:cNvPicPr>
          <p:nvPr/>
        </p:nvPicPr>
        <p:blipFill>
          <a:blip r:embed="rId2"/>
          <a:stretch>
            <a:fillRect/>
          </a:stretch>
        </p:blipFill>
        <p:spPr>
          <a:xfrm>
            <a:off x="2212731" y="3054563"/>
            <a:ext cx="3330425" cy="1769288"/>
          </a:xfrm>
          <a:prstGeom prst="rect">
            <a:avLst/>
          </a:prstGeom>
        </p:spPr>
      </p:pic>
      <p:pic>
        <p:nvPicPr>
          <p:cNvPr id="14" name="Picture 13">
            <a:extLst>
              <a:ext uri="{FF2B5EF4-FFF2-40B4-BE49-F238E27FC236}">
                <a16:creationId xmlns:a16="http://schemas.microsoft.com/office/drawing/2014/main" id="{A26A36F4-800F-3DAF-DEC8-CC19E07A7FF1}"/>
              </a:ext>
            </a:extLst>
          </p:cNvPr>
          <p:cNvPicPr>
            <a:picLocks noChangeAspect="1"/>
          </p:cNvPicPr>
          <p:nvPr/>
        </p:nvPicPr>
        <p:blipFill>
          <a:blip r:embed="rId3"/>
          <a:stretch>
            <a:fillRect/>
          </a:stretch>
        </p:blipFill>
        <p:spPr>
          <a:xfrm>
            <a:off x="5758455" y="3538257"/>
            <a:ext cx="4344550" cy="3000655"/>
          </a:xfrm>
          <a:prstGeom prst="rect">
            <a:avLst/>
          </a:prstGeom>
        </p:spPr>
      </p:pic>
      <p:pic>
        <p:nvPicPr>
          <p:cNvPr id="8" name="Picture 7" descr="A logo of a shopping cart&#10;&#10;Description automatically generated">
            <a:extLst>
              <a:ext uri="{FF2B5EF4-FFF2-40B4-BE49-F238E27FC236}">
                <a16:creationId xmlns:a16="http://schemas.microsoft.com/office/drawing/2014/main" id="{1C411FB3-F152-A54D-88AC-651A289C36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spTree>
    <p:extLst>
      <p:ext uri="{BB962C8B-B14F-4D97-AF65-F5344CB8AC3E}">
        <p14:creationId xmlns:p14="http://schemas.microsoft.com/office/powerpoint/2010/main" val="2221553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1008738"/>
            <a:ext cx="7080236" cy="892829"/>
          </a:xfrm>
        </p:spPr>
        <p:txBody>
          <a:bodyPr>
            <a:normAutofit fontScale="90000"/>
          </a:bodyPr>
          <a:lstStyle/>
          <a:p>
            <a:r>
              <a:rPr lang="en-US" sz="3200" b="1"/>
              <a:t>Creating a Cart with a Non-Catalog Supplier</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4B39F4-6F38-4B25-A5A9-B96F76A427A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4A604793-0A3E-AA80-865F-44CC83D595EA}"/>
              </a:ext>
            </a:extLst>
          </p:cNvPr>
          <p:cNvSpPr txBox="1"/>
          <p:nvPr/>
        </p:nvSpPr>
        <p:spPr>
          <a:xfrm>
            <a:off x="2212731" y="3027692"/>
            <a:ext cx="8383551"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Rectangle: Rounded Corners 2">
            <a:extLst>
              <a:ext uri="{FF2B5EF4-FFF2-40B4-BE49-F238E27FC236}">
                <a16:creationId xmlns:a16="http://schemas.microsoft.com/office/drawing/2014/main" id="{E0D8A791-8947-5EB6-FF44-14825CA8B73E}"/>
              </a:ext>
            </a:extLst>
          </p:cNvPr>
          <p:cNvSpPr/>
          <p:nvPr/>
        </p:nvSpPr>
        <p:spPr>
          <a:xfrm>
            <a:off x="1929468" y="1769111"/>
            <a:ext cx="7457813" cy="125858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srgbClr val="4472C4"/>
              </a:solidFill>
              <a:effectLst/>
              <a:uLnTx/>
              <a:uFillTx/>
              <a:latin typeface="Segoe UI" panose="020B0502040204020203" pitchFamily="34" charset="0"/>
              <a:ea typeface="+mn-ea"/>
              <a:cs typeface="+mn-cs"/>
            </a:endParaRPr>
          </a:p>
        </p:txBody>
      </p:sp>
      <p:pic>
        <p:nvPicPr>
          <p:cNvPr id="9" name="Picture 8">
            <a:extLst>
              <a:ext uri="{FF2B5EF4-FFF2-40B4-BE49-F238E27FC236}">
                <a16:creationId xmlns:a16="http://schemas.microsoft.com/office/drawing/2014/main" id="{E8C89C96-300B-92F8-0263-C1A8D975DDBC}"/>
              </a:ext>
            </a:extLst>
          </p:cNvPr>
          <p:cNvPicPr>
            <a:picLocks noChangeAspect="1"/>
          </p:cNvPicPr>
          <p:nvPr/>
        </p:nvPicPr>
        <p:blipFill>
          <a:blip r:embed="rId2"/>
          <a:stretch>
            <a:fillRect/>
          </a:stretch>
        </p:blipFill>
        <p:spPr>
          <a:xfrm>
            <a:off x="2604653" y="2474533"/>
            <a:ext cx="5359247" cy="4009445"/>
          </a:xfrm>
          <a:prstGeom prst="rect">
            <a:avLst/>
          </a:prstGeom>
        </p:spPr>
      </p:pic>
      <p:sp>
        <p:nvSpPr>
          <p:cNvPr id="10" name="TextBox 9">
            <a:extLst>
              <a:ext uri="{FF2B5EF4-FFF2-40B4-BE49-F238E27FC236}">
                <a16:creationId xmlns:a16="http://schemas.microsoft.com/office/drawing/2014/main" id="{69A47023-E006-5681-696E-E2162D15A887}"/>
              </a:ext>
            </a:extLst>
          </p:cNvPr>
          <p:cNvSpPr txBox="1"/>
          <p:nvPr/>
        </p:nvSpPr>
        <p:spPr>
          <a:xfrm>
            <a:off x="2604653" y="1791857"/>
            <a:ext cx="5781965"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effectLst/>
                <a:uLnTx/>
                <a:uFillTx/>
                <a:latin typeface="Calibri" panose="020F0502020204030204"/>
                <a:ea typeface="+mn-ea"/>
                <a:cs typeface="+mn-cs"/>
              </a:rPr>
              <a:t>When the Requestor places the order, the workflow status can be viewed in the What’s </a:t>
            </a:r>
            <a:r>
              <a:rPr kumimoji="0" lang="en-US" sz="1200" b="1" i="0" u="none" strike="noStrike" kern="1200" cap="none" spc="0" normalizeH="0" baseline="0" noProof="0">
                <a:ln>
                  <a:noFill/>
                </a:ln>
                <a:effectLst/>
                <a:uLnTx/>
                <a:uFillTx/>
                <a:latin typeface="Calibri" panose="020F0502020204030204"/>
                <a:ea typeface="+mn-ea"/>
                <a:cs typeface="+mn-cs"/>
              </a:rPr>
              <a:t>Next section of the requisition. Once it moves all the way through the workflow, a </a:t>
            </a:r>
            <a:r>
              <a:rPr kumimoji="0" lang="en-US" sz="1200" b="1" i="0" u="none" strike="noStrike" kern="1200" cap="none" spc="0" normalizeH="0" baseline="0" noProof="0" dirty="0">
                <a:ln>
                  <a:noFill/>
                </a:ln>
                <a:effectLst/>
                <a:uLnTx/>
                <a:uFillTx/>
                <a:latin typeface="Calibri" panose="020F0502020204030204"/>
                <a:ea typeface="+mn-ea"/>
                <a:cs typeface="+mn-cs"/>
              </a:rPr>
              <a:t>Purchase Order will be issued.</a:t>
            </a:r>
          </a:p>
        </p:txBody>
      </p:sp>
      <p:cxnSp>
        <p:nvCxnSpPr>
          <p:cNvPr id="13" name="Straight Arrow Connector 12">
            <a:extLst>
              <a:ext uri="{FF2B5EF4-FFF2-40B4-BE49-F238E27FC236}">
                <a16:creationId xmlns:a16="http://schemas.microsoft.com/office/drawing/2014/main" id="{B0C6377E-76BA-5F01-81A0-154EBBDF2D2C}"/>
              </a:ext>
            </a:extLst>
          </p:cNvPr>
          <p:cNvCxnSpPr>
            <a:cxnSpLocks/>
          </p:cNvCxnSpPr>
          <p:nvPr/>
        </p:nvCxnSpPr>
        <p:spPr>
          <a:xfrm>
            <a:off x="5658374" y="2563371"/>
            <a:ext cx="979714" cy="89229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4" name="Picture 3" descr="A logo of a shopping cart&#10;&#10;Description automatically generated">
            <a:extLst>
              <a:ext uri="{FF2B5EF4-FFF2-40B4-BE49-F238E27FC236}">
                <a16:creationId xmlns:a16="http://schemas.microsoft.com/office/drawing/2014/main" id="{2AFA6CCC-2D7E-61A0-18DF-075525927F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pic>
        <p:nvPicPr>
          <p:cNvPr id="6" name="Picture 5">
            <a:extLst>
              <a:ext uri="{FF2B5EF4-FFF2-40B4-BE49-F238E27FC236}">
                <a16:creationId xmlns:a16="http://schemas.microsoft.com/office/drawing/2014/main" id="{93505B09-F256-826D-3D82-B5AC4E5111C1}"/>
              </a:ext>
            </a:extLst>
          </p:cNvPr>
          <p:cNvPicPr>
            <a:picLocks noChangeAspect="1"/>
          </p:cNvPicPr>
          <p:nvPr/>
        </p:nvPicPr>
        <p:blipFill>
          <a:blip r:embed="rId4"/>
          <a:stretch>
            <a:fillRect/>
          </a:stretch>
        </p:blipFill>
        <p:spPr>
          <a:xfrm>
            <a:off x="2604653" y="2488168"/>
            <a:ext cx="1071997" cy="154876"/>
          </a:xfrm>
          <a:prstGeom prst="rect">
            <a:avLst/>
          </a:prstGeom>
        </p:spPr>
      </p:pic>
    </p:spTree>
    <p:extLst>
      <p:ext uri="{BB962C8B-B14F-4D97-AF65-F5344CB8AC3E}">
        <p14:creationId xmlns:p14="http://schemas.microsoft.com/office/powerpoint/2010/main" val="2675114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626409" y="1274982"/>
            <a:ext cx="6575297" cy="892829"/>
          </a:xfrm>
        </p:spPr>
        <p:txBody>
          <a:bodyPr>
            <a:normAutofit fontScale="90000"/>
          </a:bodyPr>
          <a:lstStyle/>
          <a:p>
            <a:r>
              <a:rPr lang="en-US" sz="3200" b="1"/>
              <a:t>Creating a Cart with a Non-Catalog Supplier</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2</a:t>
            </a:fld>
            <a:endParaRPr lang="en-US"/>
          </a:p>
        </p:txBody>
      </p:sp>
      <p:sp>
        <p:nvSpPr>
          <p:cNvPr id="7" name="TextBox 6">
            <a:extLst>
              <a:ext uri="{FF2B5EF4-FFF2-40B4-BE49-F238E27FC236}">
                <a16:creationId xmlns:a16="http://schemas.microsoft.com/office/drawing/2014/main" id="{4A604793-0A3E-AA80-865F-44CC83D595EA}"/>
              </a:ext>
            </a:extLst>
          </p:cNvPr>
          <p:cNvSpPr txBox="1"/>
          <p:nvPr/>
        </p:nvSpPr>
        <p:spPr>
          <a:xfrm>
            <a:off x="2201663" y="2246458"/>
            <a:ext cx="8394620" cy="4801314"/>
          </a:xfrm>
          <a:prstGeom prst="rect">
            <a:avLst/>
          </a:prstGeom>
          <a:noFill/>
        </p:spPr>
        <p:txBody>
          <a:bodyPr wrap="square" lIns="91440" tIns="45720" rIns="91440" bIns="45720" rtlCol="0" anchor="t">
            <a:spAutoFit/>
          </a:bodyPr>
          <a:lstStyle/>
          <a:p>
            <a:r>
              <a:rPr lang="en-US" b="1" dirty="0" err="1">
                <a:ea typeface="+mn-lt"/>
                <a:cs typeface="+mn-lt"/>
              </a:rPr>
              <a:t>ePro</a:t>
            </a:r>
            <a:r>
              <a:rPr lang="en-US" b="1" dirty="0">
                <a:ea typeface="+mn-lt"/>
                <a:cs typeface="+mn-lt"/>
              </a:rPr>
              <a:t> Shoppers and Requestors:</a:t>
            </a:r>
            <a:endParaRPr lang="en-US" b="1" dirty="0">
              <a:cs typeface="Calibri"/>
            </a:endParaRPr>
          </a:p>
          <a:p>
            <a:endParaRPr lang="en-US" dirty="0">
              <a:ea typeface="+mn-lt"/>
              <a:cs typeface="+mn-lt"/>
            </a:endParaRPr>
          </a:p>
          <a:p>
            <a:pPr marL="285750" indent="-285750">
              <a:buFont typeface="Arial"/>
              <a:buChar char="•"/>
            </a:pPr>
            <a:r>
              <a:rPr lang="en-US" dirty="0">
                <a:ea typeface="+mn-lt"/>
                <a:cs typeface="+mn-lt"/>
              </a:rPr>
              <a:t>Both Shoppers and Requestors can shop for items and add them to carts.</a:t>
            </a:r>
          </a:p>
          <a:p>
            <a:endParaRPr lang="en-US" dirty="0">
              <a:ea typeface="+mn-lt"/>
              <a:cs typeface="+mn-lt"/>
            </a:endParaRPr>
          </a:p>
          <a:p>
            <a:r>
              <a:rPr lang="en-US" dirty="0">
                <a:ea typeface="+mn-lt"/>
                <a:cs typeface="+mn-lt"/>
              </a:rPr>
              <a:t>Requestors have additional permissions: </a:t>
            </a:r>
          </a:p>
          <a:p>
            <a:endParaRPr lang="en-US" dirty="0">
              <a:cs typeface="Calibri" panose="020F0502020204030204"/>
            </a:endParaRPr>
          </a:p>
          <a:p>
            <a:pPr marL="285750" indent="-285750">
              <a:buFont typeface="Arial"/>
              <a:buChar char="•"/>
            </a:pPr>
            <a:r>
              <a:rPr lang="en-US" dirty="0">
                <a:ea typeface="+mn-lt"/>
                <a:cs typeface="+mn-lt"/>
              </a:rPr>
              <a:t>Requestors can submit carts that have been assigned to them by Shoppers. </a:t>
            </a:r>
          </a:p>
          <a:p>
            <a:endParaRPr lang="en-US" dirty="0">
              <a:cs typeface="Calibri" panose="020F0502020204030204"/>
            </a:endParaRPr>
          </a:p>
          <a:p>
            <a:pPr marL="285750" indent="-285750">
              <a:buFont typeface="Arial"/>
              <a:buChar char="•"/>
            </a:pPr>
            <a:r>
              <a:rPr lang="en-US" dirty="0">
                <a:ea typeface="+mn-lt"/>
                <a:cs typeface="+mn-lt"/>
              </a:rPr>
              <a:t>Requestors are users who have knowledge of </a:t>
            </a:r>
            <a:r>
              <a:rPr lang="en-US" dirty="0" err="1">
                <a:ea typeface="+mn-lt"/>
                <a:cs typeface="+mn-lt"/>
              </a:rPr>
              <a:t>ePro</a:t>
            </a:r>
            <a:r>
              <a:rPr lang="en-US" dirty="0">
                <a:ea typeface="+mn-lt"/>
                <a:cs typeface="+mn-lt"/>
              </a:rPr>
              <a:t> accounting codes and Chartfields. The requestor may need to update the requisition with these codes before placing an order. </a:t>
            </a:r>
            <a:endParaRPr lang="en-US" dirty="0">
              <a:cs typeface="Calibri" panose="020F0502020204030204"/>
            </a:endParaRPr>
          </a:p>
          <a:p>
            <a:pPr marL="285750" indent="-285750">
              <a:buFont typeface="Arial"/>
              <a:buChar char="•"/>
            </a:pPr>
            <a:endParaRPr lang="en-US" dirty="0">
              <a:ea typeface="+mn-lt"/>
              <a:cs typeface="+mn-lt"/>
            </a:endParaRPr>
          </a:p>
          <a:p>
            <a:pPr marL="285750" indent="-285750">
              <a:buFont typeface="Arial"/>
              <a:buChar char="•"/>
            </a:pPr>
            <a:r>
              <a:rPr lang="en-US" dirty="0">
                <a:ea typeface="+mn-lt"/>
                <a:cs typeface="+mn-lt"/>
              </a:rPr>
              <a:t>Responsibilities of a Requestor include following Procurement Guidelines, bid thresholds, validating accuracy of Accounting Chartfields, Ship To information, and Business Purpose.</a:t>
            </a:r>
            <a:endParaRPr lang="en-US" dirty="0">
              <a:cs typeface="Calibri" panose="020F0502020204030204"/>
            </a:endParaRPr>
          </a:p>
          <a:p>
            <a:endParaRPr lang="en-US" dirty="0">
              <a:cs typeface="Calibri" panose="020F0502020204030204"/>
            </a:endParaRPr>
          </a:p>
          <a:p>
            <a:endParaRPr lang="en-US" dirty="0"/>
          </a:p>
        </p:txBody>
      </p:sp>
      <p:pic>
        <p:nvPicPr>
          <p:cNvPr id="3" name="Picture 2" descr="A logo of a shopping cart&#10;&#10;Description automatically generated">
            <a:extLst>
              <a:ext uri="{FF2B5EF4-FFF2-40B4-BE49-F238E27FC236}">
                <a16:creationId xmlns:a16="http://schemas.microsoft.com/office/drawing/2014/main" id="{CF31676E-D84B-BCBF-DFBA-1B01975DFB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spTree>
    <p:extLst>
      <p:ext uri="{BB962C8B-B14F-4D97-AF65-F5344CB8AC3E}">
        <p14:creationId xmlns:p14="http://schemas.microsoft.com/office/powerpoint/2010/main" val="2195879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356882" y="1364546"/>
            <a:ext cx="7080236" cy="892829"/>
          </a:xfrm>
        </p:spPr>
        <p:txBody>
          <a:bodyPr>
            <a:normAutofit fontScale="90000"/>
          </a:bodyPr>
          <a:lstStyle/>
          <a:p>
            <a:r>
              <a:rPr lang="en-US" sz="3200" b="1"/>
              <a:t>Creating a Cart with a Non-Catalog Supplier</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3</a:t>
            </a:fld>
            <a:endParaRPr lang="en-US"/>
          </a:p>
        </p:txBody>
      </p:sp>
      <p:sp>
        <p:nvSpPr>
          <p:cNvPr id="7" name="TextBox 6">
            <a:extLst>
              <a:ext uri="{FF2B5EF4-FFF2-40B4-BE49-F238E27FC236}">
                <a16:creationId xmlns:a16="http://schemas.microsoft.com/office/drawing/2014/main" id="{4A604793-0A3E-AA80-865F-44CC83D595EA}"/>
              </a:ext>
            </a:extLst>
          </p:cNvPr>
          <p:cNvSpPr txBox="1"/>
          <p:nvPr/>
        </p:nvSpPr>
        <p:spPr>
          <a:xfrm>
            <a:off x="2212731" y="3027692"/>
            <a:ext cx="8383551" cy="646331"/>
          </a:xfrm>
          <a:prstGeom prst="rect">
            <a:avLst/>
          </a:prstGeom>
          <a:noFill/>
        </p:spPr>
        <p:txBody>
          <a:bodyPr wrap="square" lIns="91440" tIns="45720" rIns="91440" bIns="45720" rtlCol="0" anchor="t">
            <a:spAutoFit/>
          </a:bodyPr>
          <a:lstStyle/>
          <a:p>
            <a:endParaRPr lang="en-US">
              <a:cs typeface="Calibri" panose="020F0502020204030204"/>
            </a:endParaRPr>
          </a:p>
          <a:p>
            <a:endParaRPr lang="en-US"/>
          </a:p>
        </p:txBody>
      </p:sp>
      <p:sp>
        <p:nvSpPr>
          <p:cNvPr id="3" name="Rectangle: Rounded Corners 2">
            <a:extLst>
              <a:ext uri="{FF2B5EF4-FFF2-40B4-BE49-F238E27FC236}">
                <a16:creationId xmlns:a16="http://schemas.microsoft.com/office/drawing/2014/main" id="{E0D8A791-8947-5EB6-FF44-14825CA8B73E}"/>
              </a:ext>
            </a:extLst>
          </p:cNvPr>
          <p:cNvSpPr/>
          <p:nvPr/>
        </p:nvSpPr>
        <p:spPr>
          <a:xfrm>
            <a:off x="1736440" y="2378973"/>
            <a:ext cx="9213654" cy="115954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1400" b="1" dirty="0">
                <a:solidFill>
                  <a:schemeClr val="tx1"/>
                </a:solidFill>
              </a:rPr>
              <a:t>Your Home page contains links to make shopping easier. </a:t>
            </a:r>
            <a:endParaRPr lang="en-US" sz="1400" b="1" dirty="0">
              <a:solidFill>
                <a:schemeClr val="tx1"/>
              </a:solidFill>
              <a:cs typeface="Calibri"/>
            </a:endParaRPr>
          </a:p>
          <a:p>
            <a:endParaRPr lang="en-US" sz="1400" b="1" dirty="0">
              <a:solidFill>
                <a:schemeClr val="tx1"/>
              </a:solidFill>
              <a:cs typeface="Calibri"/>
            </a:endParaRPr>
          </a:p>
          <a:p>
            <a:r>
              <a:rPr lang="en-US" sz="1400" b="1" dirty="0">
                <a:solidFill>
                  <a:schemeClr val="tx1"/>
                </a:solidFill>
              </a:rPr>
              <a:t>If you need to purchase goods from a supplier who does not have a catalog in </a:t>
            </a:r>
            <a:r>
              <a:rPr lang="en-US" sz="1400" b="1" dirty="0" err="1">
                <a:solidFill>
                  <a:schemeClr val="tx1"/>
                </a:solidFill>
              </a:rPr>
              <a:t>ePro</a:t>
            </a:r>
            <a:r>
              <a:rPr lang="en-US" sz="1400" b="1" dirty="0">
                <a:solidFill>
                  <a:schemeClr val="tx1"/>
                </a:solidFill>
              </a:rPr>
              <a:t>, you can utilize the Non-Catalog Item link in the top navigation bar.</a:t>
            </a:r>
            <a:endParaRPr lang="en-US" sz="1400" b="1" dirty="0">
              <a:solidFill>
                <a:schemeClr val="tx1"/>
              </a:solidFill>
              <a:cs typeface="Calibri"/>
            </a:endParaRPr>
          </a:p>
          <a:p>
            <a:pPr algn="ctr"/>
            <a:endParaRPr lang="en-US" sz="1100" dirty="0"/>
          </a:p>
        </p:txBody>
      </p:sp>
      <p:pic>
        <p:nvPicPr>
          <p:cNvPr id="9" name="Picture 8">
            <a:extLst>
              <a:ext uri="{FF2B5EF4-FFF2-40B4-BE49-F238E27FC236}">
                <a16:creationId xmlns:a16="http://schemas.microsoft.com/office/drawing/2014/main" id="{9CC36142-9FD8-5C9C-AC65-CF97D16969DF}"/>
              </a:ext>
            </a:extLst>
          </p:cNvPr>
          <p:cNvPicPr>
            <a:picLocks noChangeAspect="1"/>
          </p:cNvPicPr>
          <p:nvPr/>
        </p:nvPicPr>
        <p:blipFill>
          <a:blip r:embed="rId2"/>
          <a:stretch>
            <a:fillRect/>
          </a:stretch>
        </p:blipFill>
        <p:spPr>
          <a:xfrm>
            <a:off x="434566" y="3523670"/>
            <a:ext cx="11182356" cy="2429187"/>
          </a:xfrm>
          <a:prstGeom prst="rect">
            <a:avLst/>
          </a:prstGeom>
        </p:spPr>
      </p:pic>
      <p:cxnSp>
        <p:nvCxnSpPr>
          <p:cNvPr id="11" name="Straight Arrow Connector 10">
            <a:extLst>
              <a:ext uri="{FF2B5EF4-FFF2-40B4-BE49-F238E27FC236}">
                <a16:creationId xmlns:a16="http://schemas.microsoft.com/office/drawing/2014/main" id="{9257639B-A750-405F-47C6-B2964859B391}"/>
              </a:ext>
            </a:extLst>
          </p:cNvPr>
          <p:cNvCxnSpPr>
            <a:cxnSpLocks/>
          </p:cNvCxnSpPr>
          <p:nvPr/>
        </p:nvCxnSpPr>
        <p:spPr>
          <a:xfrm flipH="1" flipV="1">
            <a:off x="8428777" y="5023651"/>
            <a:ext cx="697117" cy="89629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4" name="Picture 3" descr="A logo of a shopping cart&#10;&#10;Description automatically generated">
            <a:extLst>
              <a:ext uri="{FF2B5EF4-FFF2-40B4-BE49-F238E27FC236}">
                <a16:creationId xmlns:a16="http://schemas.microsoft.com/office/drawing/2014/main" id="{B91FCDFF-DEDA-91FB-5737-C8963DC9B9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pic>
        <p:nvPicPr>
          <p:cNvPr id="6" name="Picture 5">
            <a:extLst>
              <a:ext uri="{FF2B5EF4-FFF2-40B4-BE49-F238E27FC236}">
                <a16:creationId xmlns:a16="http://schemas.microsoft.com/office/drawing/2014/main" id="{7801980A-F5FB-ABBE-9FD0-030DAAEE7953}"/>
              </a:ext>
            </a:extLst>
          </p:cNvPr>
          <p:cNvPicPr>
            <a:picLocks noChangeAspect="1"/>
          </p:cNvPicPr>
          <p:nvPr/>
        </p:nvPicPr>
        <p:blipFill>
          <a:blip r:embed="rId4"/>
          <a:stretch>
            <a:fillRect/>
          </a:stretch>
        </p:blipFill>
        <p:spPr>
          <a:xfrm>
            <a:off x="1512904" y="3607749"/>
            <a:ext cx="1855136" cy="268020"/>
          </a:xfrm>
          <a:prstGeom prst="rect">
            <a:avLst/>
          </a:prstGeom>
        </p:spPr>
      </p:pic>
    </p:spTree>
    <p:extLst>
      <p:ext uri="{BB962C8B-B14F-4D97-AF65-F5344CB8AC3E}">
        <p14:creationId xmlns:p14="http://schemas.microsoft.com/office/powerpoint/2010/main" val="2552768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57CBBD1-7F4F-44A2-1034-1CAE0F512955}"/>
              </a:ext>
            </a:extLst>
          </p:cNvPr>
          <p:cNvPicPr>
            <a:picLocks noChangeAspect="1"/>
          </p:cNvPicPr>
          <p:nvPr/>
        </p:nvPicPr>
        <p:blipFill>
          <a:blip r:embed="rId2"/>
          <a:stretch>
            <a:fillRect/>
          </a:stretch>
        </p:blipFill>
        <p:spPr>
          <a:xfrm>
            <a:off x="379913" y="3345240"/>
            <a:ext cx="9485745" cy="2940439"/>
          </a:xfrm>
          <a:prstGeom prst="rect">
            <a:avLst/>
          </a:prstGeom>
        </p:spPr>
      </p:pic>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1138043"/>
            <a:ext cx="7080236" cy="892829"/>
          </a:xfrm>
        </p:spPr>
        <p:txBody>
          <a:bodyPr>
            <a:normAutofit fontScale="90000"/>
          </a:bodyPr>
          <a:lstStyle/>
          <a:p>
            <a:r>
              <a:rPr lang="en-US" sz="3200" b="1"/>
              <a:t>Creating a Cart with a Non-Catalog Supplier</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4</a:t>
            </a:fld>
            <a:endParaRPr lang="en-US"/>
          </a:p>
        </p:txBody>
      </p:sp>
      <p:sp>
        <p:nvSpPr>
          <p:cNvPr id="3" name="Rectangle: Rounded Corners 2">
            <a:extLst>
              <a:ext uri="{FF2B5EF4-FFF2-40B4-BE49-F238E27FC236}">
                <a16:creationId xmlns:a16="http://schemas.microsoft.com/office/drawing/2014/main" id="{E0D8A791-8947-5EB6-FF44-14825CA8B73E}"/>
              </a:ext>
            </a:extLst>
          </p:cNvPr>
          <p:cNvSpPr/>
          <p:nvPr/>
        </p:nvSpPr>
        <p:spPr>
          <a:xfrm>
            <a:off x="1502228" y="2113580"/>
            <a:ext cx="8363429" cy="998847"/>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rPr>
              <a:t>Begin by selecting a Supplier using the Search feature (the magnifying glass).  A pop-up list will display for you to find your supplier.</a:t>
            </a:r>
          </a:p>
          <a:p>
            <a:endParaRPr lang="en-US" sz="1400" b="1" dirty="0">
              <a:solidFill>
                <a:schemeClr val="tx1"/>
              </a:solidFill>
            </a:endParaRPr>
          </a:p>
          <a:p>
            <a:r>
              <a:rPr lang="en-US" sz="1400" b="1" dirty="0">
                <a:solidFill>
                  <a:schemeClr val="tx1"/>
                </a:solidFill>
              </a:rPr>
              <a:t>When you begin typing the name of your supplier on the pop-up, Search will auto-populate a list of options for you.  Click the “+” sign to select your supplier.</a:t>
            </a:r>
          </a:p>
        </p:txBody>
      </p:sp>
      <p:cxnSp>
        <p:nvCxnSpPr>
          <p:cNvPr id="7" name="Straight Arrow Connector 6">
            <a:extLst>
              <a:ext uri="{FF2B5EF4-FFF2-40B4-BE49-F238E27FC236}">
                <a16:creationId xmlns:a16="http://schemas.microsoft.com/office/drawing/2014/main" id="{E2AED874-5E24-EA9A-49C9-F8272F2F6DA5}"/>
              </a:ext>
            </a:extLst>
          </p:cNvPr>
          <p:cNvCxnSpPr>
            <a:cxnSpLocks/>
          </p:cNvCxnSpPr>
          <p:nvPr/>
        </p:nvCxnSpPr>
        <p:spPr>
          <a:xfrm flipH="1">
            <a:off x="6813178" y="3876890"/>
            <a:ext cx="600635" cy="69476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209FFFC-20B0-83C1-013B-11E2D5FF443F}"/>
              </a:ext>
            </a:extLst>
          </p:cNvPr>
          <p:cNvCxnSpPr>
            <a:cxnSpLocks/>
          </p:cNvCxnSpPr>
          <p:nvPr/>
        </p:nvCxnSpPr>
        <p:spPr>
          <a:xfrm flipH="1">
            <a:off x="4674453" y="3239057"/>
            <a:ext cx="600635" cy="69476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9AAEC15-0683-D39B-87CA-9B0E2711C0EC}"/>
              </a:ext>
            </a:extLst>
          </p:cNvPr>
          <p:cNvCxnSpPr>
            <a:cxnSpLocks/>
          </p:cNvCxnSpPr>
          <p:nvPr/>
        </p:nvCxnSpPr>
        <p:spPr>
          <a:xfrm flipH="1">
            <a:off x="2299447" y="3507095"/>
            <a:ext cx="600635" cy="69476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4" name="Picture 3" descr="A logo of a shopping cart&#10;&#10;Description automatically generated">
            <a:extLst>
              <a:ext uri="{FF2B5EF4-FFF2-40B4-BE49-F238E27FC236}">
                <a16:creationId xmlns:a16="http://schemas.microsoft.com/office/drawing/2014/main" id="{E207BADF-56A1-5693-C2AB-1C4994119D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spTree>
    <p:extLst>
      <p:ext uri="{BB962C8B-B14F-4D97-AF65-F5344CB8AC3E}">
        <p14:creationId xmlns:p14="http://schemas.microsoft.com/office/powerpoint/2010/main" val="3117368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9877E89-0321-736E-21F1-095B70427E8A}"/>
              </a:ext>
            </a:extLst>
          </p:cNvPr>
          <p:cNvPicPr>
            <a:picLocks noChangeAspect="1"/>
          </p:cNvPicPr>
          <p:nvPr/>
        </p:nvPicPr>
        <p:blipFill>
          <a:blip r:embed="rId2"/>
          <a:stretch>
            <a:fillRect/>
          </a:stretch>
        </p:blipFill>
        <p:spPr>
          <a:xfrm>
            <a:off x="619254" y="1946736"/>
            <a:ext cx="7991346" cy="4254236"/>
          </a:xfrm>
          <a:prstGeom prst="rect">
            <a:avLst/>
          </a:prstGeom>
        </p:spPr>
      </p:pic>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09156" y="1106568"/>
            <a:ext cx="6575297" cy="892829"/>
          </a:xfrm>
        </p:spPr>
        <p:txBody>
          <a:bodyPr>
            <a:normAutofit fontScale="90000"/>
          </a:bodyPr>
          <a:lstStyle/>
          <a:p>
            <a:r>
              <a:rPr lang="en-US" sz="3200" b="1"/>
              <a:t>Creating a Cart with a Non-Catalog Supplier</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5</a:t>
            </a:fld>
            <a:endParaRPr lang="en-US"/>
          </a:p>
        </p:txBody>
      </p:sp>
      <p:sp>
        <p:nvSpPr>
          <p:cNvPr id="7" name="TextBox 6">
            <a:extLst>
              <a:ext uri="{FF2B5EF4-FFF2-40B4-BE49-F238E27FC236}">
                <a16:creationId xmlns:a16="http://schemas.microsoft.com/office/drawing/2014/main" id="{4A604793-0A3E-AA80-865F-44CC83D595EA}"/>
              </a:ext>
            </a:extLst>
          </p:cNvPr>
          <p:cNvSpPr txBox="1"/>
          <p:nvPr/>
        </p:nvSpPr>
        <p:spPr>
          <a:xfrm>
            <a:off x="2212731" y="3027692"/>
            <a:ext cx="8383551" cy="646331"/>
          </a:xfrm>
          <a:prstGeom prst="rect">
            <a:avLst/>
          </a:prstGeom>
          <a:noFill/>
        </p:spPr>
        <p:txBody>
          <a:bodyPr wrap="square" lIns="91440" tIns="45720" rIns="91440" bIns="45720" rtlCol="0" anchor="t">
            <a:spAutoFit/>
          </a:bodyPr>
          <a:lstStyle/>
          <a:p>
            <a:endParaRPr lang="en-US">
              <a:cs typeface="Calibri" panose="020F0502020204030204"/>
            </a:endParaRPr>
          </a:p>
          <a:p>
            <a:endParaRPr lang="en-US"/>
          </a:p>
        </p:txBody>
      </p:sp>
      <p:sp>
        <p:nvSpPr>
          <p:cNvPr id="12" name="TextBox 11">
            <a:extLst>
              <a:ext uri="{FF2B5EF4-FFF2-40B4-BE49-F238E27FC236}">
                <a16:creationId xmlns:a16="http://schemas.microsoft.com/office/drawing/2014/main" id="{F2559478-EF32-E88F-2D4E-214918BF362A}"/>
              </a:ext>
            </a:extLst>
          </p:cNvPr>
          <p:cNvSpPr txBox="1"/>
          <p:nvPr/>
        </p:nvSpPr>
        <p:spPr>
          <a:xfrm>
            <a:off x="9010500" y="2235799"/>
            <a:ext cx="2356749" cy="3754874"/>
          </a:xfrm>
          <a:prstGeom prst="rect">
            <a:avLst/>
          </a:prstGeom>
          <a:noFill/>
        </p:spPr>
        <p:txBody>
          <a:bodyPr wrap="square" rtlCol="0">
            <a:spAutoFit/>
          </a:bodyPr>
          <a:lstStyle/>
          <a:p>
            <a:r>
              <a:rPr lang="en-US" sz="1400" b="1" dirty="0"/>
              <a:t>You will need to complete information about the item:</a:t>
            </a:r>
          </a:p>
          <a:p>
            <a:endParaRPr lang="en-US" sz="1400" b="1" dirty="0"/>
          </a:p>
          <a:p>
            <a:pPr marL="285750" indent="-285750">
              <a:buFont typeface="Arial" panose="020B0604020202020204" pitchFamily="34" charset="0"/>
              <a:buChar char="•"/>
            </a:pPr>
            <a:r>
              <a:rPr lang="en-US" sz="1400" b="1" dirty="0"/>
              <a:t>Product Description</a:t>
            </a:r>
          </a:p>
          <a:p>
            <a:pPr marL="285750" indent="-285750">
              <a:buFont typeface="Arial" panose="020B0604020202020204" pitchFamily="34" charset="0"/>
              <a:buChar char="•"/>
            </a:pPr>
            <a:r>
              <a:rPr lang="en-US" sz="1400" b="1" dirty="0"/>
              <a:t>Catalog Number</a:t>
            </a:r>
          </a:p>
          <a:p>
            <a:pPr marL="285750" indent="-285750">
              <a:buFont typeface="Arial" panose="020B0604020202020204" pitchFamily="34" charset="0"/>
              <a:buChar char="•"/>
            </a:pPr>
            <a:r>
              <a:rPr lang="en-US" sz="1400" b="1" dirty="0"/>
              <a:t>Quantity</a:t>
            </a:r>
          </a:p>
          <a:p>
            <a:pPr marL="285750" indent="-285750">
              <a:buFont typeface="Arial" panose="020B0604020202020204" pitchFamily="34" charset="0"/>
              <a:buChar char="•"/>
            </a:pPr>
            <a:r>
              <a:rPr lang="en-US" sz="1400" b="1" dirty="0"/>
              <a:t>Price Estimate</a:t>
            </a:r>
          </a:p>
          <a:p>
            <a:pPr marL="285750" indent="-285750">
              <a:buFont typeface="Arial" panose="020B0604020202020204" pitchFamily="34" charset="0"/>
              <a:buChar char="•"/>
            </a:pPr>
            <a:r>
              <a:rPr lang="en-US" sz="1400" b="1" dirty="0"/>
              <a:t>Packaging</a:t>
            </a:r>
          </a:p>
          <a:p>
            <a:pPr marL="285750" indent="-285750">
              <a:buFont typeface="Arial" panose="020B0604020202020204" pitchFamily="34" charset="0"/>
              <a:buChar char="•"/>
            </a:pPr>
            <a:endParaRPr lang="en-US" sz="1400" b="1" dirty="0"/>
          </a:p>
          <a:p>
            <a:r>
              <a:rPr lang="en-US" sz="1400" b="1" dirty="0"/>
              <a:t>Click the arrow to expand Additional Details and add a Commodity Code.</a:t>
            </a:r>
          </a:p>
          <a:p>
            <a:endParaRPr lang="en-US" sz="1400" b="1" dirty="0"/>
          </a:p>
          <a:p>
            <a:r>
              <a:rPr lang="en-US" sz="1400" b="1" dirty="0"/>
              <a:t>Save to add the item to your cart or Save And Add Another to continue shopping for items.</a:t>
            </a:r>
          </a:p>
        </p:txBody>
      </p:sp>
      <p:cxnSp>
        <p:nvCxnSpPr>
          <p:cNvPr id="18" name="Straight Arrow Connector 17">
            <a:extLst>
              <a:ext uri="{FF2B5EF4-FFF2-40B4-BE49-F238E27FC236}">
                <a16:creationId xmlns:a16="http://schemas.microsoft.com/office/drawing/2014/main" id="{A927528C-C399-4648-82BF-6E374436BA7E}"/>
              </a:ext>
            </a:extLst>
          </p:cNvPr>
          <p:cNvCxnSpPr>
            <a:cxnSpLocks/>
          </p:cNvCxnSpPr>
          <p:nvPr/>
        </p:nvCxnSpPr>
        <p:spPr>
          <a:xfrm flipH="1">
            <a:off x="6749143" y="4188437"/>
            <a:ext cx="915681"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F6E20CB0-B4E7-1248-8428-1D1BF1DA9140}"/>
              </a:ext>
            </a:extLst>
          </p:cNvPr>
          <p:cNvCxnSpPr>
            <a:cxnSpLocks/>
          </p:cNvCxnSpPr>
          <p:nvPr/>
        </p:nvCxnSpPr>
        <p:spPr>
          <a:xfrm>
            <a:off x="7736542" y="4805081"/>
            <a:ext cx="65890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924E2D96-5355-069F-93B1-EE0585681CDD}"/>
              </a:ext>
            </a:extLst>
          </p:cNvPr>
          <p:cNvCxnSpPr>
            <a:cxnSpLocks/>
          </p:cNvCxnSpPr>
          <p:nvPr/>
        </p:nvCxnSpPr>
        <p:spPr>
          <a:xfrm flipH="1">
            <a:off x="2121294" y="5068259"/>
            <a:ext cx="717177"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877BCC42-D543-A580-8723-B772446A55D5}"/>
              </a:ext>
            </a:extLst>
          </p:cNvPr>
          <p:cNvCxnSpPr>
            <a:cxnSpLocks/>
          </p:cNvCxnSpPr>
          <p:nvPr/>
        </p:nvCxnSpPr>
        <p:spPr>
          <a:xfrm>
            <a:off x="5766547" y="6024281"/>
            <a:ext cx="65890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 name="Picture 2" descr="A logo of a shopping cart&#10;&#10;Description automatically generated">
            <a:extLst>
              <a:ext uri="{FF2B5EF4-FFF2-40B4-BE49-F238E27FC236}">
                <a16:creationId xmlns:a16="http://schemas.microsoft.com/office/drawing/2014/main" id="{5B377266-5209-CDA7-64DC-0F0CFDE07A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spTree>
    <p:extLst>
      <p:ext uri="{BB962C8B-B14F-4D97-AF65-F5344CB8AC3E}">
        <p14:creationId xmlns:p14="http://schemas.microsoft.com/office/powerpoint/2010/main" val="1511692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09156" y="1472993"/>
            <a:ext cx="6575297" cy="892829"/>
          </a:xfrm>
        </p:spPr>
        <p:txBody>
          <a:bodyPr>
            <a:normAutofit fontScale="90000"/>
          </a:bodyPr>
          <a:lstStyle/>
          <a:p>
            <a:r>
              <a:rPr lang="en-US" sz="3200" b="1"/>
              <a:t>Creating a Cart with a Non-Catalog Supplier</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6</a:t>
            </a:fld>
            <a:endParaRPr lang="en-US"/>
          </a:p>
        </p:txBody>
      </p:sp>
      <p:sp>
        <p:nvSpPr>
          <p:cNvPr id="7" name="TextBox 6">
            <a:extLst>
              <a:ext uri="{FF2B5EF4-FFF2-40B4-BE49-F238E27FC236}">
                <a16:creationId xmlns:a16="http://schemas.microsoft.com/office/drawing/2014/main" id="{4A604793-0A3E-AA80-865F-44CC83D595EA}"/>
              </a:ext>
            </a:extLst>
          </p:cNvPr>
          <p:cNvSpPr txBox="1"/>
          <p:nvPr/>
        </p:nvSpPr>
        <p:spPr>
          <a:xfrm>
            <a:off x="2212731" y="3027692"/>
            <a:ext cx="8383551" cy="646331"/>
          </a:xfrm>
          <a:prstGeom prst="rect">
            <a:avLst/>
          </a:prstGeom>
          <a:noFill/>
        </p:spPr>
        <p:txBody>
          <a:bodyPr wrap="square" lIns="91440" tIns="45720" rIns="91440" bIns="45720" rtlCol="0" anchor="t">
            <a:spAutoFit/>
          </a:bodyPr>
          <a:lstStyle/>
          <a:p>
            <a:endParaRPr lang="en-US">
              <a:cs typeface="Calibri" panose="020F0502020204030204"/>
            </a:endParaRPr>
          </a:p>
          <a:p>
            <a:endParaRPr lang="en-US"/>
          </a:p>
        </p:txBody>
      </p:sp>
      <p:sp>
        <p:nvSpPr>
          <p:cNvPr id="3" name="TextBox 2">
            <a:extLst>
              <a:ext uri="{FF2B5EF4-FFF2-40B4-BE49-F238E27FC236}">
                <a16:creationId xmlns:a16="http://schemas.microsoft.com/office/drawing/2014/main" id="{B2E9A746-D9AE-93EB-D42C-CCE86235692F}"/>
              </a:ext>
            </a:extLst>
          </p:cNvPr>
          <p:cNvSpPr txBox="1"/>
          <p:nvPr/>
        </p:nvSpPr>
        <p:spPr>
          <a:xfrm flipH="1">
            <a:off x="9269443" y="2818382"/>
            <a:ext cx="2510181" cy="3046988"/>
          </a:xfrm>
          <a:prstGeom prst="rect">
            <a:avLst/>
          </a:prstGeom>
          <a:noFill/>
        </p:spPr>
        <p:txBody>
          <a:bodyPr wrap="square" lIns="91440" tIns="45720" rIns="91440" bIns="45720" rtlCol="0" anchor="t">
            <a:spAutoFit/>
          </a:bodyPr>
          <a:lstStyle/>
          <a:p>
            <a:pPr rtl="0" fontAlgn="base"/>
            <a:r>
              <a:rPr lang="en-US" sz="1200" b="1" i="0" u="none" strike="noStrike" dirty="0">
                <a:effectLst/>
                <a:latin typeface="Calibri" panose="020F0502020204030204" pitchFamily="34" charset="0"/>
              </a:rPr>
              <a:t>When you click the Cart icon or the link displaying the amount of your cart, a popup displaying items in your cart will appear. </a:t>
            </a:r>
            <a:r>
              <a:rPr lang="en-US" sz="1200" b="0" i="0" dirty="0">
                <a:effectLst/>
                <a:latin typeface="Calibri" panose="020F0502020204030204" pitchFamily="34" charset="0"/>
              </a:rPr>
              <a:t>​</a:t>
            </a:r>
            <a:endParaRPr lang="en-US" sz="1200" b="0" i="0" dirty="0">
              <a:effectLst/>
              <a:latin typeface="Segoe UI" panose="020B0502040204020203" pitchFamily="34" charset="0"/>
            </a:endParaRPr>
          </a:p>
          <a:p>
            <a:pPr rtl="0" fontAlgn="base"/>
            <a:r>
              <a:rPr lang="en-US" sz="1200" b="0" i="0" dirty="0">
                <a:effectLst/>
                <a:latin typeface="Calibri" panose="020F0502020204030204" pitchFamily="34" charset="0"/>
              </a:rPr>
              <a:t>​</a:t>
            </a:r>
            <a:endParaRPr lang="en-US" sz="1200" b="0" i="0" dirty="0">
              <a:effectLst/>
              <a:latin typeface="Segoe UI" panose="020B0502040204020203" pitchFamily="34" charset="0"/>
            </a:endParaRPr>
          </a:p>
          <a:p>
            <a:pPr rtl="0" fontAlgn="base"/>
            <a:r>
              <a:rPr lang="en-US" sz="1200" b="1" i="0" u="none" strike="noStrike" dirty="0">
                <a:effectLst/>
                <a:latin typeface="Calibri" panose="020F0502020204030204" pitchFamily="34" charset="0"/>
              </a:rPr>
              <a:t>You have the option to View My Cart or Checkout. When you choose to checkout, a requisition will be created.</a:t>
            </a:r>
            <a:r>
              <a:rPr lang="en-US" sz="1200" b="0" i="0" dirty="0">
                <a:effectLst/>
                <a:latin typeface="Calibri" panose="020F0502020204030204" pitchFamily="34" charset="0"/>
              </a:rPr>
              <a:t>​</a:t>
            </a:r>
          </a:p>
          <a:p>
            <a:pPr rtl="0" fontAlgn="base"/>
            <a:endParaRPr lang="en-US" sz="1200" dirty="0">
              <a:latin typeface="Calibri" panose="020F0502020204030204" pitchFamily="34" charset="0"/>
            </a:endParaRPr>
          </a:p>
          <a:p>
            <a:pPr rtl="0" fontAlgn="base"/>
            <a:r>
              <a:rPr lang="en-US" sz="1200" b="1" i="0" u="none" strike="noStrike" dirty="0">
                <a:effectLst/>
                <a:latin typeface="Calibri" panose="020F0502020204030204" pitchFamily="34" charset="0"/>
              </a:rPr>
              <a:t>If you choose the option to View My Cart, you can review items in the cart, update the Cart Name, choose a Delivery Location, and make other adjustments as needed.</a:t>
            </a:r>
            <a:r>
              <a:rPr lang="en-US" sz="1200" b="0" i="0" dirty="0">
                <a:effectLst/>
                <a:latin typeface="Calibri" panose="020F0502020204030204" pitchFamily="34" charset="0"/>
              </a:rPr>
              <a:t>​</a:t>
            </a:r>
            <a:endParaRPr lang="en-US" sz="1200" b="0" i="0" dirty="0">
              <a:effectLst/>
              <a:latin typeface="Segoe UI" panose="020B0502040204020203" pitchFamily="34" charset="0"/>
            </a:endParaRPr>
          </a:p>
          <a:p>
            <a:pPr algn="ctr" rtl="0" fontAlgn="base"/>
            <a:r>
              <a:rPr lang="en-US" sz="1200" b="0" i="0" dirty="0">
                <a:solidFill>
                  <a:srgbClr val="4472C4"/>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p:txBody>
      </p:sp>
      <p:pic>
        <p:nvPicPr>
          <p:cNvPr id="9" name="Picture 8">
            <a:extLst>
              <a:ext uri="{FF2B5EF4-FFF2-40B4-BE49-F238E27FC236}">
                <a16:creationId xmlns:a16="http://schemas.microsoft.com/office/drawing/2014/main" id="{37E32DC1-1C0A-AAC5-7929-CE0020F30D49}"/>
              </a:ext>
            </a:extLst>
          </p:cNvPr>
          <p:cNvPicPr>
            <a:picLocks noChangeAspect="1"/>
          </p:cNvPicPr>
          <p:nvPr/>
        </p:nvPicPr>
        <p:blipFill>
          <a:blip r:embed="rId2"/>
          <a:stretch>
            <a:fillRect/>
          </a:stretch>
        </p:blipFill>
        <p:spPr>
          <a:xfrm>
            <a:off x="482105" y="2834248"/>
            <a:ext cx="8538379" cy="2078370"/>
          </a:xfrm>
          <a:prstGeom prst="rect">
            <a:avLst/>
          </a:prstGeom>
        </p:spPr>
      </p:pic>
      <p:cxnSp>
        <p:nvCxnSpPr>
          <p:cNvPr id="10" name="Straight Arrow Connector 9">
            <a:extLst>
              <a:ext uri="{FF2B5EF4-FFF2-40B4-BE49-F238E27FC236}">
                <a16:creationId xmlns:a16="http://schemas.microsoft.com/office/drawing/2014/main" id="{4BD76ECC-ACE1-0091-F405-2E4A660E17FC}"/>
              </a:ext>
            </a:extLst>
          </p:cNvPr>
          <p:cNvCxnSpPr>
            <a:cxnSpLocks/>
          </p:cNvCxnSpPr>
          <p:nvPr/>
        </p:nvCxnSpPr>
        <p:spPr>
          <a:xfrm flipH="1">
            <a:off x="7691718" y="2416690"/>
            <a:ext cx="233082" cy="49158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C4DE38E-8BB7-A0A3-EACC-E0E869F6716F}"/>
              </a:ext>
            </a:extLst>
          </p:cNvPr>
          <p:cNvCxnSpPr>
            <a:cxnSpLocks/>
          </p:cNvCxnSpPr>
          <p:nvPr/>
        </p:nvCxnSpPr>
        <p:spPr>
          <a:xfrm>
            <a:off x="6096000" y="3674023"/>
            <a:ext cx="726142"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4" name="Picture 3" descr="A logo of a shopping cart&#10;&#10;Description automatically generated">
            <a:extLst>
              <a:ext uri="{FF2B5EF4-FFF2-40B4-BE49-F238E27FC236}">
                <a16:creationId xmlns:a16="http://schemas.microsoft.com/office/drawing/2014/main" id="{1C9FCE14-E768-F79E-1BB4-280838AAA6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pic>
        <p:nvPicPr>
          <p:cNvPr id="6" name="Picture 5">
            <a:extLst>
              <a:ext uri="{FF2B5EF4-FFF2-40B4-BE49-F238E27FC236}">
                <a16:creationId xmlns:a16="http://schemas.microsoft.com/office/drawing/2014/main" id="{7E4FA36A-55D6-FC01-BE6B-13392843BEF8}"/>
              </a:ext>
            </a:extLst>
          </p:cNvPr>
          <p:cNvPicPr>
            <a:picLocks noChangeAspect="1"/>
          </p:cNvPicPr>
          <p:nvPr/>
        </p:nvPicPr>
        <p:blipFill>
          <a:blip r:embed="rId4"/>
          <a:stretch>
            <a:fillRect/>
          </a:stretch>
        </p:blipFill>
        <p:spPr>
          <a:xfrm>
            <a:off x="482105" y="2852373"/>
            <a:ext cx="1855136" cy="268020"/>
          </a:xfrm>
          <a:prstGeom prst="rect">
            <a:avLst/>
          </a:prstGeom>
        </p:spPr>
      </p:pic>
    </p:spTree>
    <p:extLst>
      <p:ext uri="{BB962C8B-B14F-4D97-AF65-F5344CB8AC3E}">
        <p14:creationId xmlns:p14="http://schemas.microsoft.com/office/powerpoint/2010/main" val="807060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09156" y="1097345"/>
            <a:ext cx="6575297" cy="892829"/>
          </a:xfrm>
        </p:spPr>
        <p:txBody>
          <a:bodyPr>
            <a:normAutofit fontScale="90000"/>
          </a:bodyPr>
          <a:lstStyle/>
          <a:p>
            <a:r>
              <a:rPr lang="en-US" sz="3200" b="1"/>
              <a:t>Creating a Cart with a Non-Catalog Supplier</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7</a:t>
            </a:fld>
            <a:endParaRPr lang="en-US"/>
          </a:p>
        </p:txBody>
      </p:sp>
      <p:sp>
        <p:nvSpPr>
          <p:cNvPr id="7" name="TextBox 6">
            <a:extLst>
              <a:ext uri="{FF2B5EF4-FFF2-40B4-BE49-F238E27FC236}">
                <a16:creationId xmlns:a16="http://schemas.microsoft.com/office/drawing/2014/main" id="{4A604793-0A3E-AA80-865F-44CC83D595EA}"/>
              </a:ext>
            </a:extLst>
          </p:cNvPr>
          <p:cNvSpPr txBox="1"/>
          <p:nvPr/>
        </p:nvSpPr>
        <p:spPr>
          <a:xfrm>
            <a:off x="2212731" y="3027692"/>
            <a:ext cx="8383551" cy="646331"/>
          </a:xfrm>
          <a:prstGeom prst="rect">
            <a:avLst/>
          </a:prstGeom>
          <a:noFill/>
        </p:spPr>
        <p:txBody>
          <a:bodyPr wrap="square" lIns="91440" tIns="45720" rIns="91440" bIns="45720" rtlCol="0" anchor="t">
            <a:spAutoFit/>
          </a:bodyPr>
          <a:lstStyle/>
          <a:p>
            <a:endParaRPr lang="en-US">
              <a:cs typeface="Calibri" panose="020F0502020204030204"/>
            </a:endParaRPr>
          </a:p>
          <a:p>
            <a:endParaRPr lang="en-US"/>
          </a:p>
        </p:txBody>
      </p:sp>
      <p:pic>
        <p:nvPicPr>
          <p:cNvPr id="4" name="Picture 3">
            <a:extLst>
              <a:ext uri="{FF2B5EF4-FFF2-40B4-BE49-F238E27FC236}">
                <a16:creationId xmlns:a16="http://schemas.microsoft.com/office/drawing/2014/main" id="{D67E1A7A-BDFC-0684-3325-9BA4CA84A72D}"/>
              </a:ext>
            </a:extLst>
          </p:cNvPr>
          <p:cNvPicPr>
            <a:picLocks noChangeAspect="1"/>
          </p:cNvPicPr>
          <p:nvPr/>
        </p:nvPicPr>
        <p:blipFill>
          <a:blip r:embed="rId2"/>
          <a:stretch>
            <a:fillRect/>
          </a:stretch>
        </p:blipFill>
        <p:spPr>
          <a:xfrm>
            <a:off x="236053" y="2107103"/>
            <a:ext cx="6610985" cy="4518212"/>
          </a:xfrm>
          <a:prstGeom prst="rect">
            <a:avLst/>
          </a:prstGeom>
        </p:spPr>
      </p:pic>
      <p:sp>
        <p:nvSpPr>
          <p:cNvPr id="13" name="TextBox 12">
            <a:extLst>
              <a:ext uri="{FF2B5EF4-FFF2-40B4-BE49-F238E27FC236}">
                <a16:creationId xmlns:a16="http://schemas.microsoft.com/office/drawing/2014/main" id="{A78B3964-F8FF-C5A5-9A35-6AFF64108E47}"/>
              </a:ext>
            </a:extLst>
          </p:cNvPr>
          <p:cNvSpPr txBox="1"/>
          <p:nvPr/>
        </p:nvSpPr>
        <p:spPr>
          <a:xfrm>
            <a:off x="7625918" y="2225368"/>
            <a:ext cx="4030463" cy="1569660"/>
          </a:xfrm>
          <a:prstGeom prst="rect">
            <a:avLst/>
          </a:prstGeom>
          <a:noFill/>
        </p:spPr>
        <p:txBody>
          <a:bodyPr wrap="square" lIns="91440" tIns="45720" rIns="91440" bIns="45720" rtlCol="0" anchor="t">
            <a:spAutoFit/>
          </a:bodyPr>
          <a:lstStyle/>
          <a:p>
            <a:pPr rtl="0" fontAlgn="base"/>
            <a:r>
              <a:rPr lang="en-US" sz="1200" b="0" i="0" dirty="0">
                <a:effectLst/>
                <a:latin typeface="Calibri" panose="020F0502020204030204" pitchFamily="34" charset="0"/>
              </a:rPr>
              <a:t>​</a:t>
            </a:r>
            <a:r>
              <a:rPr lang="en-US" sz="1200" b="1" i="0" u="none" strike="noStrike" dirty="0">
                <a:effectLst/>
                <a:latin typeface="Calibri" panose="020F0502020204030204" pitchFamily="34" charset="0"/>
              </a:rPr>
              <a:t>If you choose the option to View My Cart (shown on the previous slide), you can add or remove items, but you should not attempt to add items from multiple suppliers to one cart. </a:t>
            </a:r>
            <a:endParaRPr lang="en-US" sz="1200" b="0" i="0" dirty="0">
              <a:effectLst/>
              <a:latin typeface="Calibri" panose="020F0502020204030204" pitchFamily="34" charset="0"/>
            </a:endParaRPr>
          </a:p>
          <a:p>
            <a:pPr rtl="0" fontAlgn="base"/>
            <a:endParaRPr lang="en-US" sz="1200" dirty="0">
              <a:latin typeface="Calibri" panose="020F0502020204030204" pitchFamily="34" charset="0"/>
            </a:endParaRPr>
          </a:p>
          <a:p>
            <a:pPr rtl="0" fontAlgn="base"/>
            <a:r>
              <a:rPr lang="en-US" sz="1200" b="1" i="0" u="none" strike="noStrike" dirty="0">
                <a:effectLst/>
                <a:latin typeface="Calibri"/>
                <a:cs typeface="Calibri"/>
              </a:rPr>
              <a:t>When you are ready to check out and create your Requisition in Marketplace, click the Proceed to Checkout button.​</a:t>
            </a:r>
            <a:endParaRPr lang="en-US" sz="1200" b="0" i="0" dirty="0">
              <a:effectLst/>
              <a:latin typeface="Calibri"/>
              <a:cs typeface="Calibri"/>
            </a:endParaRPr>
          </a:p>
        </p:txBody>
      </p:sp>
      <p:cxnSp>
        <p:nvCxnSpPr>
          <p:cNvPr id="14" name="Straight Arrow Connector 13">
            <a:extLst>
              <a:ext uri="{FF2B5EF4-FFF2-40B4-BE49-F238E27FC236}">
                <a16:creationId xmlns:a16="http://schemas.microsoft.com/office/drawing/2014/main" id="{29DE6FFC-027C-E9D5-1055-74875EAA8E15}"/>
              </a:ext>
            </a:extLst>
          </p:cNvPr>
          <p:cNvCxnSpPr>
            <a:cxnSpLocks/>
          </p:cNvCxnSpPr>
          <p:nvPr/>
        </p:nvCxnSpPr>
        <p:spPr>
          <a:xfrm flipH="1">
            <a:off x="6830941" y="2460246"/>
            <a:ext cx="717177"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 name="Picture 2" descr="A logo of a shopping cart&#10;&#10;Description automatically generated">
            <a:extLst>
              <a:ext uri="{FF2B5EF4-FFF2-40B4-BE49-F238E27FC236}">
                <a16:creationId xmlns:a16="http://schemas.microsoft.com/office/drawing/2014/main" id="{0575FDD0-CBC2-FDDA-51BF-CFEBC9109B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pic>
        <p:nvPicPr>
          <p:cNvPr id="6" name="Picture 5">
            <a:extLst>
              <a:ext uri="{FF2B5EF4-FFF2-40B4-BE49-F238E27FC236}">
                <a16:creationId xmlns:a16="http://schemas.microsoft.com/office/drawing/2014/main" id="{5074183E-B03F-A8C8-26DB-C86AA87EC926}"/>
              </a:ext>
            </a:extLst>
          </p:cNvPr>
          <p:cNvPicPr>
            <a:picLocks noChangeAspect="1"/>
          </p:cNvPicPr>
          <p:nvPr/>
        </p:nvPicPr>
        <p:blipFill>
          <a:blip r:embed="rId4"/>
          <a:stretch>
            <a:fillRect/>
          </a:stretch>
        </p:blipFill>
        <p:spPr>
          <a:xfrm>
            <a:off x="236053" y="2107103"/>
            <a:ext cx="1356527" cy="193415"/>
          </a:xfrm>
          <a:prstGeom prst="rect">
            <a:avLst/>
          </a:prstGeom>
        </p:spPr>
      </p:pic>
    </p:spTree>
    <p:extLst>
      <p:ext uri="{BB962C8B-B14F-4D97-AF65-F5344CB8AC3E}">
        <p14:creationId xmlns:p14="http://schemas.microsoft.com/office/powerpoint/2010/main" val="648523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09156" y="1097345"/>
            <a:ext cx="6575297" cy="892829"/>
          </a:xfrm>
        </p:spPr>
        <p:txBody>
          <a:bodyPr>
            <a:normAutofit fontScale="90000"/>
          </a:bodyPr>
          <a:lstStyle/>
          <a:p>
            <a:r>
              <a:rPr lang="en-US" sz="3200" b="1"/>
              <a:t>Creating a Cart with a Non-Catalog Supplier</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8</a:t>
            </a:fld>
            <a:endParaRPr lang="en-US"/>
          </a:p>
        </p:txBody>
      </p:sp>
      <p:sp>
        <p:nvSpPr>
          <p:cNvPr id="7" name="TextBox 6">
            <a:extLst>
              <a:ext uri="{FF2B5EF4-FFF2-40B4-BE49-F238E27FC236}">
                <a16:creationId xmlns:a16="http://schemas.microsoft.com/office/drawing/2014/main" id="{4A604793-0A3E-AA80-865F-44CC83D595EA}"/>
              </a:ext>
            </a:extLst>
          </p:cNvPr>
          <p:cNvSpPr txBox="1"/>
          <p:nvPr/>
        </p:nvSpPr>
        <p:spPr>
          <a:xfrm>
            <a:off x="2212731" y="3027692"/>
            <a:ext cx="8383551" cy="646331"/>
          </a:xfrm>
          <a:prstGeom prst="rect">
            <a:avLst/>
          </a:prstGeom>
          <a:noFill/>
        </p:spPr>
        <p:txBody>
          <a:bodyPr wrap="square" lIns="91440" tIns="45720" rIns="91440" bIns="45720" rtlCol="0" anchor="t">
            <a:spAutoFit/>
          </a:bodyPr>
          <a:lstStyle/>
          <a:p>
            <a:endParaRPr lang="en-US">
              <a:cs typeface="Calibri" panose="020F0502020204030204"/>
            </a:endParaRPr>
          </a:p>
          <a:p>
            <a:endParaRPr lang="en-US"/>
          </a:p>
        </p:txBody>
      </p:sp>
      <p:sp>
        <p:nvSpPr>
          <p:cNvPr id="13" name="TextBox 12">
            <a:extLst>
              <a:ext uri="{FF2B5EF4-FFF2-40B4-BE49-F238E27FC236}">
                <a16:creationId xmlns:a16="http://schemas.microsoft.com/office/drawing/2014/main" id="{A78B3964-F8FF-C5A5-9A35-6AFF64108E47}"/>
              </a:ext>
            </a:extLst>
          </p:cNvPr>
          <p:cNvSpPr txBox="1"/>
          <p:nvPr/>
        </p:nvSpPr>
        <p:spPr>
          <a:xfrm>
            <a:off x="7625918" y="2225368"/>
            <a:ext cx="4030463" cy="276999"/>
          </a:xfrm>
          <a:prstGeom prst="rect">
            <a:avLst/>
          </a:prstGeom>
          <a:noFill/>
        </p:spPr>
        <p:txBody>
          <a:bodyPr wrap="square" rtlCol="0">
            <a:spAutoFit/>
          </a:bodyPr>
          <a:lstStyle/>
          <a:p>
            <a:pPr rtl="0" fontAlgn="base"/>
            <a:r>
              <a:rPr lang="en-US" sz="1200" b="0" i="0">
                <a:effectLst/>
                <a:latin typeface="Calibri" panose="020F0502020204030204" pitchFamily="34" charset="0"/>
              </a:rPr>
              <a:t>​</a:t>
            </a:r>
            <a:endParaRPr lang="en-US" sz="1200" b="0" i="0">
              <a:effectLst/>
              <a:latin typeface="Segoe UI" panose="020B0502040204020203" pitchFamily="34" charset="0"/>
            </a:endParaRPr>
          </a:p>
        </p:txBody>
      </p:sp>
      <p:pic>
        <p:nvPicPr>
          <p:cNvPr id="8" name="Picture 7">
            <a:extLst>
              <a:ext uri="{FF2B5EF4-FFF2-40B4-BE49-F238E27FC236}">
                <a16:creationId xmlns:a16="http://schemas.microsoft.com/office/drawing/2014/main" id="{11D7904A-443E-A9C9-F482-B70AE0489B40}"/>
              </a:ext>
            </a:extLst>
          </p:cNvPr>
          <p:cNvPicPr>
            <a:picLocks noChangeAspect="1"/>
          </p:cNvPicPr>
          <p:nvPr/>
        </p:nvPicPr>
        <p:blipFill>
          <a:blip r:embed="rId2"/>
          <a:stretch>
            <a:fillRect/>
          </a:stretch>
        </p:blipFill>
        <p:spPr>
          <a:xfrm>
            <a:off x="250861" y="1852632"/>
            <a:ext cx="7056266" cy="3571623"/>
          </a:xfrm>
          <a:prstGeom prst="rect">
            <a:avLst/>
          </a:prstGeom>
        </p:spPr>
      </p:pic>
      <p:pic>
        <p:nvPicPr>
          <p:cNvPr id="12" name="Picture 11">
            <a:extLst>
              <a:ext uri="{FF2B5EF4-FFF2-40B4-BE49-F238E27FC236}">
                <a16:creationId xmlns:a16="http://schemas.microsoft.com/office/drawing/2014/main" id="{69066861-6FEC-E0F2-43CB-74F3D7DA5244}"/>
              </a:ext>
            </a:extLst>
          </p:cNvPr>
          <p:cNvPicPr>
            <a:picLocks noChangeAspect="1"/>
          </p:cNvPicPr>
          <p:nvPr/>
        </p:nvPicPr>
        <p:blipFill>
          <a:blip r:embed="rId3"/>
          <a:stretch>
            <a:fillRect/>
          </a:stretch>
        </p:blipFill>
        <p:spPr>
          <a:xfrm>
            <a:off x="4775151" y="4524727"/>
            <a:ext cx="3441183" cy="2091706"/>
          </a:xfrm>
          <a:prstGeom prst="rect">
            <a:avLst/>
          </a:prstGeom>
        </p:spPr>
      </p:pic>
      <p:cxnSp>
        <p:nvCxnSpPr>
          <p:cNvPr id="15" name="Straight Arrow Connector 14">
            <a:extLst>
              <a:ext uri="{FF2B5EF4-FFF2-40B4-BE49-F238E27FC236}">
                <a16:creationId xmlns:a16="http://schemas.microsoft.com/office/drawing/2014/main" id="{E215AD0B-AF28-6028-91BE-4ED0A2FC1651}"/>
              </a:ext>
            </a:extLst>
          </p:cNvPr>
          <p:cNvCxnSpPr>
            <a:cxnSpLocks/>
          </p:cNvCxnSpPr>
          <p:nvPr/>
        </p:nvCxnSpPr>
        <p:spPr>
          <a:xfrm flipH="1">
            <a:off x="1491979" y="3852909"/>
            <a:ext cx="717177" cy="33534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E3A2F6CB-D092-F497-9C1B-491651067F2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8863" y="4524727"/>
            <a:ext cx="3441183" cy="2052196"/>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5DC54768-819B-0B3B-CB39-3709E63A0C71}"/>
              </a:ext>
            </a:extLst>
          </p:cNvPr>
          <p:cNvSpPr txBox="1"/>
          <p:nvPr/>
        </p:nvSpPr>
        <p:spPr>
          <a:xfrm>
            <a:off x="8291744" y="2225368"/>
            <a:ext cx="3488924" cy="2862322"/>
          </a:xfrm>
          <a:prstGeom prst="rect">
            <a:avLst/>
          </a:prstGeom>
          <a:noFill/>
        </p:spPr>
        <p:txBody>
          <a:bodyPr wrap="square" lIns="91440" tIns="45720" rIns="91440" bIns="45720" rtlCol="0" anchor="t">
            <a:spAutoFit/>
          </a:bodyPr>
          <a:lstStyle/>
          <a:p>
            <a:r>
              <a:rPr lang="en-US" b="1" dirty="0"/>
              <a:t>Internal and External attachments can be added by clicking the Add links in the Internal Notes and Attachments section and External Notes and Attachment section.</a:t>
            </a:r>
          </a:p>
          <a:p>
            <a:endParaRPr lang="en-US" b="1" dirty="0"/>
          </a:p>
          <a:p>
            <a:r>
              <a:rPr lang="en-US" b="1" dirty="0"/>
              <a:t>Please note that external attachments are visible to suppliers. </a:t>
            </a:r>
          </a:p>
          <a:p>
            <a:endParaRPr lang="en-US" b="1" dirty="0"/>
          </a:p>
        </p:txBody>
      </p:sp>
      <p:cxnSp>
        <p:nvCxnSpPr>
          <p:cNvPr id="4" name="Straight Arrow Connector 3">
            <a:extLst>
              <a:ext uri="{FF2B5EF4-FFF2-40B4-BE49-F238E27FC236}">
                <a16:creationId xmlns:a16="http://schemas.microsoft.com/office/drawing/2014/main" id="{D01007A6-D544-A672-9A34-08D1712CA991}"/>
              </a:ext>
            </a:extLst>
          </p:cNvPr>
          <p:cNvCxnSpPr>
            <a:cxnSpLocks/>
          </p:cNvCxnSpPr>
          <p:nvPr/>
        </p:nvCxnSpPr>
        <p:spPr>
          <a:xfrm flipH="1">
            <a:off x="3953165" y="3757591"/>
            <a:ext cx="717177" cy="33534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 name="Picture 2" descr="A logo of a shopping cart&#10;&#10;Description automatically generated">
            <a:extLst>
              <a:ext uri="{FF2B5EF4-FFF2-40B4-BE49-F238E27FC236}">
                <a16:creationId xmlns:a16="http://schemas.microsoft.com/office/drawing/2014/main" id="{72006087-7A02-7FF8-5E54-DADA3769620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pic>
        <p:nvPicPr>
          <p:cNvPr id="11" name="Picture 10">
            <a:extLst>
              <a:ext uri="{FF2B5EF4-FFF2-40B4-BE49-F238E27FC236}">
                <a16:creationId xmlns:a16="http://schemas.microsoft.com/office/drawing/2014/main" id="{96EB0AD9-FBC9-34DF-BBD8-BF5DFD935778}"/>
              </a:ext>
            </a:extLst>
          </p:cNvPr>
          <p:cNvPicPr>
            <a:picLocks noChangeAspect="1"/>
          </p:cNvPicPr>
          <p:nvPr/>
        </p:nvPicPr>
        <p:blipFill>
          <a:blip r:embed="rId6"/>
          <a:stretch>
            <a:fillRect/>
          </a:stretch>
        </p:blipFill>
        <p:spPr>
          <a:xfrm>
            <a:off x="748863" y="4524727"/>
            <a:ext cx="3441183" cy="278717"/>
          </a:xfrm>
          <a:prstGeom prst="rect">
            <a:avLst/>
          </a:prstGeom>
          <a:ln w="3175">
            <a:noFill/>
          </a:ln>
        </p:spPr>
      </p:pic>
      <p:pic>
        <p:nvPicPr>
          <p:cNvPr id="16" name="Picture 15">
            <a:extLst>
              <a:ext uri="{FF2B5EF4-FFF2-40B4-BE49-F238E27FC236}">
                <a16:creationId xmlns:a16="http://schemas.microsoft.com/office/drawing/2014/main" id="{E9379986-0D90-88F3-7FF8-88220ADABE18}"/>
              </a:ext>
            </a:extLst>
          </p:cNvPr>
          <p:cNvPicPr>
            <a:picLocks noChangeAspect="1"/>
          </p:cNvPicPr>
          <p:nvPr/>
        </p:nvPicPr>
        <p:blipFill>
          <a:blip r:embed="rId7"/>
          <a:stretch>
            <a:fillRect/>
          </a:stretch>
        </p:blipFill>
        <p:spPr>
          <a:xfrm>
            <a:off x="4825999" y="4548262"/>
            <a:ext cx="3355975" cy="326558"/>
          </a:xfrm>
          <a:prstGeom prst="rect">
            <a:avLst/>
          </a:prstGeom>
          <a:ln w="3175">
            <a:solidFill>
              <a:srgbClr val="02A74A"/>
            </a:solidFill>
          </a:ln>
        </p:spPr>
      </p:pic>
    </p:spTree>
    <p:extLst>
      <p:ext uri="{BB962C8B-B14F-4D97-AF65-F5344CB8AC3E}">
        <p14:creationId xmlns:p14="http://schemas.microsoft.com/office/powerpoint/2010/main" val="3481344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1138043"/>
            <a:ext cx="7080236" cy="892829"/>
          </a:xfrm>
        </p:spPr>
        <p:txBody>
          <a:bodyPr>
            <a:normAutofit fontScale="90000"/>
          </a:bodyPr>
          <a:lstStyle/>
          <a:p>
            <a:r>
              <a:rPr lang="en-US" sz="3200" b="1"/>
              <a:t>Creating a Cart with a Non-Catalog Supplier</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4B39F4-6F38-4B25-A5A9-B96F76A427A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4A604793-0A3E-AA80-865F-44CC83D595EA}"/>
              </a:ext>
            </a:extLst>
          </p:cNvPr>
          <p:cNvSpPr txBox="1"/>
          <p:nvPr/>
        </p:nvSpPr>
        <p:spPr>
          <a:xfrm>
            <a:off x="2212731" y="3027692"/>
            <a:ext cx="8383551"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Rectangle: Rounded Corners 2">
            <a:extLst>
              <a:ext uri="{FF2B5EF4-FFF2-40B4-BE49-F238E27FC236}">
                <a16:creationId xmlns:a16="http://schemas.microsoft.com/office/drawing/2014/main" id="{E0D8A791-8947-5EB6-FF44-14825CA8B73E}"/>
              </a:ext>
            </a:extLst>
          </p:cNvPr>
          <p:cNvSpPr/>
          <p:nvPr/>
        </p:nvSpPr>
        <p:spPr>
          <a:xfrm>
            <a:off x="1783519" y="1769110"/>
            <a:ext cx="7850337" cy="65443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4472C4"/>
                </a:solidFill>
                <a:effectLst/>
                <a:uLnTx/>
                <a:uFillTx/>
                <a:latin typeface="Calibri" panose="020F0502020204030204" pitchFamily="34" charset="0"/>
                <a:ea typeface="+mn-ea"/>
                <a:cs typeface="+mn-cs"/>
              </a:rPr>
              <a:t>​ </a:t>
            </a:r>
          </a:p>
          <a:p>
            <a:pPr marL="0" marR="0" lvl="0" indent="0" algn="ctr" defTabSz="914400" rtl="0" eaLnBrk="1" fontAlgn="base"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4472C4"/>
              </a:solidFill>
              <a:effectLst/>
              <a:uLnTx/>
              <a:uFillTx/>
              <a:latin typeface="Calibri" panose="020F0502020204030204" pitchFamily="34" charset="0"/>
              <a:ea typeface="+mn-ea"/>
              <a:cs typeface="+mn-cs"/>
            </a:endParaRPr>
          </a:p>
          <a:p>
            <a:pPr fontAlgn="base">
              <a:defRPr/>
            </a:pPr>
            <a:r>
              <a:rPr kumimoji="0" lang="en-US" sz="1100" b="1" i="0" u="none" strike="noStrike" kern="1200" cap="none" spc="0" normalizeH="0" baseline="0" noProof="0" dirty="0">
                <a:ln>
                  <a:noFill/>
                </a:ln>
                <a:solidFill>
                  <a:schemeClr val="tx1"/>
                </a:solidFill>
                <a:effectLst/>
                <a:uLnTx/>
                <a:uFillTx/>
                <a:latin typeface="Calibri"/>
                <a:cs typeface="Calibri"/>
              </a:rPr>
              <a:t>For SHOPPERS, the next step is to Assign Cart to a designated requestor to place the order. See page 10 for additional details.</a:t>
            </a:r>
            <a:r>
              <a:rPr lang="en-US" sz="1100" b="1" dirty="0">
                <a:solidFill>
                  <a:schemeClr val="tx1"/>
                </a:solidFill>
                <a:latin typeface="Calibri"/>
                <a:cs typeface="Calibri"/>
              </a:rPr>
              <a:t> </a:t>
            </a:r>
            <a:endParaRPr lang="en-US" sz="1100" b="1" i="0" u="none" strike="noStrike" kern="1200" cap="none" spc="0" normalizeH="0" baseline="0" noProof="0" dirty="0">
              <a:ln>
                <a:noFill/>
              </a:ln>
              <a:solidFill>
                <a:schemeClr val="tx1"/>
              </a:solidFill>
              <a:effectLst/>
              <a:uLnTx/>
              <a:uFillTx/>
              <a:latin typeface="Calibri" panose="020F0502020204030204" pitchFamily="34" charset="0"/>
              <a:cs typeface="Calibri"/>
            </a:endParaRPr>
          </a:p>
          <a:p>
            <a:pPr marL="0" marR="0" lvl="0" indent="0" algn="ctr" defTabSz="914400" rtl="0" eaLnBrk="1" fontAlgn="base"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4472C4"/>
              </a:solidFill>
              <a:effectLst/>
              <a:uLnTx/>
              <a:uFillTx/>
              <a:latin typeface="Segoe UI" panose="020B0502040204020203" pitchFamily="34" charset="0"/>
              <a:ea typeface="+mn-ea"/>
              <a:cs typeface="+mn-cs"/>
            </a:endParaRPr>
          </a:p>
        </p:txBody>
      </p:sp>
      <p:sp>
        <p:nvSpPr>
          <p:cNvPr id="4" name="TextBox 3">
            <a:extLst>
              <a:ext uri="{FF2B5EF4-FFF2-40B4-BE49-F238E27FC236}">
                <a16:creationId xmlns:a16="http://schemas.microsoft.com/office/drawing/2014/main" id="{2FDE919E-0462-769C-3C7B-84A611DAF0A6}"/>
              </a:ext>
            </a:extLst>
          </p:cNvPr>
          <p:cNvSpPr txBox="1"/>
          <p:nvPr/>
        </p:nvSpPr>
        <p:spPr>
          <a:xfrm>
            <a:off x="1805380" y="3768436"/>
            <a:ext cx="7493193" cy="1600438"/>
          </a:xfrm>
          <a:prstGeom prst="rect">
            <a:avLst/>
          </a:prstGeom>
          <a:noFill/>
        </p:spPr>
        <p:txBody>
          <a:bodyPr wrap="square" lIns="91440" tIns="45720" rIns="91440" bIns="45720" rtlCol="0" anchor="t">
            <a:spAutoFit/>
          </a:bodyPr>
          <a:lstStyle/>
          <a:p>
            <a:pPr marL="0" marR="0" lvl="0" indent="0" defTabSz="914400" rtl="0" eaLnBrk="1" fontAlgn="base" latinLnBrk="0" hangingPunct="1">
              <a:lnSpc>
                <a:spcPct val="100000"/>
              </a:lnSpc>
              <a:spcBef>
                <a:spcPts val="0"/>
              </a:spcBef>
              <a:spcAft>
                <a:spcPts val="0"/>
              </a:spcAft>
              <a:buClrTx/>
              <a:buSzTx/>
              <a:buFontTx/>
              <a:buNone/>
              <a:tabLst/>
              <a:defRPr/>
            </a:pPr>
            <a:r>
              <a:rPr kumimoji="0" lang="en-US" sz="1100" b="1" i="0" u="none" strike="noStrike" kern="1200" cap="none" spc="0" normalizeH="0" noProof="0" dirty="0">
                <a:ln>
                  <a:noFill/>
                </a:ln>
                <a:effectLst/>
                <a:uLnTx/>
                <a:uFillTx/>
                <a:latin typeface="Calibri" panose="020F0502020204030204"/>
                <a:ea typeface="+mn-ea"/>
                <a:cs typeface="+mn-cs"/>
              </a:rPr>
              <a:t>For REQUESTORS, the next step is to proceed directly to Place Order</a:t>
            </a:r>
            <a:r>
              <a:rPr lang="en-US" sz="1100" b="1" dirty="0">
                <a:latin typeface="Calibri" panose="020F0502020204030204"/>
              </a:rPr>
              <a:t>.</a:t>
            </a:r>
            <a:r>
              <a:rPr kumimoji="0" lang="en-US" sz="1100" b="0" i="0" u="none" strike="noStrike" kern="1200" cap="none" spc="0" normalizeH="0" noProof="0" dirty="0">
                <a:ln>
                  <a:noFill/>
                </a:ln>
                <a:effectLst/>
                <a:uLnTx/>
                <a:uFillTx/>
                <a:latin typeface="Calibri" panose="020F0502020204030204"/>
                <a:ea typeface="+mn-ea"/>
                <a:cs typeface="+mn-cs"/>
              </a:rPr>
              <a:t>​</a:t>
            </a:r>
          </a:p>
          <a:p>
            <a:pPr marL="0" marR="0" lvl="0" indent="0" defTabSz="914400" rtl="0" eaLnBrk="1" fontAlgn="base" latinLnBrk="0" hangingPunct="1">
              <a:lnSpc>
                <a:spcPct val="100000"/>
              </a:lnSpc>
              <a:spcBef>
                <a:spcPts val="0"/>
              </a:spcBef>
              <a:spcAft>
                <a:spcPts val="0"/>
              </a:spcAft>
              <a:buClrTx/>
              <a:buSzTx/>
              <a:buFontTx/>
              <a:buNone/>
              <a:tabLst/>
              <a:defRPr/>
            </a:pPr>
            <a:endParaRPr kumimoji="0" lang="en-US" sz="1100" b="1" i="0" u="none" strike="noStrike" kern="1200" cap="none" spc="0" normalizeH="0" noProof="0" dirty="0">
              <a:ln>
                <a:noFill/>
              </a:ln>
              <a:effectLst/>
              <a:uLnTx/>
              <a:uFillTx/>
              <a:latin typeface="Calibri" panose="020F0502020204030204"/>
              <a:ea typeface="+mn-ea"/>
              <a:cs typeface="+mn-cs"/>
            </a:endParaRPr>
          </a:p>
          <a:p>
            <a:pPr lvl="0" fontAlgn="base">
              <a:defRPr/>
            </a:pPr>
            <a:r>
              <a:rPr kumimoji="0" lang="en-US" sz="1100" b="1" i="0" u="none" strike="noStrike" kern="1200" cap="none" spc="0" normalizeH="0" noProof="0" dirty="0">
                <a:ln>
                  <a:noFill/>
                </a:ln>
                <a:effectLst/>
                <a:uLnTx/>
                <a:uFillTx/>
                <a:latin typeface="Calibri" panose="020F0502020204030204"/>
                <a:ea typeface="+mn-ea"/>
                <a:cs typeface="+mn-cs"/>
              </a:rPr>
              <a:t>To continue creating your requisition or to submit requisitions assigned to you by Shoppers, please follow the instructions on page 11 and in the </a:t>
            </a:r>
            <a:r>
              <a:rPr lang="en-US" sz="1100" b="1" dirty="0">
                <a:solidFill>
                  <a:srgbClr val="00B050"/>
                </a:solidFill>
              </a:rPr>
              <a:t>Requisition from the Shopping Cart</a:t>
            </a:r>
            <a:r>
              <a:rPr kumimoji="0" lang="en-US" sz="1100" b="1" i="0" u="none" strike="noStrike" kern="1200" cap="none" spc="0" normalizeH="0" noProof="0" dirty="0">
                <a:ln>
                  <a:noFill/>
                </a:ln>
                <a:effectLst/>
                <a:uLnTx/>
                <a:uFillTx/>
                <a:latin typeface="Calibri" panose="020F0502020204030204"/>
                <a:ea typeface="+mn-ea"/>
                <a:cs typeface="+mn-cs"/>
              </a:rPr>
              <a:t> document.​</a:t>
            </a:r>
            <a:r>
              <a:rPr kumimoji="0" lang="en-US" sz="1100" b="0" i="0" u="none" strike="noStrike" kern="1200" cap="none" spc="0" normalizeH="0" noProof="0" dirty="0">
                <a:ln>
                  <a:noFill/>
                </a:ln>
                <a:effectLst/>
                <a:uLnTx/>
                <a:uFillTx/>
                <a:latin typeface="Calibri" panose="020F0502020204030204"/>
                <a:ea typeface="+mn-ea"/>
                <a:cs typeface="+mn-cs"/>
              </a:rPr>
              <a:t>​ </a:t>
            </a:r>
            <a:r>
              <a:rPr kumimoji="0" lang="en-US" sz="1100" b="1" i="0" u="none" strike="noStrike" kern="1200" cap="none" spc="0" normalizeH="0" noProof="0" dirty="0">
                <a:ln>
                  <a:noFill/>
                </a:ln>
                <a:effectLst/>
                <a:uLnTx/>
                <a:uFillTx/>
                <a:latin typeface="Calibri" panose="020F0502020204030204"/>
                <a:ea typeface="+mn-ea"/>
                <a:cs typeface="+mn-cs"/>
              </a:rPr>
              <a:t>​</a:t>
            </a:r>
            <a:r>
              <a:rPr kumimoji="0" lang="en-US" sz="1100" b="0" i="0" u="none" strike="noStrike" kern="1200" cap="none" spc="0" normalizeH="0" noProof="0" dirty="0">
                <a:ln>
                  <a:noFill/>
                </a:ln>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28B56E1B-8C36-3BC5-B08C-BEF0F60617C5}"/>
              </a:ext>
            </a:extLst>
          </p:cNvPr>
          <p:cNvPicPr>
            <a:picLocks noChangeAspect="1"/>
          </p:cNvPicPr>
          <p:nvPr/>
        </p:nvPicPr>
        <p:blipFill>
          <a:blip r:embed="rId2"/>
          <a:stretch>
            <a:fillRect/>
          </a:stretch>
        </p:blipFill>
        <p:spPr>
          <a:xfrm>
            <a:off x="1595718" y="2584024"/>
            <a:ext cx="8383551" cy="775765"/>
          </a:xfrm>
          <a:prstGeom prst="rect">
            <a:avLst/>
          </a:prstGeom>
        </p:spPr>
      </p:pic>
      <p:pic>
        <p:nvPicPr>
          <p:cNvPr id="12" name="Picture 11">
            <a:extLst>
              <a:ext uri="{FF2B5EF4-FFF2-40B4-BE49-F238E27FC236}">
                <a16:creationId xmlns:a16="http://schemas.microsoft.com/office/drawing/2014/main" id="{8BFA30B7-3431-8AA4-74BA-A09D78907865}"/>
              </a:ext>
            </a:extLst>
          </p:cNvPr>
          <p:cNvPicPr>
            <a:picLocks noChangeAspect="1"/>
          </p:cNvPicPr>
          <p:nvPr/>
        </p:nvPicPr>
        <p:blipFill>
          <a:blip r:embed="rId3"/>
          <a:stretch>
            <a:fillRect/>
          </a:stretch>
        </p:blipFill>
        <p:spPr>
          <a:xfrm>
            <a:off x="1783519" y="4713199"/>
            <a:ext cx="8265644" cy="802948"/>
          </a:xfrm>
          <a:prstGeom prst="rect">
            <a:avLst/>
          </a:prstGeom>
        </p:spPr>
      </p:pic>
      <p:pic>
        <p:nvPicPr>
          <p:cNvPr id="8" name="Picture 7" descr="A logo of a shopping cart&#10;&#10;Description automatically generated">
            <a:extLst>
              <a:ext uri="{FF2B5EF4-FFF2-40B4-BE49-F238E27FC236}">
                <a16:creationId xmlns:a16="http://schemas.microsoft.com/office/drawing/2014/main" id="{F276D99D-2F8D-35A3-E1F3-663395D9626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pic>
        <p:nvPicPr>
          <p:cNvPr id="6" name="Picture 5">
            <a:extLst>
              <a:ext uri="{FF2B5EF4-FFF2-40B4-BE49-F238E27FC236}">
                <a16:creationId xmlns:a16="http://schemas.microsoft.com/office/drawing/2014/main" id="{132083B7-161C-B400-5273-F9801D4FDE94}"/>
              </a:ext>
            </a:extLst>
          </p:cNvPr>
          <p:cNvPicPr>
            <a:picLocks noChangeAspect="1"/>
          </p:cNvPicPr>
          <p:nvPr/>
        </p:nvPicPr>
        <p:blipFill>
          <a:blip r:embed="rId5"/>
          <a:stretch>
            <a:fillRect/>
          </a:stretch>
        </p:blipFill>
        <p:spPr>
          <a:xfrm>
            <a:off x="2105164" y="2594848"/>
            <a:ext cx="1998206" cy="288690"/>
          </a:xfrm>
          <a:prstGeom prst="rect">
            <a:avLst/>
          </a:prstGeom>
        </p:spPr>
      </p:pic>
      <p:pic>
        <p:nvPicPr>
          <p:cNvPr id="9" name="Picture 8">
            <a:extLst>
              <a:ext uri="{FF2B5EF4-FFF2-40B4-BE49-F238E27FC236}">
                <a16:creationId xmlns:a16="http://schemas.microsoft.com/office/drawing/2014/main" id="{0110DC4E-70F7-929C-E840-DFCD2C22CBBB}"/>
              </a:ext>
            </a:extLst>
          </p:cNvPr>
          <p:cNvPicPr>
            <a:picLocks noChangeAspect="1"/>
          </p:cNvPicPr>
          <p:nvPr/>
        </p:nvPicPr>
        <p:blipFill>
          <a:blip r:embed="rId5"/>
          <a:stretch>
            <a:fillRect/>
          </a:stretch>
        </p:blipFill>
        <p:spPr>
          <a:xfrm>
            <a:off x="3033102" y="4767563"/>
            <a:ext cx="1998206" cy="288690"/>
          </a:xfrm>
          <a:prstGeom prst="rect">
            <a:avLst/>
          </a:prstGeom>
        </p:spPr>
      </p:pic>
    </p:spTree>
    <p:extLst>
      <p:ext uri="{BB962C8B-B14F-4D97-AF65-F5344CB8AC3E}">
        <p14:creationId xmlns:p14="http://schemas.microsoft.com/office/powerpoint/2010/main" val="1670319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7934F4857FD9428BF7B505B65A9F81" ma:contentTypeVersion="14" ma:contentTypeDescription="Create a new document." ma:contentTypeScope="" ma:versionID="de1dfb3e4a51242b511bbfbf57ba2f03">
  <xsd:schema xmlns:xsd="http://www.w3.org/2001/XMLSchema" xmlns:xs="http://www.w3.org/2001/XMLSchema" xmlns:p="http://schemas.microsoft.com/office/2006/metadata/properties" xmlns:ns2="7c1de04c-1b7a-4835-8a54-d7f08320619d" xmlns:ns3="94b34b39-7884-47b1-a32b-93f1050510da" targetNamespace="http://schemas.microsoft.com/office/2006/metadata/properties" ma:root="true" ma:fieldsID="65a45782b035859915edfdb5f9737df1" ns2:_="" ns3:_="">
    <xsd:import namespace="7c1de04c-1b7a-4835-8a54-d7f08320619d"/>
    <xsd:import namespace="94b34b39-7884-47b1-a32b-93f1050510d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1de04c-1b7a-4835-8a54-d7f08320619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b01a64b6-db17-4406-882e-3b9f4417e79d}" ma:internalName="TaxCatchAll" ma:showField="CatchAllData" ma:web="7c1de04c-1b7a-4835-8a54-d7f08320619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4b34b39-7884-47b1-a32b-93f1050510d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cfe284ab-3129-4a4f-a33b-1446679d637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c1de04c-1b7a-4835-8a54-d7f08320619d" xsi:nil="true"/>
    <lcf76f155ced4ddcb4097134ff3c332f xmlns="94b34b39-7884-47b1-a32b-93f1050510da">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29E532-0DD4-4D0F-8B59-632E6F0293E7}">
  <ds:schemaRefs>
    <ds:schemaRef ds:uri="7c1de04c-1b7a-4835-8a54-d7f08320619d"/>
    <ds:schemaRef ds:uri="94b34b39-7884-47b1-a32b-93f1050510d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1A153EB-0356-4899-88EE-9F415E3AA68C}">
  <ds:schemaRefs>
    <ds:schemaRef ds:uri="http://schemas.microsoft.com/office/2006/documentManagement/types"/>
    <ds:schemaRef ds:uri="http://purl.org/dc/terms/"/>
    <ds:schemaRef ds:uri="94b34b39-7884-47b1-a32b-93f1050510da"/>
    <ds:schemaRef ds:uri="http://www.w3.org/XML/1998/namespace"/>
    <ds:schemaRef ds:uri="http://purl.org/dc/dcmitype/"/>
    <ds:schemaRef ds:uri="http://schemas.microsoft.com/office/infopath/2007/PartnerControls"/>
    <ds:schemaRef ds:uri="http://schemas.openxmlformats.org/package/2006/metadata/core-properties"/>
    <ds:schemaRef ds:uri="7c1de04c-1b7a-4835-8a54-d7f08320619d"/>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F4819F4F-6459-4EE2-B222-C5C1F8666AA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TotalTime>
  <Words>684</Words>
  <Application>Microsoft Office PowerPoint</Application>
  <PresentationFormat>Widescreen</PresentationFormat>
  <Paragraphs>73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Shopping is Easy in ePro!    </vt:lpstr>
      <vt:lpstr>Creating a Cart with a Non-Catalog Supplier</vt:lpstr>
      <vt:lpstr>Creating a Cart with a Non-Catalog Supplier</vt:lpstr>
      <vt:lpstr>Creating a Cart with a Non-Catalog Supplier</vt:lpstr>
      <vt:lpstr>Creating a Cart with a Non-Catalog Supplier</vt:lpstr>
      <vt:lpstr>Creating a Cart with a Non-Catalog Supplier</vt:lpstr>
      <vt:lpstr>Creating a Cart with a Non-Catalog Supplier</vt:lpstr>
      <vt:lpstr>Creating a Cart with a Non-Catalog Supplier</vt:lpstr>
      <vt:lpstr>Creating a Cart with a Non-Catalog Supplier</vt:lpstr>
      <vt:lpstr>Creating a Cart with a Non-Catalog Supplier</vt:lpstr>
      <vt:lpstr>Creating a Cart with a Non-Catalog Supplier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Fluid</dc:title>
  <dc:creator>Poole, Linda</dc:creator>
  <cp:lastModifiedBy>Snyder, Owain</cp:lastModifiedBy>
  <cp:revision>17</cp:revision>
  <dcterms:created xsi:type="dcterms:W3CDTF">2021-08-12T20:44:20Z</dcterms:created>
  <dcterms:modified xsi:type="dcterms:W3CDTF">2024-07-30T21:11:19Z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0x010100147934F4857FD9428BF7B505B65A9F81</vt:lpwstr>
  </property>
  <property fmtid="{D5CDD505-2E9C-101B-9397-08002B2CF9AE}" pid="3" name="MediaServiceImageTags">
    <vt:lpwstr/>
  </property>
</Properties>
</file>