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1"/>
  </p:notesMasterIdLst>
  <p:handoutMasterIdLst>
    <p:handoutMasterId r:id="rId12"/>
  </p:handoutMasterIdLst>
  <p:sldIdLst>
    <p:sldId id="345" r:id="rId5"/>
    <p:sldId id="346" r:id="rId6"/>
    <p:sldId id="348" r:id="rId7"/>
    <p:sldId id="353" r:id="rId8"/>
    <p:sldId id="349" r:id="rId9"/>
    <p:sldId id="35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8D1F8"/>
    <a:srgbClr val="A5A5F1"/>
    <a:srgbClr val="A2B2F4"/>
    <a:srgbClr val="A3D8FF"/>
    <a:srgbClr val="244F85"/>
    <a:srgbClr val="9B2486"/>
    <a:srgbClr val="B92B65"/>
    <a:srgbClr val="A9D7B2"/>
    <a:srgbClr val="489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ABDE1-9F5D-4FE3-B8FC-BA68527AF887}" v="83" dt="2023-03-31T20:46:18.918"/>
    <p1510:client id="{524AA9D3-6CBD-4EC3-840F-DDF8CDADF846}" v="2" dt="2023-04-06T16:45:50.952"/>
    <p1510:client id="{82614B80-D2EB-452B-B094-9733CF675B50}" v="8" dt="2023-03-31T20:53:46.888"/>
    <p1510:client id="{E0D29D47-C2CD-4A40-88A5-22D3797115B8}" v="139" dt="2023-04-19T20:24:25.263"/>
    <p1510:client id="{FC464870-4B80-440D-A50F-9E48761FB044}" v="83" dt="2023-03-31T14:46:28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5" autoAdjust="0"/>
    <p:restoredTop sz="94660"/>
  </p:normalViewPr>
  <p:slideViewPr>
    <p:cSldViewPr snapToGrid="0">
      <p:cViewPr>
        <p:scale>
          <a:sx n="75" d="100"/>
          <a:sy n="75" d="100"/>
        </p:scale>
        <p:origin x="926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473F65-DA94-4A3D-A1E2-2AEB327174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973B9-6D37-4077-8B62-6B39C51C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889EF-3C02-4DED-88C0-474A1D9D9372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72F36-ECCE-4BCF-8071-DF1EC01AD8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E28B2-1430-4DEE-851E-823CC898DC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D4CA-009E-43AD-A32A-86DD32ED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6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8C10-134E-47CC-92F3-174A8CF60497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E0F83-E0F4-4828-8E2E-E7A2FDBBD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147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1FC1-A601-4859-A628-6DCF1218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6DC26-62E0-46D9-9288-5A4A18803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B2DBC-9393-4DB8-BC07-802EB50A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94A6-A864-44AD-A994-E8A74007A0AE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1EA5-A5E8-4749-94A3-D8FCCC54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E5CD6-77D2-4A86-9B5F-7D6AE427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0515-8D78-4DA6-9487-6BB87593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3759B-A5E0-4B9C-9048-91C3359FC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F1C6E-1990-458B-9FCC-13712E97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7175-5577-4CEE-A81E-2BEC9F3144A2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4144B-0F4D-4640-9834-2EA9937D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A1864-2813-4D50-B84B-941F866C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B0A1C-6F3E-4AED-8797-78BFED88F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0EFC9-6F37-4206-AB4D-C75D5F314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2972B-65AD-4942-A9F1-8B56E0F6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52F0-73D7-4FBC-AE8A-1496D309F8BD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65585-49DA-4532-B336-6FB2D5F2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D6353-0B15-46F5-BE3F-3AC0639D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8FAC-527A-47E8-B872-CA54E377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ED78-3C21-4B3F-9DC9-2775D6B97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3C10-58EF-46E1-823F-1D89A1B05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3C10-FB08-4A87-AF69-03231F40CA96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29791-8AB0-42F4-A204-6633DA78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B1C5-9214-444F-9507-79E6081F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FC844-91F0-4052-B654-A0C806D7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EF547-8764-480E-95A1-93AA3133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B27A0-6A8E-45CB-A392-C5C2E252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F9D2E-6042-4217-B1B9-308055CC9107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5AB84-6CCB-403F-A014-F4195D89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B3C67-F635-48FF-B02B-B9AE5AA1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6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DA37-931F-45EC-B00D-884C03181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563B0-6196-4FDF-AFB0-6B12F03C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1AB68-10A1-4DE6-8930-EB1425AAE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D2453-DBF5-4978-A26E-1CFFD491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3866-6B14-409F-962F-13465405A6A6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3AF76-D470-4DD2-AD6D-CBC0BF61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F7919-56C0-45B4-A72B-B35AC094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67E3-607F-4A14-B56C-90B07297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BAEE1-2B53-43C5-A5E4-DF1C019E2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43679-B58B-4A5B-A442-88BAC037F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8B649-8348-4BFD-B750-A57BC7A86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B592DD-F9C1-4F7B-A91C-5F0FB67F4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DE0CFC-0D26-47B4-9A55-BCFDF081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DDB8-9B20-41BB-91F4-E702AE6A7073}" type="datetime1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AAD35-7D7D-49F4-9904-09B3F008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C706B-73EB-4FA3-8546-AF2A6B643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58D9-2F8B-4046-8A70-60B43F39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A95E8-A658-4A6A-B6D2-8F9C75FBC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8FED-58C5-4594-90A9-CD57B2DC2AF4}" type="datetime1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D8BD87-1C0C-413F-8677-62730B9CD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0B993-7281-4404-9D57-236A5506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6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DE7B9-8EF2-4B4C-BC3C-D3B8AA621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7D0D-1ED5-44AF-A728-7417A7A5059F}" type="datetime1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477FC-568A-4561-87CC-04CCA9D7D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6ABFB-ADEF-4ABE-9A32-610C1E74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7637-F74A-4907-BAF9-0C7AF6A2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1C9AE-2DD9-4D92-96C8-64967560F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5DA86-0209-4B1A-82CC-EFC068AB5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18BF3-5F1A-452E-B182-C1C0A2AE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7971-D7F2-4A3E-8C34-16C2A71320C6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E9E41-52FE-4D19-9BFA-7D31167D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8E7E6-0D73-4F73-B217-7255D79C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9867-CCFA-4638-A58C-B247F2BB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57C1FC-4D05-41C8-8544-51CA7847F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D6177-9F0A-4297-BEBE-6ECE6287A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3F64B-E874-4794-8127-00046FB0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7E8F-1BB5-4ADD-9185-AF2BFB684E33}" type="datetime1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33EFE-DDE9-4C26-86B2-574FDC89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CB14F-E48E-4B12-A632-07C46982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7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0F4C5-4B39-42A0-9F7F-98EEFBE3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4F5E-2DBE-4479-B68D-26B5A0B54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8D66D-B708-473B-88B1-E9FF021A3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E169-399A-4540-A28C-D2BD0E1C8014}" type="datetime1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B10C5-9E83-4550-9D33-98760CA4D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AAF43-4C0C-4AA1-8B6C-E1A541BFA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39F4-6F38-4B25-A5A9-B96F76A4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946B-4278-4C62-BEC6-4EFEEDFE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676" y="2788335"/>
            <a:ext cx="4248648" cy="2436163"/>
          </a:xfrm>
        </p:spPr>
        <p:txBody>
          <a:bodyPr>
            <a:normAutofit/>
          </a:bodyPr>
          <a:lstStyle/>
          <a:p>
            <a:r>
              <a:rPr lang="en-US" sz="3200" b="1" dirty="0"/>
              <a:t>Shopping is Easy in </a:t>
            </a:r>
            <a:r>
              <a:rPr lang="en-US" sz="3200" b="1" dirty="0" err="1"/>
              <a:t>ePro</a:t>
            </a:r>
            <a:r>
              <a:rPr lang="en-US" sz="3200" b="1" dirty="0"/>
              <a:t>!</a:t>
            </a:r>
            <a:br>
              <a:rPr lang="en-US" sz="32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D60EE-065A-AE7B-2036-3857275BEEF9}"/>
              </a:ext>
            </a:extLst>
          </p:cNvPr>
          <p:cNvSpPr txBox="1"/>
          <p:nvPr/>
        </p:nvSpPr>
        <p:spPr>
          <a:xfrm>
            <a:off x="2017237" y="1806050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ea typeface="Calibri Light"/>
                <a:cs typeface="Calibri"/>
              </a:rPr>
              <a:t>Navigation</a:t>
            </a:r>
            <a:r>
              <a:rPr lang="en-US" sz="4000" dirty="0">
                <a:latin typeface="Calibri"/>
                <a:ea typeface="Calibri Light"/>
                <a:cs typeface="Calibri Light"/>
              </a:rPr>
              <a:t>​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13E46-0F29-6616-BB4F-24F3B602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A logo of a shopping cart&#10;&#10;Description automatically generated">
            <a:extLst>
              <a:ext uri="{FF2B5EF4-FFF2-40B4-BE49-F238E27FC236}">
                <a16:creationId xmlns:a16="http://schemas.microsoft.com/office/drawing/2014/main" id="{D86DA467-738B-68A2-CB8C-E7149FCC5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24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34.png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5021796-0302-C2FC-4F82-53D563925E3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394819" y="136525"/>
            <a:ext cx="1280160" cy="6563384"/>
          </a:xfrm>
          <a:prstGeom prst="rect">
            <a:avLst/>
          </a:prstGeom>
          <a:ln/>
        </p:spPr>
      </p:pic>
      <p:sp>
        <p:nvSpPr>
          <p:cNvPr id="9" name="Freeform: Shape 73">
            <a:extLst>
              <a:ext uri="{FF2B5EF4-FFF2-40B4-BE49-F238E27FC236}">
                <a16:creationId xmlns:a16="http://schemas.microsoft.com/office/drawing/2014/main" id="{ACBF8EC1-7661-8DE4-CAD6-0A502D25C2F9}"/>
              </a:ext>
            </a:extLst>
          </p:cNvPr>
          <p:cNvSpPr>
            <a:spLocks/>
          </p:cNvSpPr>
          <p:nvPr/>
        </p:nvSpPr>
        <p:spPr bwMode="auto">
          <a:xfrm>
            <a:off x="5174886" y="93769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6980 w 120000"/>
              <a:gd name="T11" fmla="*/ 62495 h 120000"/>
              <a:gd name="T12" fmla="*/ 198323 w 120000"/>
              <a:gd name="T13" fmla="*/ 31300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6980" y="62495"/>
                </a:moveTo>
                <a:lnTo>
                  <a:pt x="198323" y="31300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Home icon brings you back to the main shopping page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Freeform: Shape 27">
            <a:extLst>
              <a:ext uri="{FF2B5EF4-FFF2-40B4-BE49-F238E27FC236}">
                <a16:creationId xmlns:a16="http://schemas.microsoft.com/office/drawing/2014/main" id="{338F3AC3-19DE-999B-20DD-B1DB9000D7D8}"/>
              </a:ext>
            </a:extLst>
          </p:cNvPr>
          <p:cNvSpPr>
            <a:spLocks/>
          </p:cNvSpPr>
          <p:nvPr/>
        </p:nvSpPr>
        <p:spPr bwMode="auto">
          <a:xfrm>
            <a:off x="5174886" y="2047082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6980 w 120000"/>
              <a:gd name="T11" fmla="*/ 62495 h 120000"/>
              <a:gd name="T12" fmla="*/ 185466 w 120000"/>
              <a:gd name="T13" fmla="*/ 36090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6980" y="62495"/>
                </a:moveTo>
                <a:lnTo>
                  <a:pt x="185466" y="36090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Accounts Payable icon allows you to view invoice information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Freeform: Shape 34">
            <a:extLst>
              <a:ext uri="{FF2B5EF4-FFF2-40B4-BE49-F238E27FC236}">
                <a16:creationId xmlns:a16="http://schemas.microsoft.com/office/drawing/2014/main" id="{12597F41-9BF2-9448-3D85-515B8A0ED482}"/>
              </a:ext>
            </a:extLst>
          </p:cNvPr>
          <p:cNvSpPr>
            <a:spLocks/>
          </p:cNvSpPr>
          <p:nvPr/>
        </p:nvSpPr>
        <p:spPr bwMode="auto">
          <a:xfrm>
            <a:off x="5174886" y="4924424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9123 w 120000"/>
              <a:gd name="T11" fmla="*/ 52914 h 120000"/>
              <a:gd name="T12" fmla="*/ 191180 w 120000"/>
              <a:gd name="T13" fmla="*/ -32173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9123" y="52914"/>
                </a:moveTo>
                <a:lnTo>
                  <a:pt x="191180" y="-32173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Setup only available to Jaggaer Administrators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Freeform: Shape 55">
            <a:extLst>
              <a:ext uri="{FF2B5EF4-FFF2-40B4-BE49-F238E27FC236}">
                <a16:creationId xmlns:a16="http://schemas.microsoft.com/office/drawing/2014/main" id="{6DDF6B74-8EF9-4FA2-18BE-887C03A34CDF}"/>
              </a:ext>
            </a:extLst>
          </p:cNvPr>
          <p:cNvSpPr>
            <a:spLocks/>
          </p:cNvSpPr>
          <p:nvPr/>
        </p:nvSpPr>
        <p:spPr bwMode="auto">
          <a:xfrm>
            <a:off x="5174886" y="3956844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9123 w 120000"/>
              <a:gd name="T11" fmla="*/ 52914 h 120000"/>
              <a:gd name="T12" fmla="*/ 198323 w 120000"/>
              <a:gd name="T13" fmla="*/ 31300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9123" y="52914"/>
                </a:moveTo>
                <a:lnTo>
                  <a:pt x="198323" y="31300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Administer only available to Jaggaer Administrators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Freeform: Shape 39">
            <a:extLst>
              <a:ext uri="{FF2B5EF4-FFF2-40B4-BE49-F238E27FC236}">
                <a16:creationId xmlns:a16="http://schemas.microsoft.com/office/drawing/2014/main" id="{FEE74DD7-F034-BBC0-9589-DC7D17A1372E}"/>
              </a:ext>
            </a:extLst>
          </p:cNvPr>
          <p:cNvSpPr>
            <a:spLocks/>
          </p:cNvSpPr>
          <p:nvPr/>
        </p:nvSpPr>
        <p:spPr bwMode="auto">
          <a:xfrm>
            <a:off x="9189109" y="2208148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-877 w 120000"/>
              <a:gd name="T11" fmla="*/ 63692 h 120000"/>
              <a:gd name="T12" fmla="*/ -40249 w 120000"/>
              <a:gd name="T13" fmla="*/ 69623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-877" y="63692"/>
                </a:moveTo>
                <a:lnTo>
                  <a:pt x="-40249" y="69623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Suppliers icon allows you to search for current suppliers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FFC14150-3C1F-3D06-509C-9437B05F1605}"/>
              </a:ext>
            </a:extLst>
          </p:cNvPr>
          <p:cNvSpPr>
            <a:spLocks/>
          </p:cNvSpPr>
          <p:nvPr/>
        </p:nvSpPr>
        <p:spPr bwMode="auto">
          <a:xfrm>
            <a:off x="9189109" y="99113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-877 w 120000"/>
              <a:gd name="T11" fmla="*/ 63692 h 120000"/>
              <a:gd name="T12" fmla="*/ -43820 w 120000"/>
              <a:gd name="T13" fmla="*/ 94772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-877" y="63692"/>
                </a:moveTo>
                <a:lnTo>
                  <a:pt x="-43820" y="94772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Shop icon provides you access to the shopping options and carts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Freeform: Shape 24">
            <a:extLst>
              <a:ext uri="{FF2B5EF4-FFF2-40B4-BE49-F238E27FC236}">
                <a16:creationId xmlns:a16="http://schemas.microsoft.com/office/drawing/2014/main" id="{E4C54486-EDBE-67D0-C90C-01E42555D8AF}"/>
              </a:ext>
            </a:extLst>
          </p:cNvPr>
          <p:cNvSpPr>
            <a:spLocks/>
          </p:cNvSpPr>
          <p:nvPr/>
        </p:nvSpPr>
        <p:spPr bwMode="auto">
          <a:xfrm>
            <a:off x="5174886" y="2987675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6980 w 120000"/>
              <a:gd name="T11" fmla="*/ 62495 h 120000"/>
              <a:gd name="T12" fmla="*/ 198323 w 120000"/>
              <a:gd name="T13" fmla="*/ 31300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6980" y="62495"/>
                </a:moveTo>
                <a:lnTo>
                  <a:pt x="198323" y="31300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Sourcing icon allows you to view sourcing event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Freeform: Shape 47">
            <a:extLst>
              <a:ext uri="{FF2B5EF4-FFF2-40B4-BE49-F238E27FC236}">
                <a16:creationId xmlns:a16="http://schemas.microsoft.com/office/drawing/2014/main" id="{7A0F3985-B137-BE3A-B95A-562E78121F71}"/>
              </a:ext>
            </a:extLst>
          </p:cNvPr>
          <p:cNvSpPr>
            <a:spLocks/>
          </p:cNvSpPr>
          <p:nvPr/>
        </p:nvSpPr>
        <p:spPr bwMode="auto">
          <a:xfrm>
            <a:off x="5174886" y="1062938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116980 w 120000"/>
              <a:gd name="T11" fmla="*/ 62495 h 120000"/>
              <a:gd name="T12" fmla="*/ 195466 w 120000"/>
              <a:gd name="T13" fmla="*/ 33695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116980" y="62495"/>
                </a:moveTo>
                <a:lnTo>
                  <a:pt x="195466" y="33695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Orders icon allows you to search for documents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5BAC5520-4E4E-00C8-5BFA-6494B3E9644F}"/>
              </a:ext>
            </a:extLst>
          </p:cNvPr>
          <p:cNvSpPr>
            <a:spLocks/>
          </p:cNvSpPr>
          <p:nvPr/>
        </p:nvSpPr>
        <p:spPr bwMode="auto">
          <a:xfrm>
            <a:off x="9189109" y="3249591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-877 w 120000"/>
              <a:gd name="T11" fmla="*/ 63692 h 120000"/>
              <a:gd name="T12" fmla="*/ -37392 w 120000"/>
              <a:gd name="T13" fmla="*/ 64832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-877" y="63692"/>
                </a:moveTo>
                <a:lnTo>
                  <a:pt x="-37392" y="64832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Reporting icon allows you access to reports based on role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Freeform: Shape 45">
            <a:extLst>
              <a:ext uri="{FF2B5EF4-FFF2-40B4-BE49-F238E27FC236}">
                <a16:creationId xmlns:a16="http://schemas.microsoft.com/office/drawing/2014/main" id="{91022596-B80D-2D4B-830F-89456EE89137}"/>
              </a:ext>
            </a:extLst>
          </p:cNvPr>
          <p:cNvSpPr>
            <a:spLocks/>
          </p:cNvSpPr>
          <p:nvPr/>
        </p:nvSpPr>
        <p:spPr bwMode="auto">
          <a:xfrm>
            <a:off x="9189109" y="1133603"/>
            <a:ext cx="1435100" cy="860425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-877 w 120000"/>
              <a:gd name="T11" fmla="*/ 63692 h 120000"/>
              <a:gd name="T12" fmla="*/ -43820 w 120000"/>
              <a:gd name="T13" fmla="*/ 88784 h 120000"/>
              <a:gd name="T14" fmla="*/ 0 w 120000"/>
              <a:gd name="T15" fmla="*/ 0 h 120000"/>
              <a:gd name="T16" fmla="*/ 120000 w 120000"/>
              <a:gd name="T17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  <a:path w="120000" h="120000" fill="none" extrusionOk="0">
                <a:moveTo>
                  <a:pt x="-877" y="63692"/>
                </a:moveTo>
                <a:lnTo>
                  <a:pt x="-43820" y="88784"/>
                </a:lnTo>
              </a:path>
            </a:pathLst>
          </a:custGeom>
          <a:solidFill>
            <a:srgbClr val="FFFFFF"/>
          </a:solidFill>
          <a:ln w="12700">
            <a:solidFill>
              <a:srgbClr val="F79646"/>
            </a:solidFill>
            <a:miter lim="800000"/>
            <a:headEnd type="none" w="sm" len="sm"/>
            <a:tailEnd type="none" w="sm" len="sm"/>
          </a:ln>
        </p:spPr>
        <p:txBody>
          <a:bodyPr vert="horz" wrap="square" lIns="91425" tIns="45698" rIns="91425" bIns="4569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Contract icon allows you to view University Contracts.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60371" cy="3486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Navigating around </a:t>
            </a:r>
            <a:r>
              <a:rPr lang="en-US" sz="2400" dirty="0" err="1"/>
              <a:t>ePro</a:t>
            </a:r>
            <a:endParaRPr lang="en-US" sz="2400" dirty="0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2F0A22AF-0A17-7AD6-90E0-1C13630F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 descr="A logo of a shopping cart&#10;&#10;Description automatically generated">
            <a:extLst>
              <a:ext uri="{FF2B5EF4-FFF2-40B4-BE49-F238E27FC236}">
                <a16:creationId xmlns:a16="http://schemas.microsoft.com/office/drawing/2014/main" id="{C9EF7D9A-1675-5617-C739-535C1DE23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9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2126467"/>
            <a:ext cx="10600426" cy="34868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You can use the search box at the top of your homepage to search for relevant things throughout the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3D28AD-07E5-06E3-C238-4BF0F158425A}"/>
              </a:ext>
            </a:extLst>
          </p:cNvPr>
          <p:cNvSpPr txBox="1"/>
          <p:nvPr/>
        </p:nvSpPr>
        <p:spPr>
          <a:xfrm>
            <a:off x="2059650" y="1244642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ea typeface="Calibri Light"/>
                <a:cs typeface="Calibri"/>
              </a:rPr>
              <a:t>Basic Search</a:t>
            </a:r>
            <a:endParaRPr lang="en-US" sz="4000" dirty="0">
              <a:latin typeface="Calibri"/>
              <a:cs typeface="Calibri"/>
            </a:endParaRPr>
          </a:p>
        </p:txBody>
      </p:sp>
      <p:pic>
        <p:nvPicPr>
          <p:cNvPr id="4" name="image80.png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10EFB09-0800-CCAA-35B8-7C455AB3461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95787" y="3306127"/>
            <a:ext cx="8391346" cy="1352137"/>
          </a:xfrm>
          <a:prstGeom prst="rect">
            <a:avLst/>
          </a:prstGeom>
          <a:ln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7AAC94-4AEA-52F4-0DBF-E123C53EEC15}"/>
              </a:ext>
            </a:extLst>
          </p:cNvPr>
          <p:cNvSpPr/>
          <p:nvPr/>
        </p:nvSpPr>
        <p:spPr>
          <a:xfrm>
            <a:off x="9549442" y="3200400"/>
            <a:ext cx="1630392" cy="14578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Quick links to mostly frequented pages are setup.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You can also browse by different options.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377049F-6266-49F8-9909-AC542D8435D4}"/>
              </a:ext>
            </a:extLst>
          </p:cNvPr>
          <p:cNvCxnSpPr>
            <a:cxnSpLocks/>
          </p:cNvCxnSpPr>
          <p:nvPr/>
        </p:nvCxnSpPr>
        <p:spPr>
          <a:xfrm flipH="1">
            <a:off x="9031857" y="3761117"/>
            <a:ext cx="51758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5977ADF0-D8AE-BC11-6E3E-080CE06E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9E7BBD52-F74A-05E1-92AB-6FC9D7BCE9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08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2126467"/>
            <a:ext cx="10600426" cy="34868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You can use the Search (</a:t>
            </a:r>
            <a:r>
              <a:rPr lang="en-US" dirty="0" err="1"/>
              <a:t>Alt+Q</a:t>
            </a:r>
            <a:r>
              <a:rPr lang="en-US" dirty="0"/>
              <a:t>) at the top of your homepage for a robust search across </a:t>
            </a:r>
            <a:r>
              <a:rPr lang="en-US" dirty="0" err="1"/>
              <a:t>ePro</a:t>
            </a:r>
            <a:r>
              <a:rPr lang="en-US" dirty="0"/>
              <a:t> for anything.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3D28AD-07E5-06E3-C238-4BF0F158425A}"/>
              </a:ext>
            </a:extLst>
          </p:cNvPr>
          <p:cNvSpPr txBox="1"/>
          <p:nvPr/>
        </p:nvSpPr>
        <p:spPr>
          <a:xfrm>
            <a:off x="2059650" y="1244642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cs typeface="Calibri"/>
              </a:rPr>
              <a:t>Global Search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5977ADF0-D8AE-BC11-6E3E-080CE06E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1BD97959-B0C3-AE05-7FD7-35448969C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424" y="3324968"/>
            <a:ext cx="6483924" cy="54576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7AAC94-4AEA-52F4-0DBF-E123C53EEC15}"/>
              </a:ext>
            </a:extLst>
          </p:cNvPr>
          <p:cNvSpPr/>
          <p:nvPr/>
        </p:nvSpPr>
        <p:spPr>
          <a:xfrm>
            <a:off x="2327761" y="4239491"/>
            <a:ext cx="1630392" cy="14578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You can also filter the search down by selecting from the dropdown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15C6B7B6-D064-E9F2-0041-741CCC746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7309" y="4698214"/>
            <a:ext cx="3306040" cy="36236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C6D10F3-6BF0-863C-7C47-58C12B3D8628}"/>
              </a:ext>
            </a:extLst>
          </p:cNvPr>
          <p:cNvCxnSpPr>
            <a:cxnSpLocks/>
          </p:cNvCxnSpPr>
          <p:nvPr/>
        </p:nvCxnSpPr>
        <p:spPr>
          <a:xfrm flipV="1">
            <a:off x="4163487" y="3925640"/>
            <a:ext cx="114528" cy="9525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377049F-6266-49F8-9909-AC542D8435D4}"/>
              </a:ext>
            </a:extLst>
          </p:cNvPr>
          <p:cNvCxnSpPr>
            <a:cxnSpLocks/>
          </p:cNvCxnSpPr>
          <p:nvPr/>
        </p:nvCxnSpPr>
        <p:spPr>
          <a:xfrm>
            <a:off x="3990306" y="4878140"/>
            <a:ext cx="651391" cy="173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logo of a shopping cart&#10;&#10;Description automatically generated">
            <a:extLst>
              <a:ext uri="{FF2B5EF4-FFF2-40B4-BE49-F238E27FC236}">
                <a16:creationId xmlns:a16="http://schemas.microsoft.com/office/drawing/2014/main" id="{F8A3F8A6-89C4-A87D-1C27-47CE0915C4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7222B8-7FF7-DD93-B25C-F3D92C2136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9285" y="3447947"/>
            <a:ext cx="1965068" cy="3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90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499715-00BE-06C3-FE57-E4CFB0817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87" y="2126467"/>
            <a:ext cx="3258628" cy="3486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should use the Advanced Search to focus and limit the results using filters and sort options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3D28AD-07E5-06E3-C238-4BF0F158425A}"/>
              </a:ext>
            </a:extLst>
          </p:cNvPr>
          <p:cNvSpPr txBox="1"/>
          <p:nvPr/>
        </p:nvSpPr>
        <p:spPr>
          <a:xfrm>
            <a:off x="2059650" y="1244642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ea typeface="Calibri Light"/>
                <a:cs typeface="Calibri"/>
              </a:rPr>
              <a:t>Advanced Search</a:t>
            </a:r>
            <a:endParaRPr lang="en-US" sz="4000" dirty="0">
              <a:latin typeface="Calibri"/>
              <a:cs typeface="Calibri"/>
            </a:endParaRPr>
          </a:p>
        </p:txBody>
      </p:sp>
      <p:pic>
        <p:nvPicPr>
          <p:cNvPr id="3" name="image114.png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8E8638B-21FA-3AA7-9DD3-786CFE58395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192438" y="2055883"/>
            <a:ext cx="6150063" cy="3424179"/>
          </a:xfrm>
          <a:prstGeom prst="rect">
            <a:avLst/>
          </a:prstGeom>
          <a:ln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EE03EC-5B74-A1B6-18B1-55F7F943D17D}"/>
              </a:ext>
            </a:extLst>
          </p:cNvPr>
          <p:cNvSpPr/>
          <p:nvPr/>
        </p:nvSpPr>
        <p:spPr>
          <a:xfrm>
            <a:off x="4973200" y="2660161"/>
            <a:ext cx="1002030" cy="272313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E3559C1-79F2-22F3-8044-C1594CA7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A logo of a shopping cart&#10;&#10;Description automatically generated">
            <a:extLst>
              <a:ext uri="{FF2B5EF4-FFF2-40B4-BE49-F238E27FC236}">
                <a16:creationId xmlns:a16="http://schemas.microsoft.com/office/drawing/2014/main" id="{D5D38C45-50A1-2A64-1B56-674C87D022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8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957B8C30-C0CF-EEA0-1141-537025A8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57BA5CA-1592-D5B4-C6EF-874330AD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8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3D28AD-07E5-06E3-C238-4BF0F158425A}"/>
              </a:ext>
            </a:extLst>
          </p:cNvPr>
          <p:cNvSpPr txBox="1"/>
          <p:nvPr/>
        </p:nvSpPr>
        <p:spPr>
          <a:xfrm>
            <a:off x="2017237" y="1045195"/>
            <a:ext cx="815752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atin typeface="Calibri"/>
                <a:ea typeface="Calibri Light"/>
                <a:cs typeface="Calibri"/>
              </a:rPr>
              <a:t>New Shopping Screen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117A7A17-0EE0-AFD2-F58D-75A66CBDC1C3}"/>
              </a:ext>
            </a:extLst>
          </p:cNvPr>
          <p:cNvSpPr/>
          <p:nvPr/>
        </p:nvSpPr>
        <p:spPr>
          <a:xfrm>
            <a:off x="2119896" y="3490364"/>
            <a:ext cx="233680" cy="2210435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636A87-9C92-6155-C305-BC57BD4E6D6F}"/>
              </a:ext>
            </a:extLst>
          </p:cNvPr>
          <p:cNvSpPr/>
          <p:nvPr/>
        </p:nvSpPr>
        <p:spPr>
          <a:xfrm>
            <a:off x="1561382" y="4367859"/>
            <a:ext cx="531603" cy="35941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Filters</a:t>
            </a:r>
            <a:endParaRPr lang="en-US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2" name="image95.png" descr="Graphical user interface&#10;&#10;Description automatically generated">
            <a:extLst>
              <a:ext uri="{FF2B5EF4-FFF2-40B4-BE49-F238E27FC236}">
                <a16:creationId xmlns:a16="http://schemas.microsoft.com/office/drawing/2014/main" id="{1A27DD81-020A-0F8A-EB04-2163028606F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53576" y="2548426"/>
            <a:ext cx="6806242" cy="3347549"/>
          </a:xfrm>
          <a:prstGeom prst="rect">
            <a:avLst/>
          </a:prstGeom>
          <a:ln/>
        </p:spPr>
      </p:pic>
      <p:sp>
        <p:nvSpPr>
          <p:cNvPr id="13" name="Callout: Line 12">
            <a:extLst>
              <a:ext uri="{FF2B5EF4-FFF2-40B4-BE49-F238E27FC236}">
                <a16:creationId xmlns:a16="http://schemas.microsoft.com/office/drawing/2014/main" id="{1F1A1413-BEE0-3A78-F232-29FCEB01B45E}"/>
              </a:ext>
            </a:extLst>
          </p:cNvPr>
          <p:cNvSpPr/>
          <p:nvPr/>
        </p:nvSpPr>
        <p:spPr>
          <a:xfrm>
            <a:off x="8419382" y="1787300"/>
            <a:ext cx="835327" cy="568544"/>
          </a:xfrm>
          <a:prstGeom prst="borderCallout1">
            <a:avLst>
              <a:gd name="adj1" fmla="val 99425"/>
              <a:gd name="adj2" fmla="val 56301"/>
              <a:gd name="adj3" fmla="val 195270"/>
              <a:gd name="adj4" fmla="val 56975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Sort Options</a:t>
            </a:r>
          </a:p>
        </p:txBody>
      </p:sp>
      <p:sp>
        <p:nvSpPr>
          <p:cNvPr id="14" name="Callout: Line 13">
            <a:extLst>
              <a:ext uri="{FF2B5EF4-FFF2-40B4-BE49-F238E27FC236}">
                <a16:creationId xmlns:a16="http://schemas.microsoft.com/office/drawing/2014/main" id="{A88E6147-860A-AA5C-8713-671B05DE81BA}"/>
              </a:ext>
            </a:extLst>
          </p:cNvPr>
          <p:cNvSpPr/>
          <p:nvPr/>
        </p:nvSpPr>
        <p:spPr>
          <a:xfrm>
            <a:off x="7333796" y="1786016"/>
            <a:ext cx="835327" cy="568544"/>
          </a:xfrm>
          <a:prstGeom prst="borderCallout1">
            <a:avLst>
              <a:gd name="adj1" fmla="val 99425"/>
              <a:gd name="adj2" fmla="val 56301"/>
              <a:gd name="adj3" fmla="val 302997"/>
              <a:gd name="adj4" fmla="val 4251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 Favorites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Callout: Line 14">
            <a:extLst>
              <a:ext uri="{FF2B5EF4-FFF2-40B4-BE49-F238E27FC236}">
                <a16:creationId xmlns:a16="http://schemas.microsoft.com/office/drawing/2014/main" id="{5266247D-D7EF-F24B-5ABA-67A19FDA6752}"/>
              </a:ext>
            </a:extLst>
          </p:cNvPr>
          <p:cNvSpPr/>
          <p:nvPr/>
        </p:nvSpPr>
        <p:spPr>
          <a:xfrm>
            <a:off x="3163690" y="1753081"/>
            <a:ext cx="1217857" cy="568544"/>
          </a:xfrm>
          <a:prstGeom prst="borderCallout1">
            <a:avLst>
              <a:gd name="adj1" fmla="val 99425"/>
              <a:gd name="adj2" fmla="val 56301"/>
              <a:gd name="adj3" fmla="val 275686"/>
              <a:gd name="adj4" fmla="val 53261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Expand to view more options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9BAB0E5-3579-6FFE-0B49-2BBAD07D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39F4-6F38-4B25-A5A9-B96F76A427A3}" type="slidenum">
              <a:rPr lang="en-US" smtClean="0"/>
              <a:t>6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8FA33A-A7DA-2355-0986-7CD410D5397E}"/>
              </a:ext>
            </a:extLst>
          </p:cNvPr>
          <p:cNvSpPr txBox="1"/>
          <p:nvPr/>
        </p:nvSpPr>
        <p:spPr>
          <a:xfrm>
            <a:off x="2353576" y="6145835"/>
            <a:ext cx="6866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You can find more details on Navigation in the internal documentation.</a:t>
            </a:r>
            <a:endParaRPr lang="en-US" dirty="0"/>
          </a:p>
        </p:txBody>
      </p:sp>
      <p:pic>
        <p:nvPicPr>
          <p:cNvPr id="3" name="Picture 2" descr="A logo of a shopping cart&#10;&#10;Description automatically generated">
            <a:extLst>
              <a:ext uri="{FF2B5EF4-FFF2-40B4-BE49-F238E27FC236}">
                <a16:creationId xmlns:a16="http://schemas.microsoft.com/office/drawing/2014/main" id="{27D3551C-040E-0AD3-CFDC-8600DD670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3246" cy="125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430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1de04c-1b7a-4835-8a54-d7f08320619d" xsi:nil="true"/>
    <lcf76f155ced4ddcb4097134ff3c332f xmlns="94b34b39-7884-47b1-a32b-93f1050510d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934F4857FD9428BF7B505B65A9F81" ma:contentTypeVersion="14" ma:contentTypeDescription="Create a new document." ma:contentTypeScope="" ma:versionID="de1dfb3e4a51242b511bbfbf57ba2f03">
  <xsd:schema xmlns:xsd="http://www.w3.org/2001/XMLSchema" xmlns:xs="http://www.w3.org/2001/XMLSchema" xmlns:p="http://schemas.microsoft.com/office/2006/metadata/properties" xmlns:ns2="7c1de04c-1b7a-4835-8a54-d7f08320619d" xmlns:ns3="94b34b39-7884-47b1-a32b-93f1050510da" targetNamespace="http://schemas.microsoft.com/office/2006/metadata/properties" ma:root="true" ma:fieldsID="65a45782b035859915edfdb5f9737df1" ns2:_="" ns3:_="">
    <xsd:import namespace="7c1de04c-1b7a-4835-8a54-d7f08320619d"/>
    <xsd:import namespace="94b34b39-7884-47b1-a32b-93f1050510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de04c-1b7a-4835-8a54-d7f0832061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01a64b6-db17-4406-882e-3b9f4417e79d}" ma:internalName="TaxCatchAll" ma:showField="CatchAllData" ma:web="7c1de04c-1b7a-4835-8a54-d7f0832061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34b39-7884-47b1-a32b-93f105051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fe284ab-3129-4a4f-a33b-1446679d63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A153EB-0356-4899-88EE-9F415E3AA68C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7c1de04c-1b7a-4835-8a54-d7f08320619d"/>
    <ds:schemaRef ds:uri="http://schemas.openxmlformats.org/package/2006/metadata/core-properties"/>
    <ds:schemaRef ds:uri="94b34b39-7884-47b1-a32b-93f1050510d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4819F4F-6459-4EE2-B222-C5C1F8666A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29E532-0DD4-4D0F-8B59-632E6F0293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de04c-1b7a-4835-8a54-d7f08320619d"/>
    <ds:schemaRef ds:uri="94b34b39-7884-47b1-a32b-93f1050510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19650</TotalTime>
  <Words>239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Shopping is Easy in ePro!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Fluid</dc:title>
  <dc:creator>Poole, Linda</dc:creator>
  <cp:lastModifiedBy>Snyder, Owain</cp:lastModifiedBy>
  <cp:revision>198</cp:revision>
  <dcterms:created xsi:type="dcterms:W3CDTF">2021-08-12T20:44:20Z</dcterms:created>
  <dcterms:modified xsi:type="dcterms:W3CDTF">2024-07-30T20:31:33Z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0x010100147934F4857FD9428BF7B505B65A9F81</vt:lpwstr>
  </property>
  <property fmtid="{D5CDD505-2E9C-101B-9397-08002B2CF9AE}" pid="3" name="MediaServiceImageTags">
    <vt:lpwstr/>
  </property>
</Properties>
</file>