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4"/>
  </p:sldMasterIdLst>
  <p:notesMasterIdLst>
    <p:notesMasterId r:id="rId16"/>
  </p:notesMasterIdLst>
  <p:handoutMasterIdLst>
    <p:handoutMasterId r:id="rId17"/>
  </p:handoutMasterIdLst>
  <p:sldIdLst>
    <p:sldId id="345" r:id="rId5"/>
    <p:sldId id="346" r:id="rId6"/>
    <p:sldId id="347" r:id="rId7"/>
    <p:sldId id="348" r:id="rId8"/>
    <p:sldId id="349" r:id="rId9"/>
    <p:sldId id="350" r:id="rId10"/>
    <p:sldId id="355" r:id="rId11"/>
    <p:sldId id="352" r:id="rId12"/>
    <p:sldId id="356" r:id="rId13"/>
    <p:sldId id="354" r:id="rId14"/>
    <p:sldId id="35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4ACCBB-4636-354F-0BBC-97FF0998D3AB}" name="Roys, Jill" initials="RJ" userId="S::jill.roys@untsystem.edu::24e66a4a-c9e3-4d16-bf4d-96ff3cd721e3" providerId="AD"/>
  <p188:author id="{577F94F9-15C3-8562-894A-83B3A44FF79C}" name="Poole, Linda" initials="PL" userId="S::linda.poole@untsystem.edu::a48b09a9-4b56-4b9f-a537-f5205b04be6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8D1F8"/>
    <a:srgbClr val="A5A5F1"/>
    <a:srgbClr val="A2B2F4"/>
    <a:srgbClr val="A3D8FF"/>
    <a:srgbClr val="244F85"/>
    <a:srgbClr val="9B2486"/>
    <a:srgbClr val="B92B65"/>
    <a:srgbClr val="A9D7B2"/>
    <a:srgbClr val="489C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737A53-0051-4EAB-B8AA-96DF722CEAA4}" v="8" dt="2023-04-24T14:17:08.4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473F65-DA94-4A3D-A1E2-2AEB327174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D973B9-6D37-4077-8B62-6B39C51C57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1889EF-3C02-4DED-88C0-474A1D9D9372}" type="datetimeFigureOut">
              <a:rPr lang="en-US" smtClean="0"/>
              <a:t>7/30/2024</a:t>
            </a:fld>
            <a:endParaRPr lang="en-US"/>
          </a:p>
        </p:txBody>
      </p:sp>
      <p:sp>
        <p:nvSpPr>
          <p:cNvPr id="4" name="Footer Placeholder 3">
            <a:extLst>
              <a:ext uri="{FF2B5EF4-FFF2-40B4-BE49-F238E27FC236}">
                <a16:creationId xmlns:a16="http://schemas.microsoft.com/office/drawing/2014/main" id="{7EC72F36-ECCE-4BCF-8071-DF1EC01AD8B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22E28B2-1430-4DEE-851E-823CC898DCE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8ED4CA-009E-43AD-A32A-86DD32EDC215}" type="slidenum">
              <a:rPr lang="en-US" smtClean="0"/>
              <a:t>‹#›</a:t>
            </a:fld>
            <a:endParaRPr lang="en-US"/>
          </a:p>
        </p:txBody>
      </p:sp>
    </p:spTree>
    <p:extLst>
      <p:ext uri="{BB962C8B-B14F-4D97-AF65-F5344CB8AC3E}">
        <p14:creationId xmlns:p14="http://schemas.microsoft.com/office/powerpoint/2010/main" val="1480560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2B8C10-134E-47CC-92F3-174A8CF60497}" type="datetimeFigureOut">
              <a:rPr lang="en-US" smtClean="0"/>
              <a:t>7/30/2024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8E0F83-E0F4-4828-8E2E-E7A2FDBBD9D3}" type="slidenum">
              <a:rPr lang="en-US" smtClean="0"/>
              <a:t>‹#›</a:t>
            </a:fld>
            <a:endParaRPr lang="en-US"/>
          </a:p>
        </p:txBody>
      </p:sp>
    </p:spTree>
    <p:extLst>
      <p:ext uri="{BB962C8B-B14F-4D97-AF65-F5344CB8AC3E}">
        <p14:creationId xmlns:p14="http://schemas.microsoft.com/office/powerpoint/2010/main" val="205715147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E1FC1-A601-4859-A628-6DCF1218E6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86DC26-62E0-46D9-9288-5A4A188033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FB2DBC-9393-4DB8-BC07-802EB50AC91A}"/>
              </a:ext>
            </a:extLst>
          </p:cNvPr>
          <p:cNvSpPr>
            <a:spLocks noGrp="1"/>
          </p:cNvSpPr>
          <p:nvPr>
            <p:ph type="dt" sz="half" idx="10"/>
          </p:nvPr>
        </p:nvSpPr>
        <p:spPr/>
        <p:txBody>
          <a:bodyPr/>
          <a:lstStyle/>
          <a:p>
            <a:fld id="{FA2C3236-A02C-499D-B062-F9A7F5D52A2C}" type="datetime1">
              <a:rPr lang="en-US" smtClean="0"/>
              <a:t>7/30/2024</a:t>
            </a:fld>
            <a:endParaRPr lang="en-US"/>
          </a:p>
        </p:txBody>
      </p:sp>
      <p:sp>
        <p:nvSpPr>
          <p:cNvPr id="5" name="Footer Placeholder 4">
            <a:extLst>
              <a:ext uri="{FF2B5EF4-FFF2-40B4-BE49-F238E27FC236}">
                <a16:creationId xmlns:a16="http://schemas.microsoft.com/office/drawing/2014/main" id="{D0B61EA5-A5E8-4749-94A3-D8FCCC5483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1E5CD6-77D2-4A86-9B5F-7D6AE42792B0}"/>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906479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C0515-8D78-4DA6-9487-6BB87593D5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43759B-A5E0-4B9C-9048-91C3359FCB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7F1C6E-1990-458B-9FCC-13712E9750D8}"/>
              </a:ext>
            </a:extLst>
          </p:cNvPr>
          <p:cNvSpPr>
            <a:spLocks noGrp="1"/>
          </p:cNvSpPr>
          <p:nvPr>
            <p:ph type="dt" sz="half" idx="10"/>
          </p:nvPr>
        </p:nvSpPr>
        <p:spPr/>
        <p:txBody>
          <a:bodyPr/>
          <a:lstStyle/>
          <a:p>
            <a:fld id="{596E3653-9021-4D45-B5EF-1F853D17542F}" type="datetime1">
              <a:rPr lang="en-US" smtClean="0"/>
              <a:t>7/30/2024</a:t>
            </a:fld>
            <a:endParaRPr lang="en-US"/>
          </a:p>
        </p:txBody>
      </p:sp>
      <p:sp>
        <p:nvSpPr>
          <p:cNvPr id="5" name="Footer Placeholder 4">
            <a:extLst>
              <a:ext uri="{FF2B5EF4-FFF2-40B4-BE49-F238E27FC236}">
                <a16:creationId xmlns:a16="http://schemas.microsoft.com/office/drawing/2014/main" id="{F5C4144B-0F4D-4640-9834-2EA9937D0F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1A1864-2813-4D50-B84B-941F866CF097}"/>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2496998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4B0A1C-6F3E-4AED-8797-78BFED88F1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70EFC9-6F37-4206-AB4D-C75D5F3144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72972B-65AD-4942-A9F1-8B56E0F69033}"/>
              </a:ext>
            </a:extLst>
          </p:cNvPr>
          <p:cNvSpPr>
            <a:spLocks noGrp="1"/>
          </p:cNvSpPr>
          <p:nvPr>
            <p:ph type="dt" sz="half" idx="10"/>
          </p:nvPr>
        </p:nvSpPr>
        <p:spPr/>
        <p:txBody>
          <a:bodyPr/>
          <a:lstStyle/>
          <a:p>
            <a:fld id="{3DF31614-9934-44FA-8448-277A2D167FB4}" type="datetime1">
              <a:rPr lang="en-US" smtClean="0"/>
              <a:t>7/30/2024</a:t>
            </a:fld>
            <a:endParaRPr lang="en-US"/>
          </a:p>
        </p:txBody>
      </p:sp>
      <p:sp>
        <p:nvSpPr>
          <p:cNvPr id="5" name="Footer Placeholder 4">
            <a:extLst>
              <a:ext uri="{FF2B5EF4-FFF2-40B4-BE49-F238E27FC236}">
                <a16:creationId xmlns:a16="http://schemas.microsoft.com/office/drawing/2014/main" id="{34165585-49DA-4532-B336-6FB2D5F245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BD6353-0B15-46F5-BE3F-3AC0639DCB22}"/>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3881705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F8FAC-527A-47E8-B872-CA54E37711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9FED78-3C21-4B3F-9DC9-2775D6B972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943C10-58EF-46E1-823F-1D89A1B058D9}"/>
              </a:ext>
            </a:extLst>
          </p:cNvPr>
          <p:cNvSpPr>
            <a:spLocks noGrp="1"/>
          </p:cNvSpPr>
          <p:nvPr>
            <p:ph type="dt" sz="half" idx="10"/>
          </p:nvPr>
        </p:nvSpPr>
        <p:spPr/>
        <p:txBody>
          <a:bodyPr/>
          <a:lstStyle/>
          <a:p>
            <a:fld id="{DC0ED9C3-F3BD-414D-A470-70B3FC458105}" type="datetime1">
              <a:rPr lang="en-US" smtClean="0"/>
              <a:t>7/30/2024</a:t>
            </a:fld>
            <a:endParaRPr lang="en-US"/>
          </a:p>
        </p:txBody>
      </p:sp>
      <p:sp>
        <p:nvSpPr>
          <p:cNvPr id="5" name="Footer Placeholder 4">
            <a:extLst>
              <a:ext uri="{FF2B5EF4-FFF2-40B4-BE49-F238E27FC236}">
                <a16:creationId xmlns:a16="http://schemas.microsoft.com/office/drawing/2014/main" id="{D0B29791-8AB0-42F4-A204-6633DA78BF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AAB1C5-9214-444F-9507-79E6081FE7DA}"/>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758357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FC844-91F0-4052-B654-A0C806D7DC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FEF547-8764-480E-95A1-93AA3133F5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1B27A0-6A8E-45CB-A392-C5C2E25238CF}"/>
              </a:ext>
            </a:extLst>
          </p:cNvPr>
          <p:cNvSpPr>
            <a:spLocks noGrp="1"/>
          </p:cNvSpPr>
          <p:nvPr>
            <p:ph type="dt" sz="half" idx="10"/>
          </p:nvPr>
        </p:nvSpPr>
        <p:spPr/>
        <p:txBody>
          <a:bodyPr/>
          <a:lstStyle/>
          <a:p>
            <a:fld id="{91FC3272-89D1-4CF0-92A0-BC1294D41FD7}" type="datetime1">
              <a:rPr lang="en-US" smtClean="0"/>
              <a:t>7/30/2024</a:t>
            </a:fld>
            <a:endParaRPr lang="en-US"/>
          </a:p>
        </p:txBody>
      </p:sp>
      <p:sp>
        <p:nvSpPr>
          <p:cNvPr id="5" name="Footer Placeholder 4">
            <a:extLst>
              <a:ext uri="{FF2B5EF4-FFF2-40B4-BE49-F238E27FC236}">
                <a16:creationId xmlns:a16="http://schemas.microsoft.com/office/drawing/2014/main" id="{C625AB84-6CCB-403F-A014-F4195D89C9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BB3C67-F635-48FF-B02B-B9AE5AA12EE6}"/>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3856061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5DA37-931F-45EC-B00D-884C031815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A563B0-6196-4FDF-AFB0-6B12F03C6D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C1AB68-10A1-4DE6-8930-EB1425AAEA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CD2453-DBF5-4978-A26E-1CFFD491A08A}"/>
              </a:ext>
            </a:extLst>
          </p:cNvPr>
          <p:cNvSpPr>
            <a:spLocks noGrp="1"/>
          </p:cNvSpPr>
          <p:nvPr>
            <p:ph type="dt" sz="half" idx="10"/>
          </p:nvPr>
        </p:nvSpPr>
        <p:spPr/>
        <p:txBody>
          <a:bodyPr/>
          <a:lstStyle/>
          <a:p>
            <a:fld id="{BCFF41A0-2FCB-44E7-BDAF-A9AC1B512EDB}" type="datetime1">
              <a:rPr lang="en-US" smtClean="0"/>
              <a:t>7/30/2024</a:t>
            </a:fld>
            <a:endParaRPr lang="en-US"/>
          </a:p>
        </p:txBody>
      </p:sp>
      <p:sp>
        <p:nvSpPr>
          <p:cNvPr id="6" name="Footer Placeholder 5">
            <a:extLst>
              <a:ext uri="{FF2B5EF4-FFF2-40B4-BE49-F238E27FC236}">
                <a16:creationId xmlns:a16="http://schemas.microsoft.com/office/drawing/2014/main" id="{07C3AF76-D470-4DD2-AD6D-CBC0BF616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EF7919-56C0-45B4-A72B-B35AC0945B36}"/>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1571764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B67E3-607F-4A14-B56C-90B07297F9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7BAEE1-2B53-43C5-A5E4-DF1C019E27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543679-B58B-4A5B-A442-88BAC037F9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78B649-8348-4BFD-B750-A57BC7A866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B592DD-F9C1-4F7B-A91C-5F0FB67F48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DE0CFC-0D26-47B4-9A55-BCFDF0811E8A}"/>
              </a:ext>
            </a:extLst>
          </p:cNvPr>
          <p:cNvSpPr>
            <a:spLocks noGrp="1"/>
          </p:cNvSpPr>
          <p:nvPr>
            <p:ph type="dt" sz="half" idx="10"/>
          </p:nvPr>
        </p:nvSpPr>
        <p:spPr/>
        <p:txBody>
          <a:bodyPr/>
          <a:lstStyle/>
          <a:p>
            <a:fld id="{4850285A-EB29-40EA-9369-32EE09F2D98A}" type="datetime1">
              <a:rPr lang="en-US" smtClean="0"/>
              <a:t>7/30/2024</a:t>
            </a:fld>
            <a:endParaRPr lang="en-US"/>
          </a:p>
        </p:txBody>
      </p:sp>
      <p:sp>
        <p:nvSpPr>
          <p:cNvPr id="8" name="Footer Placeholder 7">
            <a:extLst>
              <a:ext uri="{FF2B5EF4-FFF2-40B4-BE49-F238E27FC236}">
                <a16:creationId xmlns:a16="http://schemas.microsoft.com/office/drawing/2014/main" id="{614AAD35-7D7D-49F4-9904-09B3F008EF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8C706B-73EB-4FA3-8546-AF2A6B64310B}"/>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3262892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058D9-2F8B-4046-8A70-60B43F3940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AA95E8-A658-4A6A-B6D2-8F9C75FBCADD}"/>
              </a:ext>
            </a:extLst>
          </p:cNvPr>
          <p:cNvSpPr>
            <a:spLocks noGrp="1"/>
          </p:cNvSpPr>
          <p:nvPr>
            <p:ph type="dt" sz="half" idx="10"/>
          </p:nvPr>
        </p:nvSpPr>
        <p:spPr/>
        <p:txBody>
          <a:bodyPr/>
          <a:lstStyle/>
          <a:p>
            <a:fld id="{ABAD2522-49FB-4F76-BF9D-502737A89575}" type="datetime1">
              <a:rPr lang="en-US" smtClean="0"/>
              <a:t>7/30/2024</a:t>
            </a:fld>
            <a:endParaRPr lang="en-US"/>
          </a:p>
        </p:txBody>
      </p:sp>
      <p:sp>
        <p:nvSpPr>
          <p:cNvPr id="4" name="Footer Placeholder 3">
            <a:extLst>
              <a:ext uri="{FF2B5EF4-FFF2-40B4-BE49-F238E27FC236}">
                <a16:creationId xmlns:a16="http://schemas.microsoft.com/office/drawing/2014/main" id="{54D8BD87-1C0C-413F-8677-62730B9CD7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10B993-7281-4404-9D57-236A55061055}"/>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4111864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2DE7B9-8EF2-4B4C-BC3C-D3B8AA621A61}"/>
              </a:ext>
            </a:extLst>
          </p:cNvPr>
          <p:cNvSpPr>
            <a:spLocks noGrp="1"/>
          </p:cNvSpPr>
          <p:nvPr>
            <p:ph type="dt" sz="half" idx="10"/>
          </p:nvPr>
        </p:nvSpPr>
        <p:spPr/>
        <p:txBody>
          <a:bodyPr/>
          <a:lstStyle/>
          <a:p>
            <a:fld id="{AAE9B415-998A-4BF3-A2AF-E708DC584618}" type="datetime1">
              <a:rPr lang="en-US" smtClean="0"/>
              <a:t>7/30/2024</a:t>
            </a:fld>
            <a:endParaRPr lang="en-US"/>
          </a:p>
        </p:txBody>
      </p:sp>
      <p:sp>
        <p:nvSpPr>
          <p:cNvPr id="3" name="Footer Placeholder 2">
            <a:extLst>
              <a:ext uri="{FF2B5EF4-FFF2-40B4-BE49-F238E27FC236}">
                <a16:creationId xmlns:a16="http://schemas.microsoft.com/office/drawing/2014/main" id="{F94477FC-568A-4561-87CC-04CCA9D7DA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A6ABFB-ADEF-4ABE-9A32-610C1E7455EB}"/>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1123046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27637-F74A-4907-BAF9-0C7AF6A23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71C9AE-2DD9-4D92-96C8-64967560FE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55DA86-0209-4B1A-82CC-EFC068AB51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F18BF3-5F1A-452E-B182-C1C0A2AE3565}"/>
              </a:ext>
            </a:extLst>
          </p:cNvPr>
          <p:cNvSpPr>
            <a:spLocks noGrp="1"/>
          </p:cNvSpPr>
          <p:nvPr>
            <p:ph type="dt" sz="half" idx="10"/>
          </p:nvPr>
        </p:nvSpPr>
        <p:spPr/>
        <p:txBody>
          <a:bodyPr/>
          <a:lstStyle/>
          <a:p>
            <a:fld id="{16F598A5-4B92-45D5-8FCD-9D3B6447AFBA}" type="datetime1">
              <a:rPr lang="en-US" smtClean="0"/>
              <a:t>7/30/2024</a:t>
            </a:fld>
            <a:endParaRPr lang="en-US"/>
          </a:p>
        </p:txBody>
      </p:sp>
      <p:sp>
        <p:nvSpPr>
          <p:cNvPr id="6" name="Footer Placeholder 5">
            <a:extLst>
              <a:ext uri="{FF2B5EF4-FFF2-40B4-BE49-F238E27FC236}">
                <a16:creationId xmlns:a16="http://schemas.microsoft.com/office/drawing/2014/main" id="{994E9E41-52FE-4D19-9BFA-7D31167D1F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78E7E6-0D73-4F73-B217-7255D79C8FA4}"/>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1576039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49867-CCFA-4638-A58C-B247F2BBA3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57C1FC-4D05-41C8-8544-51CA7847F0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CD6177-9F0A-4297-BEBE-6ECE6287A3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B3F64B-E874-4794-8127-00046FB059EE}"/>
              </a:ext>
            </a:extLst>
          </p:cNvPr>
          <p:cNvSpPr>
            <a:spLocks noGrp="1"/>
          </p:cNvSpPr>
          <p:nvPr>
            <p:ph type="dt" sz="half" idx="10"/>
          </p:nvPr>
        </p:nvSpPr>
        <p:spPr/>
        <p:txBody>
          <a:bodyPr/>
          <a:lstStyle/>
          <a:p>
            <a:fld id="{719E4767-1A36-4EAF-A0AE-41E89CB8679F}" type="datetime1">
              <a:rPr lang="en-US" smtClean="0"/>
              <a:t>7/30/2024</a:t>
            </a:fld>
            <a:endParaRPr lang="en-US"/>
          </a:p>
        </p:txBody>
      </p:sp>
      <p:sp>
        <p:nvSpPr>
          <p:cNvPr id="6" name="Footer Placeholder 5">
            <a:extLst>
              <a:ext uri="{FF2B5EF4-FFF2-40B4-BE49-F238E27FC236}">
                <a16:creationId xmlns:a16="http://schemas.microsoft.com/office/drawing/2014/main" id="{60233EFE-DDE9-4C26-86B2-574FDC89DF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ECB14F-E48E-4B12-A632-07C46982F9BF}"/>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3471575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10F4C5-4B39-42A0-9F7F-98EEFBE3A3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854F5E-2DBE-4479-B68D-26B5A0B548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A8D66D-B708-473B-88B1-E9FF021A33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76ED66-EF95-44C6-A744-F9202B47F5A7}" type="datetime1">
              <a:rPr lang="en-US" smtClean="0"/>
              <a:t>7/30/2024</a:t>
            </a:fld>
            <a:endParaRPr lang="en-US"/>
          </a:p>
        </p:txBody>
      </p:sp>
      <p:sp>
        <p:nvSpPr>
          <p:cNvPr id="5" name="Footer Placeholder 4">
            <a:extLst>
              <a:ext uri="{FF2B5EF4-FFF2-40B4-BE49-F238E27FC236}">
                <a16:creationId xmlns:a16="http://schemas.microsoft.com/office/drawing/2014/main" id="{471B10C5-9E83-4550-9D33-98760CA4DA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4AAF43-4C0C-4AA1-8B6C-E1A541BFA1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4B39F4-6F38-4B25-A5A9-B96F76A427A3}" type="slidenum">
              <a:rPr lang="en-US" smtClean="0"/>
              <a:t>‹#›</a:t>
            </a:fld>
            <a:endParaRPr lang="en-US"/>
          </a:p>
        </p:txBody>
      </p:sp>
    </p:spTree>
    <p:extLst>
      <p:ext uri="{BB962C8B-B14F-4D97-AF65-F5344CB8AC3E}">
        <p14:creationId xmlns:p14="http://schemas.microsoft.com/office/powerpoint/2010/main" val="96861186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3976456" y="3429000"/>
            <a:ext cx="4239087" cy="1334477"/>
          </a:xfrm>
        </p:spPr>
        <p:txBody>
          <a:bodyPr>
            <a:normAutofit/>
          </a:bodyPr>
          <a:lstStyle/>
          <a:p>
            <a:r>
              <a:rPr lang="en-US" sz="3200" b="1" dirty="0"/>
              <a:t>Shopping is Easy in </a:t>
            </a:r>
            <a:r>
              <a:rPr lang="en-US" sz="3200" b="1" dirty="0" err="1"/>
              <a:t>ePro</a:t>
            </a:r>
            <a:r>
              <a:rPr lang="en-US" sz="3200" b="1" dirty="0"/>
              <a:t>!</a:t>
            </a:r>
            <a:endParaRPr lang="en-US" sz="2000"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1</a:t>
            </a:fld>
            <a:endParaRPr lang="en-US"/>
          </a:p>
        </p:txBody>
      </p:sp>
      <p:sp>
        <p:nvSpPr>
          <p:cNvPr id="3" name="TextBox 2">
            <a:extLst>
              <a:ext uri="{FF2B5EF4-FFF2-40B4-BE49-F238E27FC236}">
                <a16:creationId xmlns:a16="http://schemas.microsoft.com/office/drawing/2014/main" id="{4A5D60EE-065A-AE7B-2036-3857275BEEF9}"/>
              </a:ext>
            </a:extLst>
          </p:cNvPr>
          <p:cNvSpPr txBox="1"/>
          <p:nvPr/>
        </p:nvSpPr>
        <p:spPr>
          <a:xfrm>
            <a:off x="1607665" y="1739152"/>
            <a:ext cx="8765412"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a:latin typeface="Calibri"/>
                <a:cs typeface="Calibri"/>
              </a:rPr>
              <a:t>Creating a Service Form Change Request</a:t>
            </a:r>
            <a:endParaRPr lang="en-US" sz="4000">
              <a:latin typeface="Calibri"/>
              <a:cs typeface="Calibri"/>
            </a:endParaRPr>
          </a:p>
          <a:p>
            <a:pPr algn="ctr"/>
            <a:r>
              <a:rPr lang="en-US" sz="4000" b="1">
                <a:latin typeface="Calibri"/>
                <a:cs typeface="Calibri"/>
              </a:rPr>
              <a:t>Quick Guide</a:t>
            </a:r>
            <a:r>
              <a:rPr lang="en-US" sz="4000">
                <a:latin typeface="Calibri"/>
                <a:ea typeface="Calibri Light"/>
                <a:cs typeface="Calibri Light"/>
              </a:rPr>
              <a:t>​</a:t>
            </a:r>
            <a:endParaRPr lang="en-US" sz="4000">
              <a:latin typeface="Calibri"/>
              <a:cs typeface="Calibri"/>
            </a:endParaRPr>
          </a:p>
        </p:txBody>
      </p:sp>
      <p:pic>
        <p:nvPicPr>
          <p:cNvPr id="4" name="Picture 3" descr="A logo of a shopping cart&#10;&#10;Description automatically generated">
            <a:extLst>
              <a:ext uri="{FF2B5EF4-FFF2-40B4-BE49-F238E27FC236}">
                <a16:creationId xmlns:a16="http://schemas.microsoft.com/office/drawing/2014/main" id="{35839290-2864-14CC-BA85-224E34CD64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spTree>
    <p:extLst>
      <p:ext uri="{BB962C8B-B14F-4D97-AF65-F5344CB8AC3E}">
        <p14:creationId xmlns:p14="http://schemas.microsoft.com/office/powerpoint/2010/main" val="321424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490B05-7C1A-89CA-5442-B06624BA5273}"/>
              </a:ext>
            </a:extLst>
          </p:cNvPr>
          <p:cNvPicPr>
            <a:picLocks noChangeAspect="1"/>
          </p:cNvPicPr>
          <p:nvPr/>
        </p:nvPicPr>
        <p:blipFill>
          <a:blip r:embed="rId2"/>
          <a:stretch>
            <a:fillRect/>
          </a:stretch>
        </p:blipFill>
        <p:spPr>
          <a:xfrm>
            <a:off x="630775" y="2474196"/>
            <a:ext cx="8535591" cy="3572374"/>
          </a:xfrm>
          <a:prstGeom prst="rect">
            <a:avLst/>
          </a:prstGeom>
        </p:spPr>
      </p:pic>
      <p:sp>
        <p:nvSpPr>
          <p:cNvPr id="7" name="TextBox 6">
            <a:extLst>
              <a:ext uri="{FF2B5EF4-FFF2-40B4-BE49-F238E27FC236}">
                <a16:creationId xmlns:a16="http://schemas.microsoft.com/office/drawing/2014/main" id="{BB4FA646-8E46-38CB-4340-AF6EEA569974}"/>
              </a:ext>
            </a:extLst>
          </p:cNvPr>
          <p:cNvSpPr txBox="1"/>
          <p:nvPr/>
        </p:nvSpPr>
        <p:spPr>
          <a:xfrm>
            <a:off x="1859108" y="1636356"/>
            <a:ext cx="9325179" cy="523220"/>
          </a:xfrm>
          <a:prstGeom prst="rect">
            <a:avLst/>
          </a:prstGeom>
          <a:noFill/>
        </p:spPr>
        <p:txBody>
          <a:bodyPr wrap="square" rtlCol="0">
            <a:spAutoFit/>
          </a:bodyPr>
          <a:lstStyle/>
          <a:p>
            <a:r>
              <a:rPr lang="en-US" sz="1400" dirty="0"/>
              <a:t>After you review your changes, click the Submit Request button in the top right section of the change request. A confirmation will display to confirm the request is successfully submitted.</a:t>
            </a:r>
          </a:p>
        </p:txBody>
      </p:sp>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218337" y="917705"/>
            <a:ext cx="7080236" cy="892829"/>
          </a:xfrm>
        </p:spPr>
        <p:txBody>
          <a:bodyPr>
            <a:normAutofit/>
          </a:bodyPr>
          <a:lstStyle/>
          <a:p>
            <a:r>
              <a:rPr lang="en-US" sz="3200" b="1" dirty="0"/>
              <a:t>Creating a Change Request Quick Guide </a:t>
            </a:r>
            <a:endParaRPr lang="en-US"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10</a:t>
            </a:fld>
            <a:endParaRPr lang="en-US"/>
          </a:p>
        </p:txBody>
      </p:sp>
      <p:cxnSp>
        <p:nvCxnSpPr>
          <p:cNvPr id="9" name="Straight Arrow Connector 8">
            <a:extLst>
              <a:ext uri="{FF2B5EF4-FFF2-40B4-BE49-F238E27FC236}">
                <a16:creationId xmlns:a16="http://schemas.microsoft.com/office/drawing/2014/main" id="{59F7C445-5B52-1899-0699-4945418EE34A}"/>
              </a:ext>
            </a:extLst>
          </p:cNvPr>
          <p:cNvCxnSpPr>
            <a:cxnSpLocks/>
          </p:cNvCxnSpPr>
          <p:nvPr/>
        </p:nvCxnSpPr>
        <p:spPr>
          <a:xfrm>
            <a:off x="7271563" y="2127310"/>
            <a:ext cx="816429" cy="64939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F53F9197-F01E-57AC-A435-66E1163EA8F8}"/>
              </a:ext>
            </a:extLst>
          </p:cNvPr>
          <p:cNvPicPr>
            <a:picLocks noChangeAspect="1"/>
          </p:cNvPicPr>
          <p:nvPr/>
        </p:nvPicPr>
        <p:blipFill>
          <a:blip r:embed="rId3"/>
          <a:stretch>
            <a:fillRect/>
          </a:stretch>
        </p:blipFill>
        <p:spPr>
          <a:xfrm>
            <a:off x="6096000" y="3883855"/>
            <a:ext cx="5702527" cy="2655057"/>
          </a:xfrm>
          <a:prstGeom prst="rect">
            <a:avLst/>
          </a:prstGeom>
        </p:spPr>
      </p:pic>
      <p:cxnSp>
        <p:nvCxnSpPr>
          <p:cNvPr id="13" name="Straight Arrow Connector 12">
            <a:extLst>
              <a:ext uri="{FF2B5EF4-FFF2-40B4-BE49-F238E27FC236}">
                <a16:creationId xmlns:a16="http://schemas.microsoft.com/office/drawing/2014/main" id="{E0FCE703-7DE1-1C57-FAEB-DB652EE4F12E}"/>
              </a:ext>
            </a:extLst>
          </p:cNvPr>
          <p:cNvCxnSpPr>
            <a:cxnSpLocks/>
          </p:cNvCxnSpPr>
          <p:nvPr/>
        </p:nvCxnSpPr>
        <p:spPr>
          <a:xfrm flipH="1">
            <a:off x="9176657" y="4103914"/>
            <a:ext cx="128372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logo of a shopping cart&#10;&#10;Description automatically generated">
            <a:extLst>
              <a:ext uri="{FF2B5EF4-FFF2-40B4-BE49-F238E27FC236}">
                <a16:creationId xmlns:a16="http://schemas.microsoft.com/office/drawing/2014/main" id="{739B493F-8663-D9E7-C8CF-75B4471C81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pic>
        <p:nvPicPr>
          <p:cNvPr id="6" name="Picture 5">
            <a:extLst>
              <a:ext uri="{FF2B5EF4-FFF2-40B4-BE49-F238E27FC236}">
                <a16:creationId xmlns:a16="http://schemas.microsoft.com/office/drawing/2014/main" id="{2B149CDC-E51C-560F-A3BF-AD0F715920BC}"/>
              </a:ext>
            </a:extLst>
          </p:cNvPr>
          <p:cNvPicPr>
            <a:picLocks noChangeAspect="1"/>
          </p:cNvPicPr>
          <p:nvPr/>
        </p:nvPicPr>
        <p:blipFill>
          <a:blip r:embed="rId5"/>
          <a:stretch>
            <a:fillRect/>
          </a:stretch>
        </p:blipFill>
        <p:spPr>
          <a:xfrm>
            <a:off x="630775" y="2499191"/>
            <a:ext cx="1399626" cy="222238"/>
          </a:xfrm>
          <a:prstGeom prst="rect">
            <a:avLst/>
          </a:prstGeom>
        </p:spPr>
      </p:pic>
    </p:spTree>
    <p:extLst>
      <p:ext uri="{BB962C8B-B14F-4D97-AF65-F5344CB8AC3E}">
        <p14:creationId xmlns:p14="http://schemas.microsoft.com/office/powerpoint/2010/main" val="3442412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C78858E-C1DF-198D-E625-BD4F9A538771}"/>
              </a:ext>
            </a:extLst>
          </p:cNvPr>
          <p:cNvPicPr>
            <a:picLocks noChangeAspect="1"/>
          </p:cNvPicPr>
          <p:nvPr/>
        </p:nvPicPr>
        <p:blipFill>
          <a:blip r:embed="rId2"/>
          <a:stretch>
            <a:fillRect/>
          </a:stretch>
        </p:blipFill>
        <p:spPr>
          <a:xfrm>
            <a:off x="2011508" y="2375796"/>
            <a:ext cx="8612949" cy="4243923"/>
          </a:xfrm>
          <a:prstGeom prst="rect">
            <a:avLst/>
          </a:prstGeom>
        </p:spPr>
      </p:pic>
      <p:sp>
        <p:nvSpPr>
          <p:cNvPr id="7" name="TextBox 6">
            <a:extLst>
              <a:ext uri="{FF2B5EF4-FFF2-40B4-BE49-F238E27FC236}">
                <a16:creationId xmlns:a16="http://schemas.microsoft.com/office/drawing/2014/main" id="{BB4FA646-8E46-38CB-4340-AF6EEA569974}"/>
              </a:ext>
            </a:extLst>
          </p:cNvPr>
          <p:cNvSpPr txBox="1"/>
          <p:nvPr/>
        </p:nvSpPr>
        <p:spPr>
          <a:xfrm>
            <a:off x="1859108" y="1930271"/>
            <a:ext cx="9325179" cy="369332"/>
          </a:xfrm>
          <a:prstGeom prst="rect">
            <a:avLst/>
          </a:prstGeom>
          <a:noFill/>
        </p:spPr>
        <p:txBody>
          <a:bodyPr wrap="square" rtlCol="0">
            <a:spAutoFit/>
          </a:bodyPr>
          <a:lstStyle/>
          <a:p>
            <a:r>
              <a:rPr lang="en-US"/>
              <a:t>You can view the status of your change request by watching the Location icon in the workflow.</a:t>
            </a:r>
          </a:p>
        </p:txBody>
      </p:sp>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218337" y="961249"/>
            <a:ext cx="7080236" cy="892829"/>
          </a:xfrm>
        </p:spPr>
        <p:txBody>
          <a:bodyPr>
            <a:normAutofit/>
          </a:bodyPr>
          <a:lstStyle/>
          <a:p>
            <a:r>
              <a:rPr lang="en-US" sz="3200" b="1"/>
              <a:t>Creating a Change Request Quick Guide </a:t>
            </a:r>
            <a:endParaRPr lang="en-US"/>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11</a:t>
            </a:fld>
            <a:endParaRPr lang="en-US"/>
          </a:p>
        </p:txBody>
      </p:sp>
      <p:cxnSp>
        <p:nvCxnSpPr>
          <p:cNvPr id="9" name="Straight Arrow Connector 8">
            <a:extLst>
              <a:ext uri="{FF2B5EF4-FFF2-40B4-BE49-F238E27FC236}">
                <a16:creationId xmlns:a16="http://schemas.microsoft.com/office/drawing/2014/main" id="{59F7C445-5B52-1899-0699-4945418EE34A}"/>
              </a:ext>
            </a:extLst>
          </p:cNvPr>
          <p:cNvCxnSpPr>
            <a:cxnSpLocks/>
          </p:cNvCxnSpPr>
          <p:nvPr/>
        </p:nvCxnSpPr>
        <p:spPr>
          <a:xfrm>
            <a:off x="7602765" y="5308482"/>
            <a:ext cx="100783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logo of a shopping cart&#10;&#10;Description automatically generated">
            <a:extLst>
              <a:ext uri="{FF2B5EF4-FFF2-40B4-BE49-F238E27FC236}">
                <a16:creationId xmlns:a16="http://schemas.microsoft.com/office/drawing/2014/main" id="{D0967DF1-DEBE-FDB1-F1F1-8D2159F286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pic>
        <p:nvPicPr>
          <p:cNvPr id="4" name="Picture 3">
            <a:extLst>
              <a:ext uri="{FF2B5EF4-FFF2-40B4-BE49-F238E27FC236}">
                <a16:creationId xmlns:a16="http://schemas.microsoft.com/office/drawing/2014/main" id="{C4D27410-8FC8-8B92-2CF0-9B40E9D3B69B}"/>
              </a:ext>
            </a:extLst>
          </p:cNvPr>
          <p:cNvPicPr>
            <a:picLocks noChangeAspect="1"/>
          </p:cNvPicPr>
          <p:nvPr/>
        </p:nvPicPr>
        <p:blipFill>
          <a:blip r:embed="rId4"/>
          <a:stretch>
            <a:fillRect/>
          </a:stretch>
        </p:blipFill>
        <p:spPr>
          <a:xfrm>
            <a:off x="2011508" y="2375796"/>
            <a:ext cx="682162" cy="108316"/>
          </a:xfrm>
          <a:prstGeom prst="rect">
            <a:avLst/>
          </a:prstGeom>
        </p:spPr>
      </p:pic>
    </p:spTree>
    <p:extLst>
      <p:ext uri="{BB962C8B-B14F-4D97-AF65-F5344CB8AC3E}">
        <p14:creationId xmlns:p14="http://schemas.microsoft.com/office/powerpoint/2010/main" val="2532638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1644242" y="1364546"/>
            <a:ext cx="8707773" cy="892829"/>
          </a:xfrm>
        </p:spPr>
        <p:txBody>
          <a:bodyPr>
            <a:normAutofit fontScale="90000"/>
          </a:bodyPr>
          <a:lstStyle/>
          <a:p>
            <a:pPr algn="ctr"/>
            <a:r>
              <a:rPr lang="en-US" sz="3200" b="1">
                <a:ea typeface="+mj-lt"/>
                <a:cs typeface="+mj-lt"/>
              </a:rPr>
              <a:t>Creating a Change Request for a Service Form</a:t>
            </a:r>
            <a:br>
              <a:rPr lang="en-US" sz="3200" b="1"/>
            </a:br>
            <a:r>
              <a:rPr lang="en-US" sz="3200" b="1"/>
              <a:t>Quick Guide </a:t>
            </a:r>
            <a:endParaRPr lang="en-US">
              <a:cs typeface="Calibri Light" panose="020F0302020204030204"/>
            </a:endParaRPr>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2</a:t>
            </a:fld>
            <a:endParaRPr lang="en-US"/>
          </a:p>
        </p:txBody>
      </p:sp>
      <p:sp>
        <p:nvSpPr>
          <p:cNvPr id="7" name="TextBox 6">
            <a:extLst>
              <a:ext uri="{FF2B5EF4-FFF2-40B4-BE49-F238E27FC236}">
                <a16:creationId xmlns:a16="http://schemas.microsoft.com/office/drawing/2014/main" id="{4A604793-0A3E-AA80-865F-44CC83D595EA}"/>
              </a:ext>
            </a:extLst>
          </p:cNvPr>
          <p:cNvSpPr txBox="1"/>
          <p:nvPr/>
        </p:nvSpPr>
        <p:spPr>
          <a:xfrm>
            <a:off x="1692613" y="2688005"/>
            <a:ext cx="8383551" cy="3447098"/>
          </a:xfrm>
          <a:prstGeom prst="rect">
            <a:avLst/>
          </a:prstGeom>
          <a:noFill/>
        </p:spPr>
        <p:txBody>
          <a:bodyPr wrap="square" lIns="91440" tIns="45720" rIns="91440" bIns="45720" rtlCol="0" anchor="t">
            <a:spAutoFit/>
          </a:bodyPr>
          <a:lstStyle/>
          <a:p>
            <a:r>
              <a:rPr lang="en-US" b="1" dirty="0" err="1">
                <a:ea typeface="+mn-lt"/>
                <a:cs typeface="+mn-lt"/>
              </a:rPr>
              <a:t>ePro</a:t>
            </a:r>
            <a:r>
              <a:rPr lang="en-US" b="1" dirty="0">
                <a:ea typeface="+mn-lt"/>
                <a:cs typeface="+mn-lt"/>
              </a:rPr>
              <a:t> Shoppers and Requestors:</a:t>
            </a:r>
            <a:endParaRPr lang="en-US" dirty="0">
              <a:cs typeface="Calibri"/>
            </a:endParaRPr>
          </a:p>
          <a:p>
            <a:endParaRPr lang="en-US" b="1" dirty="0">
              <a:ea typeface="+mn-lt"/>
              <a:cs typeface="+mn-lt"/>
            </a:endParaRPr>
          </a:p>
          <a:p>
            <a:r>
              <a:rPr lang="en-US" sz="1400" dirty="0">
                <a:ea typeface="+mn-lt"/>
                <a:cs typeface="+mn-lt"/>
              </a:rPr>
              <a:t>Requestors have additional permissions: </a:t>
            </a:r>
          </a:p>
          <a:p>
            <a:endParaRPr lang="en-US" sz="1400" dirty="0">
              <a:cs typeface="Calibri"/>
            </a:endParaRPr>
          </a:p>
          <a:p>
            <a:pPr marL="285750" indent="-285750">
              <a:buFont typeface="Arial"/>
              <a:buChar char="•"/>
            </a:pPr>
            <a:r>
              <a:rPr lang="en-US" sz="1400" dirty="0">
                <a:ea typeface="+mn-lt"/>
                <a:cs typeface="+mn-lt"/>
              </a:rPr>
              <a:t>Requestors can submit change requests. C</a:t>
            </a:r>
            <a:r>
              <a:rPr lang="en-US" sz="1400" dirty="0"/>
              <a:t>hanges can include general information, shipping information, Service Descriptions, pricing, quantity, Service Dates, and Commodity Code.</a:t>
            </a:r>
          </a:p>
          <a:p>
            <a:endParaRPr lang="en-US" sz="1400" dirty="0"/>
          </a:p>
          <a:p>
            <a:pPr marL="285750" indent="-285750">
              <a:buFont typeface="Arial"/>
              <a:buChar char="•"/>
            </a:pPr>
            <a:r>
              <a:rPr lang="en-US" sz="1400" dirty="0">
                <a:ea typeface="+mn-lt"/>
                <a:cs typeface="+mn-lt"/>
              </a:rPr>
              <a:t>Requestors can submit change requests on behalf of Shoppers, who do not have permission to submit change requests.</a:t>
            </a:r>
          </a:p>
          <a:p>
            <a:pPr marL="285750" indent="-285750">
              <a:buFont typeface="Arial"/>
              <a:buChar char="•"/>
            </a:pPr>
            <a:endParaRPr lang="en-US" sz="1400" dirty="0">
              <a:ea typeface="+mn-lt"/>
              <a:cs typeface="+mn-lt"/>
            </a:endParaRPr>
          </a:p>
          <a:p>
            <a:pPr marL="285750" indent="-285750">
              <a:buFont typeface="Arial"/>
              <a:buChar char="•"/>
            </a:pPr>
            <a:r>
              <a:rPr lang="en-US" sz="1400" dirty="0">
                <a:ea typeface="+mn-lt"/>
                <a:cs typeface="+mn-lt"/>
              </a:rPr>
              <a:t>Requestors are users who have knowledge of </a:t>
            </a:r>
            <a:r>
              <a:rPr lang="en-US" sz="1400" dirty="0" err="1">
                <a:ea typeface="+mn-lt"/>
                <a:cs typeface="+mn-lt"/>
              </a:rPr>
              <a:t>ePro</a:t>
            </a:r>
            <a:r>
              <a:rPr lang="en-US" sz="1400" dirty="0">
                <a:ea typeface="+mn-lt"/>
                <a:cs typeface="+mn-lt"/>
              </a:rPr>
              <a:t> accounting codes and Chartfields. The requestor may need to update the Change Request with these codes before placing an order. </a:t>
            </a:r>
          </a:p>
          <a:p>
            <a:endParaRPr lang="en-US" sz="1400" dirty="0">
              <a:cs typeface="Calibri" panose="020F0502020204030204"/>
            </a:endParaRPr>
          </a:p>
          <a:p>
            <a:pPr marL="285750" indent="-285750">
              <a:buFont typeface="Arial"/>
              <a:buChar char="•"/>
            </a:pPr>
            <a:r>
              <a:rPr lang="en-US" sz="1400" dirty="0">
                <a:ea typeface="+mn-lt"/>
                <a:cs typeface="+mn-lt"/>
              </a:rPr>
              <a:t>Responsibilities of a Requestor include following Procurement Guidelines, bid thresholds, validating accuracy of Accounting Chartfields, Ship To information, and Business Purpose.</a:t>
            </a:r>
            <a:endParaRPr lang="en-US" sz="1400" dirty="0">
              <a:cs typeface="Calibri"/>
            </a:endParaRPr>
          </a:p>
        </p:txBody>
      </p:sp>
      <p:pic>
        <p:nvPicPr>
          <p:cNvPr id="3" name="Picture 2" descr="A logo of a shopping cart&#10;&#10;Description automatically generated">
            <a:extLst>
              <a:ext uri="{FF2B5EF4-FFF2-40B4-BE49-F238E27FC236}">
                <a16:creationId xmlns:a16="http://schemas.microsoft.com/office/drawing/2014/main" id="{B25E2E9A-B00B-A039-CEAD-309265374B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spTree>
    <p:extLst>
      <p:ext uri="{BB962C8B-B14F-4D97-AF65-F5344CB8AC3E}">
        <p14:creationId xmlns:p14="http://schemas.microsoft.com/office/powerpoint/2010/main" val="1511692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595F646-589F-112B-94B6-BD4BDF2DDD7B}"/>
              </a:ext>
            </a:extLst>
          </p:cNvPr>
          <p:cNvPicPr>
            <a:picLocks noChangeAspect="1"/>
          </p:cNvPicPr>
          <p:nvPr/>
        </p:nvPicPr>
        <p:blipFill>
          <a:blip r:embed="rId2"/>
          <a:stretch>
            <a:fillRect/>
          </a:stretch>
        </p:blipFill>
        <p:spPr>
          <a:xfrm>
            <a:off x="939629" y="3501016"/>
            <a:ext cx="9920062" cy="2993316"/>
          </a:xfrm>
          <a:prstGeom prst="rect">
            <a:avLst/>
          </a:prstGeom>
        </p:spPr>
      </p:pic>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218337" y="993907"/>
            <a:ext cx="7080236" cy="892829"/>
          </a:xfrm>
        </p:spPr>
        <p:txBody>
          <a:bodyPr>
            <a:normAutofit/>
          </a:bodyPr>
          <a:lstStyle/>
          <a:p>
            <a:r>
              <a:rPr lang="en-US" sz="3200" b="1" dirty="0"/>
              <a:t>Creating a Change Request Quick Guide </a:t>
            </a:r>
            <a:endParaRPr lang="en-US"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3</a:t>
            </a:fld>
            <a:endParaRPr lang="en-US"/>
          </a:p>
        </p:txBody>
      </p:sp>
      <p:cxnSp>
        <p:nvCxnSpPr>
          <p:cNvPr id="8" name="Straight Arrow Connector 7">
            <a:extLst>
              <a:ext uri="{FF2B5EF4-FFF2-40B4-BE49-F238E27FC236}">
                <a16:creationId xmlns:a16="http://schemas.microsoft.com/office/drawing/2014/main" id="{D12694AE-DC53-A544-5A10-4A20C52C4429}"/>
              </a:ext>
            </a:extLst>
          </p:cNvPr>
          <p:cNvCxnSpPr>
            <a:cxnSpLocks/>
          </p:cNvCxnSpPr>
          <p:nvPr/>
        </p:nvCxnSpPr>
        <p:spPr>
          <a:xfrm flipH="1">
            <a:off x="5482043" y="4454917"/>
            <a:ext cx="122791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EA30095-0AC7-7A22-4C57-835BEE2711CF}"/>
              </a:ext>
            </a:extLst>
          </p:cNvPr>
          <p:cNvCxnSpPr>
            <a:cxnSpLocks/>
          </p:cNvCxnSpPr>
          <p:nvPr/>
        </p:nvCxnSpPr>
        <p:spPr>
          <a:xfrm flipH="1" flipV="1">
            <a:off x="3788203" y="5615999"/>
            <a:ext cx="609626" cy="58497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B4FA646-8E46-38CB-4340-AF6EEA569974}"/>
              </a:ext>
            </a:extLst>
          </p:cNvPr>
          <p:cNvSpPr txBox="1"/>
          <p:nvPr/>
        </p:nvSpPr>
        <p:spPr>
          <a:xfrm>
            <a:off x="1447007" y="1806963"/>
            <a:ext cx="8905307" cy="1169551"/>
          </a:xfrm>
          <a:prstGeom prst="rect">
            <a:avLst/>
          </a:prstGeom>
          <a:noFill/>
        </p:spPr>
        <p:txBody>
          <a:bodyPr wrap="square" rtlCol="0">
            <a:spAutoFit/>
          </a:bodyPr>
          <a:lstStyle/>
          <a:p>
            <a:r>
              <a:rPr lang="en-US" sz="1400" dirty="0"/>
              <a:t>From the search bar on the top of </a:t>
            </a:r>
            <a:r>
              <a:rPr lang="en-US" sz="1400" dirty="0" err="1"/>
              <a:t>ePro</a:t>
            </a:r>
            <a:r>
              <a:rPr lang="en-US" sz="1400" dirty="0"/>
              <a:t> screen, search for the PO Number needing a change request. </a:t>
            </a:r>
            <a:r>
              <a:rPr lang="en-US" sz="1400" dirty="0" err="1"/>
              <a:t>ePro</a:t>
            </a:r>
            <a:r>
              <a:rPr lang="en-US" sz="1400" dirty="0"/>
              <a:t> search will allow you to search using a portion of the PO number. You can also search by supplier name, requisition number, and PO owner. As you can see in the example, the system provides multiple options to search.</a:t>
            </a:r>
          </a:p>
          <a:p>
            <a:endParaRPr lang="en-US" sz="1400" dirty="0"/>
          </a:p>
          <a:p>
            <a:r>
              <a:rPr lang="en-US" sz="1400" dirty="0"/>
              <a:t>Click the link to the PO Number when it is displayed.</a:t>
            </a:r>
          </a:p>
        </p:txBody>
      </p:sp>
      <p:cxnSp>
        <p:nvCxnSpPr>
          <p:cNvPr id="22" name="Straight Arrow Connector 21">
            <a:extLst>
              <a:ext uri="{FF2B5EF4-FFF2-40B4-BE49-F238E27FC236}">
                <a16:creationId xmlns:a16="http://schemas.microsoft.com/office/drawing/2014/main" id="{238EA642-CEFB-7BDB-AEEB-AEEA88C60FE9}"/>
              </a:ext>
            </a:extLst>
          </p:cNvPr>
          <p:cNvCxnSpPr>
            <a:cxnSpLocks/>
          </p:cNvCxnSpPr>
          <p:nvPr/>
        </p:nvCxnSpPr>
        <p:spPr>
          <a:xfrm flipH="1">
            <a:off x="8083729" y="2969445"/>
            <a:ext cx="1053741" cy="59655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logo of a shopping cart&#10;&#10;Description automatically generated">
            <a:extLst>
              <a:ext uri="{FF2B5EF4-FFF2-40B4-BE49-F238E27FC236}">
                <a16:creationId xmlns:a16="http://schemas.microsoft.com/office/drawing/2014/main" id="{B354DE58-9F15-2CF2-414D-8AB49AA68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pic>
        <p:nvPicPr>
          <p:cNvPr id="4" name="Picture 3">
            <a:extLst>
              <a:ext uri="{FF2B5EF4-FFF2-40B4-BE49-F238E27FC236}">
                <a16:creationId xmlns:a16="http://schemas.microsoft.com/office/drawing/2014/main" id="{E2A6CC74-2633-1067-4D2E-90AF9F206C80}"/>
              </a:ext>
            </a:extLst>
          </p:cNvPr>
          <p:cNvPicPr>
            <a:picLocks noChangeAspect="1"/>
          </p:cNvPicPr>
          <p:nvPr/>
        </p:nvPicPr>
        <p:blipFill>
          <a:blip r:embed="rId4"/>
          <a:stretch>
            <a:fillRect/>
          </a:stretch>
        </p:blipFill>
        <p:spPr>
          <a:xfrm>
            <a:off x="939629" y="3501016"/>
            <a:ext cx="1399626" cy="222238"/>
          </a:xfrm>
          <a:prstGeom prst="rect">
            <a:avLst/>
          </a:prstGeom>
        </p:spPr>
      </p:pic>
    </p:spTree>
    <p:extLst>
      <p:ext uri="{BB962C8B-B14F-4D97-AF65-F5344CB8AC3E}">
        <p14:creationId xmlns:p14="http://schemas.microsoft.com/office/powerpoint/2010/main" val="4078786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1C0B26A-5BA1-0331-2882-657D66DECCDB}"/>
              </a:ext>
            </a:extLst>
          </p:cNvPr>
          <p:cNvPicPr>
            <a:picLocks noChangeAspect="1"/>
          </p:cNvPicPr>
          <p:nvPr/>
        </p:nvPicPr>
        <p:blipFill>
          <a:blip r:embed="rId2"/>
          <a:stretch>
            <a:fillRect/>
          </a:stretch>
        </p:blipFill>
        <p:spPr>
          <a:xfrm>
            <a:off x="838200" y="2541334"/>
            <a:ext cx="10787743" cy="3930988"/>
          </a:xfrm>
          <a:prstGeom prst="rect">
            <a:avLst/>
          </a:prstGeom>
        </p:spPr>
      </p:pic>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218337" y="1015679"/>
            <a:ext cx="7080236" cy="892829"/>
          </a:xfrm>
        </p:spPr>
        <p:txBody>
          <a:bodyPr>
            <a:normAutofit/>
          </a:bodyPr>
          <a:lstStyle/>
          <a:p>
            <a:r>
              <a:rPr lang="en-US" sz="3200" b="1" dirty="0"/>
              <a:t>Creating a Change Request Quick Guide </a:t>
            </a:r>
            <a:endParaRPr lang="en-US"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4</a:t>
            </a:fld>
            <a:endParaRPr lang="en-US"/>
          </a:p>
        </p:txBody>
      </p:sp>
      <p:cxnSp>
        <p:nvCxnSpPr>
          <p:cNvPr id="9" name="Straight Arrow Connector 8">
            <a:extLst>
              <a:ext uri="{FF2B5EF4-FFF2-40B4-BE49-F238E27FC236}">
                <a16:creationId xmlns:a16="http://schemas.microsoft.com/office/drawing/2014/main" id="{B6EC8DB4-3FC0-79F1-5072-1EC51BB1973D}"/>
              </a:ext>
            </a:extLst>
          </p:cNvPr>
          <p:cNvCxnSpPr>
            <a:cxnSpLocks/>
          </p:cNvCxnSpPr>
          <p:nvPr/>
        </p:nvCxnSpPr>
        <p:spPr>
          <a:xfrm>
            <a:off x="9056915" y="3580296"/>
            <a:ext cx="67029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EA30095-0AC7-7A22-4C57-835BEE2711CF}"/>
              </a:ext>
            </a:extLst>
          </p:cNvPr>
          <p:cNvCxnSpPr>
            <a:cxnSpLocks/>
          </p:cNvCxnSpPr>
          <p:nvPr/>
        </p:nvCxnSpPr>
        <p:spPr>
          <a:xfrm flipH="1">
            <a:off x="9814292" y="2138454"/>
            <a:ext cx="670463" cy="73604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B4FA646-8E46-38CB-4340-AF6EEA569974}"/>
              </a:ext>
            </a:extLst>
          </p:cNvPr>
          <p:cNvSpPr txBox="1"/>
          <p:nvPr/>
        </p:nvSpPr>
        <p:spPr>
          <a:xfrm>
            <a:off x="2142136" y="1948399"/>
            <a:ext cx="6631748" cy="523220"/>
          </a:xfrm>
          <a:prstGeom prst="rect">
            <a:avLst/>
          </a:prstGeom>
          <a:noFill/>
        </p:spPr>
        <p:txBody>
          <a:bodyPr wrap="square" lIns="91440" tIns="45720" rIns="91440" bIns="45720" rtlCol="0" anchor="t">
            <a:spAutoFit/>
          </a:bodyPr>
          <a:lstStyle/>
          <a:p>
            <a:r>
              <a:rPr lang="en-US" sz="1400" dirty="0"/>
              <a:t>From the Purchase Order, click on the three dots in the top right of the screen and click the link to 'Create Change Request'.</a:t>
            </a:r>
          </a:p>
        </p:txBody>
      </p:sp>
      <p:pic>
        <p:nvPicPr>
          <p:cNvPr id="3" name="Picture 2" descr="A logo of a shopping cart&#10;&#10;Description automatically generated">
            <a:extLst>
              <a:ext uri="{FF2B5EF4-FFF2-40B4-BE49-F238E27FC236}">
                <a16:creationId xmlns:a16="http://schemas.microsoft.com/office/drawing/2014/main" id="{8E612874-0C54-9359-7D69-426DA3855C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pic>
        <p:nvPicPr>
          <p:cNvPr id="4" name="Picture 3">
            <a:extLst>
              <a:ext uri="{FF2B5EF4-FFF2-40B4-BE49-F238E27FC236}">
                <a16:creationId xmlns:a16="http://schemas.microsoft.com/office/drawing/2014/main" id="{A55C42AB-60AB-3545-84D8-4DB000DC0B5E}"/>
              </a:ext>
            </a:extLst>
          </p:cNvPr>
          <p:cNvPicPr>
            <a:picLocks noChangeAspect="1"/>
          </p:cNvPicPr>
          <p:nvPr/>
        </p:nvPicPr>
        <p:blipFill>
          <a:blip r:embed="rId4"/>
          <a:stretch>
            <a:fillRect/>
          </a:stretch>
        </p:blipFill>
        <p:spPr>
          <a:xfrm>
            <a:off x="838200" y="2580290"/>
            <a:ext cx="1478280" cy="234727"/>
          </a:xfrm>
          <a:prstGeom prst="rect">
            <a:avLst/>
          </a:prstGeom>
        </p:spPr>
      </p:pic>
    </p:spTree>
    <p:extLst>
      <p:ext uri="{BB962C8B-B14F-4D97-AF65-F5344CB8AC3E}">
        <p14:creationId xmlns:p14="http://schemas.microsoft.com/office/powerpoint/2010/main" val="3199117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D9D8DF7-956E-81CD-6A90-D7CF7D51D9B0}"/>
              </a:ext>
            </a:extLst>
          </p:cNvPr>
          <p:cNvPicPr>
            <a:picLocks noChangeAspect="1"/>
          </p:cNvPicPr>
          <p:nvPr/>
        </p:nvPicPr>
        <p:blipFill>
          <a:blip r:embed="rId2"/>
          <a:stretch>
            <a:fillRect/>
          </a:stretch>
        </p:blipFill>
        <p:spPr>
          <a:xfrm>
            <a:off x="1763949" y="1696979"/>
            <a:ext cx="2671702" cy="5061857"/>
          </a:xfrm>
          <a:prstGeom prst="rect">
            <a:avLst/>
          </a:prstGeom>
        </p:spPr>
      </p:pic>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218337" y="1015679"/>
            <a:ext cx="7080236" cy="892829"/>
          </a:xfrm>
        </p:spPr>
        <p:txBody>
          <a:bodyPr>
            <a:normAutofit/>
          </a:bodyPr>
          <a:lstStyle/>
          <a:p>
            <a:r>
              <a:rPr lang="en-US" sz="3200" b="1"/>
              <a:t>Creating a Change Request Quick Guide </a:t>
            </a:r>
            <a:endParaRPr lang="en-US"/>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5</a:t>
            </a:fld>
            <a:endParaRPr lang="en-US"/>
          </a:p>
        </p:txBody>
      </p:sp>
      <p:cxnSp>
        <p:nvCxnSpPr>
          <p:cNvPr id="8" name="Straight Arrow Connector 7">
            <a:extLst>
              <a:ext uri="{FF2B5EF4-FFF2-40B4-BE49-F238E27FC236}">
                <a16:creationId xmlns:a16="http://schemas.microsoft.com/office/drawing/2014/main" id="{D12694AE-DC53-A544-5A10-4A20C52C4429}"/>
              </a:ext>
            </a:extLst>
          </p:cNvPr>
          <p:cNvCxnSpPr>
            <a:cxnSpLocks/>
          </p:cNvCxnSpPr>
          <p:nvPr/>
        </p:nvCxnSpPr>
        <p:spPr>
          <a:xfrm flipH="1">
            <a:off x="2783918" y="3847035"/>
            <a:ext cx="881541" cy="38087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EA30095-0AC7-7A22-4C57-835BEE2711CF}"/>
              </a:ext>
            </a:extLst>
          </p:cNvPr>
          <p:cNvCxnSpPr>
            <a:cxnSpLocks/>
          </p:cNvCxnSpPr>
          <p:nvPr/>
        </p:nvCxnSpPr>
        <p:spPr>
          <a:xfrm flipH="1">
            <a:off x="3665459" y="5965371"/>
            <a:ext cx="982741" cy="49872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B4FA646-8E46-38CB-4340-AF6EEA569974}"/>
              </a:ext>
            </a:extLst>
          </p:cNvPr>
          <p:cNvSpPr txBox="1"/>
          <p:nvPr/>
        </p:nvSpPr>
        <p:spPr>
          <a:xfrm>
            <a:off x="4942116" y="1883160"/>
            <a:ext cx="5181598" cy="4585871"/>
          </a:xfrm>
          <a:prstGeom prst="rect">
            <a:avLst/>
          </a:prstGeom>
          <a:noFill/>
        </p:spPr>
        <p:txBody>
          <a:bodyPr wrap="square" lIns="91440" tIns="45720" rIns="91440" bIns="45720" rtlCol="0" anchor="t">
            <a:spAutoFit/>
          </a:bodyPr>
          <a:lstStyle/>
          <a:p>
            <a:r>
              <a:rPr lang="en-US" b="1" dirty="0"/>
              <a:t>Optional for this form:</a:t>
            </a:r>
          </a:p>
          <a:p>
            <a:endParaRPr lang="en-US" b="1" dirty="0"/>
          </a:p>
          <a:p>
            <a:pPr marL="285750" indent="-285750">
              <a:buFont typeface="Arial" panose="020B0604020202020204" pitchFamily="34" charset="0"/>
              <a:buChar char="•"/>
            </a:pPr>
            <a:r>
              <a:rPr lang="en-US" dirty="0"/>
              <a:t>You can send an email notification by clicking the checkbox for the recipient(s) you wish to include.</a:t>
            </a:r>
            <a:endParaRPr lang="en-US" dirty="0">
              <a:cs typeface="Calibri"/>
            </a:endParaRPr>
          </a:p>
          <a:p>
            <a:pPr marL="285750" indent="-285750">
              <a:buFont typeface="Arial" panose="020B0604020202020204" pitchFamily="34" charset="0"/>
              <a:buChar char="•"/>
            </a:pPr>
            <a:r>
              <a:rPr lang="en-US" dirty="0"/>
              <a:t>You can also specify the user(s) with change request permission.</a:t>
            </a:r>
          </a:p>
          <a:p>
            <a:pPr marL="285750" indent="-285750">
              <a:buFont typeface="Arial" panose="020B0604020202020204" pitchFamily="34" charset="0"/>
              <a:buChar char="•"/>
            </a:pPr>
            <a:r>
              <a:rPr lang="en-US" dirty="0"/>
              <a:t>You can upload files as attachments.</a:t>
            </a:r>
            <a:endParaRPr lang="en-US" dirty="0">
              <a:cs typeface="Calibri"/>
            </a:endParaRPr>
          </a:p>
          <a:p>
            <a:endParaRPr lang="en-US" dirty="0"/>
          </a:p>
          <a:p>
            <a:endParaRPr lang="en-US" dirty="0"/>
          </a:p>
          <a:p>
            <a:r>
              <a:rPr lang="en-US" sz="2000" b="1" dirty="0"/>
              <a:t>Required for this form:</a:t>
            </a:r>
          </a:p>
          <a:p>
            <a:endParaRPr lang="en-US" sz="2000" b="1" dirty="0"/>
          </a:p>
          <a:p>
            <a:r>
              <a:rPr lang="en-US" dirty="0"/>
              <a:t>From the Create Change Request window, enter a Change Request Reason (for instance: give details for a price change).</a:t>
            </a:r>
            <a:endParaRPr lang="en-US" dirty="0">
              <a:cs typeface="Calibri"/>
            </a:endParaRPr>
          </a:p>
          <a:p>
            <a:endParaRPr lang="en-US" dirty="0"/>
          </a:p>
          <a:p>
            <a:r>
              <a:rPr lang="en-US" dirty="0"/>
              <a:t>Click the 'Create Change Request' button.</a:t>
            </a:r>
            <a:endParaRPr lang="en-US" dirty="0">
              <a:cs typeface="Calibri"/>
            </a:endParaRPr>
          </a:p>
        </p:txBody>
      </p:sp>
      <p:pic>
        <p:nvPicPr>
          <p:cNvPr id="3" name="Picture 2" descr="A logo of a shopping cart&#10;&#10;Description automatically generated">
            <a:extLst>
              <a:ext uri="{FF2B5EF4-FFF2-40B4-BE49-F238E27FC236}">
                <a16:creationId xmlns:a16="http://schemas.microsoft.com/office/drawing/2014/main" id="{C0D6BF2B-DD54-943D-15A9-EC0116EC38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pic>
        <p:nvPicPr>
          <p:cNvPr id="4" name="Picture 3">
            <a:extLst>
              <a:ext uri="{FF2B5EF4-FFF2-40B4-BE49-F238E27FC236}">
                <a16:creationId xmlns:a16="http://schemas.microsoft.com/office/drawing/2014/main" id="{9DEE7910-EEA8-4C09-C9FD-6BA119BEC3A9}"/>
              </a:ext>
            </a:extLst>
          </p:cNvPr>
          <p:cNvPicPr>
            <a:picLocks noChangeAspect="1"/>
          </p:cNvPicPr>
          <p:nvPr/>
        </p:nvPicPr>
        <p:blipFill>
          <a:blip r:embed="rId4"/>
          <a:stretch>
            <a:fillRect/>
          </a:stretch>
        </p:blipFill>
        <p:spPr>
          <a:xfrm>
            <a:off x="1763949" y="1696979"/>
            <a:ext cx="2671702" cy="251836"/>
          </a:xfrm>
          <a:prstGeom prst="rect">
            <a:avLst/>
          </a:prstGeom>
        </p:spPr>
      </p:pic>
    </p:spTree>
    <p:extLst>
      <p:ext uri="{BB962C8B-B14F-4D97-AF65-F5344CB8AC3E}">
        <p14:creationId xmlns:p14="http://schemas.microsoft.com/office/powerpoint/2010/main" val="4222455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11A0AF-CF57-D8C8-030D-18D2E2A960B9}"/>
              </a:ext>
            </a:extLst>
          </p:cNvPr>
          <p:cNvPicPr>
            <a:picLocks noChangeAspect="1"/>
          </p:cNvPicPr>
          <p:nvPr/>
        </p:nvPicPr>
        <p:blipFill>
          <a:blip r:embed="rId2"/>
          <a:stretch>
            <a:fillRect/>
          </a:stretch>
        </p:blipFill>
        <p:spPr>
          <a:xfrm>
            <a:off x="1565834" y="2669548"/>
            <a:ext cx="8385242" cy="3869364"/>
          </a:xfrm>
          <a:prstGeom prst="rect">
            <a:avLst/>
          </a:prstGeom>
        </p:spPr>
      </p:pic>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218337" y="1015679"/>
            <a:ext cx="7080236" cy="892829"/>
          </a:xfrm>
        </p:spPr>
        <p:txBody>
          <a:bodyPr>
            <a:normAutofit/>
          </a:bodyPr>
          <a:lstStyle/>
          <a:p>
            <a:r>
              <a:rPr lang="en-US" sz="3200" b="1"/>
              <a:t>Creating a Change Request Quick Guide </a:t>
            </a:r>
            <a:endParaRPr lang="en-US"/>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6</a:t>
            </a:fld>
            <a:endParaRPr lang="en-US"/>
          </a:p>
        </p:txBody>
      </p:sp>
      <p:cxnSp>
        <p:nvCxnSpPr>
          <p:cNvPr id="8" name="Straight Arrow Connector 7">
            <a:extLst>
              <a:ext uri="{FF2B5EF4-FFF2-40B4-BE49-F238E27FC236}">
                <a16:creationId xmlns:a16="http://schemas.microsoft.com/office/drawing/2014/main" id="{D12694AE-DC53-A544-5A10-4A20C52C4429}"/>
              </a:ext>
            </a:extLst>
          </p:cNvPr>
          <p:cNvCxnSpPr>
            <a:cxnSpLocks/>
          </p:cNvCxnSpPr>
          <p:nvPr/>
        </p:nvCxnSpPr>
        <p:spPr>
          <a:xfrm flipH="1">
            <a:off x="3016249" y="2790845"/>
            <a:ext cx="750661" cy="16809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B4FA646-8E46-38CB-4340-AF6EEA569974}"/>
              </a:ext>
            </a:extLst>
          </p:cNvPr>
          <p:cNvSpPr txBox="1"/>
          <p:nvPr/>
        </p:nvSpPr>
        <p:spPr>
          <a:xfrm>
            <a:off x="1562241" y="2005535"/>
            <a:ext cx="7078918" cy="738664"/>
          </a:xfrm>
          <a:prstGeom prst="rect">
            <a:avLst/>
          </a:prstGeom>
          <a:noFill/>
        </p:spPr>
        <p:txBody>
          <a:bodyPr wrap="square" rtlCol="0">
            <a:spAutoFit/>
          </a:bodyPr>
          <a:lstStyle/>
          <a:p>
            <a:r>
              <a:rPr lang="en-US" sz="1400" dirty="0"/>
              <a:t>The Change Request is created and ready for additional updates by you. Click the pencil icon to change information in the General, Shipping, Internal and External Notes and Attachments, Item Details, and Accounting Codes sections.</a:t>
            </a:r>
          </a:p>
        </p:txBody>
      </p:sp>
      <p:cxnSp>
        <p:nvCxnSpPr>
          <p:cNvPr id="3" name="Straight Arrow Connector 2">
            <a:extLst>
              <a:ext uri="{FF2B5EF4-FFF2-40B4-BE49-F238E27FC236}">
                <a16:creationId xmlns:a16="http://schemas.microsoft.com/office/drawing/2014/main" id="{678FC0F8-2103-E694-8B17-AFD3F9448A7B}"/>
              </a:ext>
            </a:extLst>
          </p:cNvPr>
          <p:cNvCxnSpPr>
            <a:cxnSpLocks/>
          </p:cNvCxnSpPr>
          <p:nvPr/>
        </p:nvCxnSpPr>
        <p:spPr>
          <a:xfrm flipH="1">
            <a:off x="3516992" y="3984171"/>
            <a:ext cx="499837" cy="2743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descr="A logo of a shopping cart&#10;&#10;Description automatically generated">
            <a:extLst>
              <a:ext uri="{FF2B5EF4-FFF2-40B4-BE49-F238E27FC236}">
                <a16:creationId xmlns:a16="http://schemas.microsoft.com/office/drawing/2014/main" id="{974CEAAB-D3F9-A1F5-8A36-136732F7DF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pic>
        <p:nvPicPr>
          <p:cNvPr id="6" name="Picture 5">
            <a:extLst>
              <a:ext uri="{FF2B5EF4-FFF2-40B4-BE49-F238E27FC236}">
                <a16:creationId xmlns:a16="http://schemas.microsoft.com/office/drawing/2014/main" id="{61FBA7F1-497B-FDA6-284A-584288D91F1E}"/>
              </a:ext>
            </a:extLst>
          </p:cNvPr>
          <p:cNvPicPr>
            <a:picLocks noChangeAspect="1"/>
          </p:cNvPicPr>
          <p:nvPr/>
        </p:nvPicPr>
        <p:blipFill>
          <a:blip r:embed="rId4"/>
          <a:stretch>
            <a:fillRect/>
          </a:stretch>
        </p:blipFill>
        <p:spPr>
          <a:xfrm>
            <a:off x="1562241" y="2697893"/>
            <a:ext cx="1119999" cy="177838"/>
          </a:xfrm>
          <a:prstGeom prst="rect">
            <a:avLst/>
          </a:prstGeom>
        </p:spPr>
      </p:pic>
    </p:spTree>
    <p:extLst>
      <p:ext uri="{BB962C8B-B14F-4D97-AF65-F5344CB8AC3E}">
        <p14:creationId xmlns:p14="http://schemas.microsoft.com/office/powerpoint/2010/main" val="3358064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1CCB813-BFA7-1038-14B3-85D8FAD6556D}"/>
              </a:ext>
            </a:extLst>
          </p:cNvPr>
          <p:cNvPicPr>
            <a:picLocks noChangeAspect="1"/>
          </p:cNvPicPr>
          <p:nvPr/>
        </p:nvPicPr>
        <p:blipFill>
          <a:blip r:embed="rId2"/>
          <a:stretch>
            <a:fillRect/>
          </a:stretch>
        </p:blipFill>
        <p:spPr>
          <a:xfrm>
            <a:off x="566057" y="2363593"/>
            <a:ext cx="10787743" cy="2275540"/>
          </a:xfrm>
          <a:prstGeom prst="rect">
            <a:avLst/>
          </a:prstGeom>
        </p:spPr>
      </p:pic>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218337" y="1015679"/>
            <a:ext cx="7080236" cy="892829"/>
          </a:xfrm>
        </p:spPr>
        <p:txBody>
          <a:bodyPr>
            <a:normAutofit/>
          </a:bodyPr>
          <a:lstStyle/>
          <a:p>
            <a:r>
              <a:rPr lang="en-US" sz="3200" b="1"/>
              <a:t>Creating a Change Request Quick Guide </a:t>
            </a:r>
            <a:endParaRPr lang="en-US"/>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7</a:t>
            </a:fld>
            <a:endParaRPr lang="en-US"/>
          </a:p>
        </p:txBody>
      </p:sp>
      <p:cxnSp>
        <p:nvCxnSpPr>
          <p:cNvPr id="8" name="Straight Arrow Connector 7">
            <a:extLst>
              <a:ext uri="{FF2B5EF4-FFF2-40B4-BE49-F238E27FC236}">
                <a16:creationId xmlns:a16="http://schemas.microsoft.com/office/drawing/2014/main" id="{D12694AE-DC53-A544-5A10-4A20C52C4429}"/>
              </a:ext>
            </a:extLst>
          </p:cNvPr>
          <p:cNvCxnSpPr/>
          <p:nvPr/>
        </p:nvCxnSpPr>
        <p:spPr>
          <a:xfrm flipH="1">
            <a:off x="3278771" y="3784347"/>
            <a:ext cx="1174679" cy="28938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5B42994-72C1-6FCA-E08B-D16ADD29821B}"/>
              </a:ext>
            </a:extLst>
          </p:cNvPr>
          <p:cNvSpPr txBox="1"/>
          <p:nvPr/>
        </p:nvSpPr>
        <p:spPr>
          <a:xfrm>
            <a:off x="2033606" y="1911091"/>
            <a:ext cx="7080236" cy="523220"/>
          </a:xfrm>
          <a:prstGeom prst="rect">
            <a:avLst/>
          </a:prstGeom>
          <a:noFill/>
        </p:spPr>
        <p:txBody>
          <a:bodyPr wrap="square" rtlCol="0">
            <a:spAutoFit/>
          </a:bodyPr>
          <a:lstStyle/>
          <a:p>
            <a:r>
              <a:rPr lang="en-US" sz="1400" dirty="0"/>
              <a:t>To modify the service form, you will need to click the link to your form, which will display the form. Click the Next button to advance through the form to the section you need to change.</a:t>
            </a:r>
          </a:p>
        </p:txBody>
      </p:sp>
      <p:pic>
        <p:nvPicPr>
          <p:cNvPr id="12" name="Picture 11">
            <a:extLst>
              <a:ext uri="{FF2B5EF4-FFF2-40B4-BE49-F238E27FC236}">
                <a16:creationId xmlns:a16="http://schemas.microsoft.com/office/drawing/2014/main" id="{FCC9A46C-A2EA-CFA6-AA84-CF5845F87E2F}"/>
              </a:ext>
            </a:extLst>
          </p:cNvPr>
          <p:cNvPicPr>
            <a:picLocks noChangeAspect="1"/>
          </p:cNvPicPr>
          <p:nvPr/>
        </p:nvPicPr>
        <p:blipFill rotWithShape="1">
          <a:blip r:embed="rId3"/>
          <a:srcRect l="372" r="-1"/>
          <a:stretch/>
        </p:blipFill>
        <p:spPr>
          <a:xfrm>
            <a:off x="6604000" y="4179484"/>
            <a:ext cx="4855424" cy="2491652"/>
          </a:xfrm>
          <a:prstGeom prst="rect">
            <a:avLst/>
          </a:prstGeom>
        </p:spPr>
      </p:pic>
      <p:cxnSp>
        <p:nvCxnSpPr>
          <p:cNvPr id="13" name="Straight Arrow Connector 12">
            <a:extLst>
              <a:ext uri="{FF2B5EF4-FFF2-40B4-BE49-F238E27FC236}">
                <a16:creationId xmlns:a16="http://schemas.microsoft.com/office/drawing/2014/main" id="{85497BD8-40D9-6ADD-37FD-9F0FC549E359}"/>
              </a:ext>
            </a:extLst>
          </p:cNvPr>
          <p:cNvCxnSpPr>
            <a:cxnSpLocks/>
          </p:cNvCxnSpPr>
          <p:nvPr/>
        </p:nvCxnSpPr>
        <p:spPr>
          <a:xfrm>
            <a:off x="4898571" y="4891983"/>
            <a:ext cx="156635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459D2C5-6359-0975-EAA1-5A33C7F9E911}"/>
              </a:ext>
            </a:extLst>
          </p:cNvPr>
          <p:cNvCxnSpPr>
            <a:cxnSpLocks/>
          </p:cNvCxnSpPr>
          <p:nvPr/>
        </p:nvCxnSpPr>
        <p:spPr>
          <a:xfrm>
            <a:off x="9938657" y="6074229"/>
            <a:ext cx="741535" cy="38529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descr="A logo of a shopping cart&#10;&#10;Description automatically generated">
            <a:extLst>
              <a:ext uri="{FF2B5EF4-FFF2-40B4-BE49-F238E27FC236}">
                <a16:creationId xmlns:a16="http://schemas.microsoft.com/office/drawing/2014/main" id="{E3EDC43B-F0B0-3CB7-052B-888FA94FBE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pic>
        <p:nvPicPr>
          <p:cNvPr id="6" name="Picture 5">
            <a:extLst>
              <a:ext uri="{FF2B5EF4-FFF2-40B4-BE49-F238E27FC236}">
                <a16:creationId xmlns:a16="http://schemas.microsoft.com/office/drawing/2014/main" id="{F344F7FE-C2B0-A91F-ABD1-39457353F7C5}"/>
              </a:ext>
            </a:extLst>
          </p:cNvPr>
          <p:cNvPicPr>
            <a:picLocks noChangeAspect="1"/>
          </p:cNvPicPr>
          <p:nvPr/>
        </p:nvPicPr>
        <p:blipFill>
          <a:blip r:embed="rId5"/>
          <a:stretch>
            <a:fillRect/>
          </a:stretch>
        </p:blipFill>
        <p:spPr>
          <a:xfrm>
            <a:off x="6604000" y="4198651"/>
            <a:ext cx="1399626" cy="222238"/>
          </a:xfrm>
          <a:prstGeom prst="rect">
            <a:avLst/>
          </a:prstGeom>
        </p:spPr>
      </p:pic>
    </p:spTree>
    <p:extLst>
      <p:ext uri="{BB962C8B-B14F-4D97-AF65-F5344CB8AC3E}">
        <p14:creationId xmlns:p14="http://schemas.microsoft.com/office/powerpoint/2010/main" val="1504158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FE29819-B72B-0139-C618-BA19E102FE8E}"/>
              </a:ext>
            </a:extLst>
          </p:cNvPr>
          <p:cNvPicPr>
            <a:picLocks noChangeAspect="1"/>
          </p:cNvPicPr>
          <p:nvPr/>
        </p:nvPicPr>
        <p:blipFill>
          <a:blip r:embed="rId2"/>
          <a:stretch>
            <a:fillRect/>
          </a:stretch>
        </p:blipFill>
        <p:spPr>
          <a:xfrm>
            <a:off x="2090064" y="1734051"/>
            <a:ext cx="5434651" cy="4987424"/>
          </a:xfrm>
          <a:prstGeom prst="rect">
            <a:avLst/>
          </a:prstGeom>
        </p:spPr>
      </p:pic>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218337" y="1015679"/>
            <a:ext cx="7080236" cy="892829"/>
          </a:xfrm>
        </p:spPr>
        <p:txBody>
          <a:bodyPr>
            <a:normAutofit/>
          </a:bodyPr>
          <a:lstStyle/>
          <a:p>
            <a:r>
              <a:rPr lang="en-US" sz="3200" b="1"/>
              <a:t>Creating a Change Request Quick Guide </a:t>
            </a:r>
            <a:endParaRPr lang="en-US"/>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8</a:t>
            </a:fld>
            <a:endParaRPr lang="en-US"/>
          </a:p>
        </p:txBody>
      </p:sp>
      <p:cxnSp>
        <p:nvCxnSpPr>
          <p:cNvPr id="9" name="Straight Arrow Connector 8">
            <a:extLst>
              <a:ext uri="{FF2B5EF4-FFF2-40B4-BE49-F238E27FC236}">
                <a16:creationId xmlns:a16="http://schemas.microsoft.com/office/drawing/2014/main" id="{B6EC8DB4-3FC0-79F1-5072-1EC51BB1973D}"/>
              </a:ext>
            </a:extLst>
          </p:cNvPr>
          <p:cNvCxnSpPr>
            <a:cxnSpLocks/>
          </p:cNvCxnSpPr>
          <p:nvPr/>
        </p:nvCxnSpPr>
        <p:spPr>
          <a:xfrm flipH="1">
            <a:off x="6956233" y="5842321"/>
            <a:ext cx="568482" cy="62492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B4FA646-8E46-38CB-4340-AF6EEA569974}"/>
              </a:ext>
            </a:extLst>
          </p:cNvPr>
          <p:cNvSpPr txBox="1"/>
          <p:nvPr/>
        </p:nvSpPr>
        <p:spPr>
          <a:xfrm>
            <a:off x="7881250" y="1959428"/>
            <a:ext cx="2220686" cy="3108543"/>
          </a:xfrm>
          <a:prstGeom prst="rect">
            <a:avLst/>
          </a:prstGeom>
          <a:noFill/>
        </p:spPr>
        <p:txBody>
          <a:bodyPr wrap="square" lIns="91440" tIns="45720" rIns="91440" bIns="45720" rtlCol="0" anchor="t">
            <a:spAutoFit/>
          </a:bodyPr>
          <a:lstStyle/>
          <a:p>
            <a:r>
              <a:rPr lang="en-US" sz="1400" dirty="0"/>
              <a:t>For this example, we update the Quantity from 16 to 18. </a:t>
            </a:r>
          </a:p>
          <a:p>
            <a:endParaRPr lang="en-US" sz="1400" dirty="0"/>
          </a:p>
          <a:p>
            <a:r>
              <a:rPr lang="en-US" sz="1400" dirty="0"/>
              <a:t>You could change any of the fields, including Service Descriptions, pricing, quantity, Service Dates, and Commodity Code.</a:t>
            </a:r>
          </a:p>
          <a:p>
            <a:endParaRPr lang="en-US" sz="1400" dirty="0"/>
          </a:p>
          <a:p>
            <a:r>
              <a:rPr lang="en-US" sz="1400" dirty="0"/>
              <a:t>When your changes are complete, click the Save on Change Request button. Then click the Next button.</a:t>
            </a:r>
          </a:p>
        </p:txBody>
      </p:sp>
      <p:cxnSp>
        <p:nvCxnSpPr>
          <p:cNvPr id="13" name="Straight Arrow Connector 12">
            <a:extLst>
              <a:ext uri="{FF2B5EF4-FFF2-40B4-BE49-F238E27FC236}">
                <a16:creationId xmlns:a16="http://schemas.microsoft.com/office/drawing/2014/main" id="{4EA30095-0AC7-7A22-4C57-835BEE2711CF}"/>
              </a:ext>
            </a:extLst>
          </p:cNvPr>
          <p:cNvCxnSpPr>
            <a:cxnSpLocks/>
          </p:cNvCxnSpPr>
          <p:nvPr/>
        </p:nvCxnSpPr>
        <p:spPr>
          <a:xfrm>
            <a:off x="5094514" y="4949493"/>
            <a:ext cx="475687" cy="48176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logo of a shopping cart&#10;&#10;Description automatically generated">
            <a:extLst>
              <a:ext uri="{FF2B5EF4-FFF2-40B4-BE49-F238E27FC236}">
                <a16:creationId xmlns:a16="http://schemas.microsoft.com/office/drawing/2014/main" id="{2DC5EDE2-8476-F723-CA16-F290D69A10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pic>
        <p:nvPicPr>
          <p:cNvPr id="4" name="Picture 3">
            <a:extLst>
              <a:ext uri="{FF2B5EF4-FFF2-40B4-BE49-F238E27FC236}">
                <a16:creationId xmlns:a16="http://schemas.microsoft.com/office/drawing/2014/main" id="{CA6B5DE5-5D33-7451-B803-2411432DBEEC}"/>
              </a:ext>
            </a:extLst>
          </p:cNvPr>
          <p:cNvPicPr>
            <a:picLocks noChangeAspect="1"/>
          </p:cNvPicPr>
          <p:nvPr/>
        </p:nvPicPr>
        <p:blipFill>
          <a:blip r:embed="rId4"/>
          <a:stretch>
            <a:fillRect/>
          </a:stretch>
        </p:blipFill>
        <p:spPr>
          <a:xfrm>
            <a:off x="2090064" y="1734051"/>
            <a:ext cx="891896" cy="141619"/>
          </a:xfrm>
          <a:prstGeom prst="rect">
            <a:avLst/>
          </a:prstGeom>
        </p:spPr>
      </p:pic>
    </p:spTree>
    <p:extLst>
      <p:ext uri="{BB962C8B-B14F-4D97-AF65-F5344CB8AC3E}">
        <p14:creationId xmlns:p14="http://schemas.microsoft.com/office/powerpoint/2010/main" val="3835998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B4602E-F180-8F79-0326-F5316BD95E03}"/>
              </a:ext>
            </a:extLst>
          </p:cNvPr>
          <p:cNvPicPr>
            <a:picLocks noChangeAspect="1"/>
          </p:cNvPicPr>
          <p:nvPr/>
        </p:nvPicPr>
        <p:blipFill rotWithShape="1">
          <a:blip r:embed="rId2"/>
          <a:srcRect l="287"/>
          <a:stretch/>
        </p:blipFill>
        <p:spPr>
          <a:xfrm>
            <a:off x="822960" y="1959428"/>
            <a:ext cx="6995727" cy="2427738"/>
          </a:xfrm>
          <a:prstGeom prst="rect">
            <a:avLst/>
          </a:prstGeom>
        </p:spPr>
      </p:pic>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218337" y="1015679"/>
            <a:ext cx="7080236" cy="892829"/>
          </a:xfrm>
        </p:spPr>
        <p:txBody>
          <a:bodyPr>
            <a:normAutofit/>
          </a:bodyPr>
          <a:lstStyle/>
          <a:p>
            <a:r>
              <a:rPr lang="en-US" sz="3200" b="1"/>
              <a:t>Creating a Change Request Quick Guide </a:t>
            </a:r>
            <a:endParaRPr lang="en-US"/>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9</a:t>
            </a:fld>
            <a:endParaRPr lang="en-US"/>
          </a:p>
        </p:txBody>
      </p:sp>
      <p:sp>
        <p:nvSpPr>
          <p:cNvPr id="7" name="TextBox 6">
            <a:extLst>
              <a:ext uri="{FF2B5EF4-FFF2-40B4-BE49-F238E27FC236}">
                <a16:creationId xmlns:a16="http://schemas.microsoft.com/office/drawing/2014/main" id="{BB4FA646-8E46-38CB-4340-AF6EEA569974}"/>
              </a:ext>
            </a:extLst>
          </p:cNvPr>
          <p:cNvSpPr txBox="1"/>
          <p:nvPr/>
        </p:nvSpPr>
        <p:spPr>
          <a:xfrm>
            <a:off x="7881250" y="1959428"/>
            <a:ext cx="2220686" cy="738664"/>
          </a:xfrm>
          <a:prstGeom prst="rect">
            <a:avLst/>
          </a:prstGeom>
          <a:noFill/>
        </p:spPr>
        <p:txBody>
          <a:bodyPr wrap="square" lIns="91440" tIns="45720" rIns="91440" bIns="45720" rtlCol="0" anchor="t">
            <a:spAutoFit/>
          </a:bodyPr>
          <a:lstStyle/>
          <a:p>
            <a:r>
              <a:rPr lang="en-US" sz="1400" dirty="0"/>
              <a:t>Click the Back to Change Request button to return to the Change Request.</a:t>
            </a:r>
          </a:p>
        </p:txBody>
      </p:sp>
      <p:cxnSp>
        <p:nvCxnSpPr>
          <p:cNvPr id="13" name="Straight Arrow Connector 12">
            <a:extLst>
              <a:ext uri="{FF2B5EF4-FFF2-40B4-BE49-F238E27FC236}">
                <a16:creationId xmlns:a16="http://schemas.microsoft.com/office/drawing/2014/main" id="{4EA30095-0AC7-7A22-4C57-835BEE2711CF}"/>
              </a:ext>
            </a:extLst>
          </p:cNvPr>
          <p:cNvCxnSpPr>
            <a:cxnSpLocks/>
          </p:cNvCxnSpPr>
          <p:nvPr/>
        </p:nvCxnSpPr>
        <p:spPr>
          <a:xfrm flipH="1">
            <a:off x="7703801" y="3619337"/>
            <a:ext cx="797942" cy="42383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logo of a shopping cart&#10;&#10;Description automatically generated">
            <a:extLst>
              <a:ext uri="{FF2B5EF4-FFF2-40B4-BE49-F238E27FC236}">
                <a16:creationId xmlns:a16="http://schemas.microsoft.com/office/drawing/2014/main" id="{16F446C9-9D25-304A-6ECA-706B1CBE0C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3246" cy="1253246"/>
          </a:xfrm>
          <a:prstGeom prst="rect">
            <a:avLst/>
          </a:prstGeom>
        </p:spPr>
      </p:pic>
      <p:pic>
        <p:nvPicPr>
          <p:cNvPr id="6" name="Picture 5">
            <a:extLst>
              <a:ext uri="{FF2B5EF4-FFF2-40B4-BE49-F238E27FC236}">
                <a16:creationId xmlns:a16="http://schemas.microsoft.com/office/drawing/2014/main" id="{3F1E4AF0-A22E-B6A8-888C-5BCFA30ED2A2}"/>
              </a:ext>
            </a:extLst>
          </p:cNvPr>
          <p:cNvPicPr>
            <a:picLocks noChangeAspect="1"/>
          </p:cNvPicPr>
          <p:nvPr/>
        </p:nvPicPr>
        <p:blipFill>
          <a:blip r:embed="rId4"/>
          <a:stretch>
            <a:fillRect/>
          </a:stretch>
        </p:blipFill>
        <p:spPr>
          <a:xfrm>
            <a:off x="822960" y="1986310"/>
            <a:ext cx="1065735" cy="169222"/>
          </a:xfrm>
          <a:prstGeom prst="rect">
            <a:avLst/>
          </a:prstGeom>
        </p:spPr>
      </p:pic>
    </p:spTree>
    <p:extLst>
      <p:ext uri="{BB962C8B-B14F-4D97-AF65-F5344CB8AC3E}">
        <p14:creationId xmlns:p14="http://schemas.microsoft.com/office/powerpoint/2010/main" val="10983890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c1de04c-1b7a-4835-8a54-d7f08320619d" xsi:nil="true"/>
    <lcf76f155ced4ddcb4097134ff3c332f xmlns="94b34b39-7884-47b1-a32b-93f1050510d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47934F4857FD9428BF7B505B65A9F81" ma:contentTypeVersion="14" ma:contentTypeDescription="Create a new document." ma:contentTypeScope="" ma:versionID="de1dfb3e4a51242b511bbfbf57ba2f03">
  <xsd:schema xmlns:xsd="http://www.w3.org/2001/XMLSchema" xmlns:xs="http://www.w3.org/2001/XMLSchema" xmlns:p="http://schemas.microsoft.com/office/2006/metadata/properties" xmlns:ns2="7c1de04c-1b7a-4835-8a54-d7f08320619d" xmlns:ns3="94b34b39-7884-47b1-a32b-93f1050510da" targetNamespace="http://schemas.microsoft.com/office/2006/metadata/properties" ma:root="true" ma:fieldsID="65a45782b035859915edfdb5f9737df1" ns2:_="" ns3:_="">
    <xsd:import namespace="7c1de04c-1b7a-4835-8a54-d7f08320619d"/>
    <xsd:import namespace="94b34b39-7884-47b1-a32b-93f1050510d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de04c-1b7a-4835-8a54-d7f08320619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b01a64b6-db17-4406-882e-3b9f4417e79d}" ma:internalName="TaxCatchAll" ma:showField="CatchAllData" ma:web="7c1de04c-1b7a-4835-8a54-d7f08320619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4b34b39-7884-47b1-a32b-93f1050510d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fe284ab-3129-4a4f-a33b-1446679d6377"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819F4F-6459-4EE2-B222-C5C1F8666AAF}">
  <ds:schemaRefs>
    <ds:schemaRef ds:uri="http://schemas.microsoft.com/sharepoint/v3/contenttype/forms"/>
  </ds:schemaRefs>
</ds:datastoreItem>
</file>

<file path=customXml/itemProps2.xml><?xml version="1.0" encoding="utf-8"?>
<ds:datastoreItem xmlns:ds="http://schemas.openxmlformats.org/officeDocument/2006/customXml" ds:itemID="{C1A153EB-0356-4899-88EE-9F415E3AA68C}">
  <ds:schemaRefs>
    <ds:schemaRef ds:uri="http://schemas.openxmlformats.org/package/2006/metadata/core-properties"/>
    <ds:schemaRef ds:uri="http://purl.org/dc/dcmitype/"/>
    <ds:schemaRef ds:uri="http://purl.org/dc/elements/1.1/"/>
    <ds:schemaRef ds:uri="7c1de04c-1b7a-4835-8a54-d7f08320619d"/>
    <ds:schemaRef ds:uri="http://purl.org/dc/terms/"/>
    <ds:schemaRef ds:uri="http://schemas.microsoft.com/office/2006/documentManagement/types"/>
    <ds:schemaRef ds:uri="http://www.w3.org/XML/1998/namespace"/>
    <ds:schemaRef ds:uri="http://schemas.microsoft.com/office/infopath/2007/PartnerControls"/>
    <ds:schemaRef ds:uri="94b34b39-7884-47b1-a32b-93f1050510da"/>
    <ds:schemaRef ds:uri="http://schemas.microsoft.com/office/2006/metadata/properties"/>
  </ds:schemaRefs>
</ds:datastoreItem>
</file>

<file path=customXml/itemProps3.xml><?xml version="1.0" encoding="utf-8"?>
<ds:datastoreItem xmlns:ds="http://schemas.openxmlformats.org/officeDocument/2006/customXml" ds:itemID="{7F29E532-0DD4-4D0F-8B59-632E6F0293E7}">
  <ds:schemaRefs>
    <ds:schemaRef ds:uri="7c1de04c-1b7a-4835-8a54-d7f08320619d"/>
    <ds:schemaRef ds:uri="94b34b39-7884-47b1-a32b-93f1050510d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13</TotalTime>
  <Words>596</Words>
  <Application>Microsoft Office PowerPoint</Application>
  <PresentationFormat>Widescreen</PresentationFormat>
  <Paragraphs>61</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Shopping is Easy in ePro!</vt:lpstr>
      <vt:lpstr>Creating a Change Request for a Service Form Quick Guide </vt:lpstr>
      <vt:lpstr>Creating a Change Request Quick Guide </vt:lpstr>
      <vt:lpstr>Creating a Change Request Quick Guide </vt:lpstr>
      <vt:lpstr>Creating a Change Request Quick Guide </vt:lpstr>
      <vt:lpstr>Creating a Change Request Quick Guide </vt:lpstr>
      <vt:lpstr>Creating a Change Request Quick Guide </vt:lpstr>
      <vt:lpstr>Creating a Change Request Quick Guide </vt:lpstr>
      <vt:lpstr>Creating a Change Request Quick Guide </vt:lpstr>
      <vt:lpstr>Creating a Change Request Quick Guide </vt:lpstr>
      <vt:lpstr>Creating a Change Request Quick Guide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Finance Fluid</dc:title>
  <dc:creator>Poole, Linda</dc:creator>
  <cp:lastModifiedBy>Snyder, Owain</cp:lastModifiedBy>
  <cp:revision>3</cp:revision>
  <dcterms:created xsi:type="dcterms:W3CDTF">2021-08-12T20:44:20Z</dcterms:created>
  <dcterms:modified xsi:type="dcterms:W3CDTF">2024-07-30T19:41:49Z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0x010100147934F4857FD9428BF7B505B65A9F81</vt:lpwstr>
  </property>
  <property fmtid="{D5CDD505-2E9C-101B-9397-08002B2CF9AE}" pid="3" name="MediaServiceImageTags">
    <vt:lpwstr/>
  </property>
</Properties>
</file>