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2"/>
  </p:notesMasterIdLst>
  <p:handoutMasterIdLst>
    <p:handoutMasterId r:id="rId13"/>
  </p:handoutMasterIdLst>
  <p:sldIdLst>
    <p:sldId id="345" r:id="rId5"/>
    <p:sldId id="358" r:id="rId6"/>
    <p:sldId id="359" r:id="rId7"/>
    <p:sldId id="355" r:id="rId8"/>
    <p:sldId id="356" r:id="rId9"/>
    <p:sldId id="352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4ACCBB-4636-354F-0BBC-97FF0998D3AB}" name="Roys, Jill" initials="RJ" userId="S::jill.roys@untsystem.edu::24e66a4a-c9e3-4d16-bf4d-96ff3cd721e3" providerId="AD"/>
  <p188:author id="{577F94F9-15C3-8562-894A-83B3A44FF79C}" name="Poole, Linda" initials="PL" userId="S::linda.poole@untsystem.edu::a48b09a9-4b56-4b9f-a537-f5205b04be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3236-A02C-499D-B062-F9A7F5D52A2C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3653-9021-4D45-B5EF-1F853D17542F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1614-9934-44FA-8448-277A2D167FB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D9C3-F3BD-414D-A470-70B3FC458105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3272-89D1-4CF0-92A0-BC1294D41FD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41A0-2FCB-44E7-BDAF-A9AC1B512EDB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85A-EB29-40EA-9369-32EE09F2D98A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522-49FB-4F76-BF9D-502737A89575}" type="datetime1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415-998A-4BF3-A2AF-E708DC584618}" type="datetime1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98A5-4B92-45D5-8FCD-9D3B6447AFBA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4767-1A36-4EAF-A0AE-41E89CB8679F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ED66-EF95-44C6-A744-F9202B47F5A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yunt.sharepoint.com/:p:/r/sites/JAGGAERImplementation/Shared%20Documents/General/6a_Training%20Plan/UNT%20System%20Marketplace%20Internal%20Documentation/Quick%20Guides/Completed/Shoppers%20and%20Requestors%20-%20Guide%20for%20Punch-out%20Shopping.pptx?d=w070fd7d839964f6895af582cc8b7e44f&amp;csf=1&amp;web=1&amp;e=a95A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303" y="3578175"/>
            <a:ext cx="4462021" cy="1200330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</a:t>
            </a:r>
            <a:r>
              <a:rPr lang="en-US" sz="3200" b="1" dirty="0" err="1"/>
              <a:t>ePro</a:t>
            </a:r>
            <a:r>
              <a:rPr lang="en-US" sz="3200" b="1" dirty="0"/>
              <a:t>!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Calibri"/>
                <a:cs typeface="Calibri"/>
              </a:rPr>
              <a:t>Creating a Change Request </a:t>
            </a:r>
            <a:endParaRPr lang="en-US" sz="3600" dirty="0">
              <a:latin typeface="Calibri"/>
              <a:cs typeface="Calibri"/>
            </a:endParaRPr>
          </a:p>
          <a:p>
            <a:pPr algn="ctr"/>
            <a:r>
              <a:rPr lang="en-US" sz="3600" b="1" dirty="0">
                <a:latin typeface="Calibri"/>
                <a:cs typeface="Calibri"/>
              </a:rPr>
              <a:t>How Do I Change a Punchout Purchase? </a:t>
            </a:r>
            <a:endParaRPr lang="en-US" dirty="0"/>
          </a:p>
        </p:txBody>
      </p:sp>
      <p:pic>
        <p:nvPicPr>
          <p:cNvPr id="4" name="Picture 3" descr="A logo of a shopping cart&#10;&#10;Description automatically generated">
            <a:extLst>
              <a:ext uri="{FF2B5EF4-FFF2-40B4-BE49-F238E27FC236}">
                <a16:creationId xmlns:a16="http://schemas.microsoft.com/office/drawing/2014/main" id="{50D6BA5B-A065-231D-0445-A92D4834A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529" y="1226898"/>
            <a:ext cx="9488129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 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604793-0A3E-AA80-865F-44CC83D595EA}"/>
              </a:ext>
            </a:extLst>
          </p:cNvPr>
          <p:cNvSpPr txBox="1"/>
          <p:nvPr/>
        </p:nvSpPr>
        <p:spPr>
          <a:xfrm>
            <a:off x="1087019" y="2281087"/>
            <a:ext cx="994477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 err="1">
                <a:ea typeface="+mn-lt"/>
                <a:cs typeface="+mn-lt"/>
              </a:rPr>
              <a:t>ePro</a:t>
            </a:r>
            <a:r>
              <a:rPr lang="en-US" b="1" dirty="0">
                <a:ea typeface="+mn-lt"/>
                <a:cs typeface="+mn-lt"/>
              </a:rPr>
              <a:t> Requestors:</a:t>
            </a:r>
            <a:endParaRPr lang="en-US" dirty="0">
              <a:cs typeface="Calibri"/>
            </a:endParaRP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sz="1400" dirty="0">
                <a:ea typeface="+mn-lt"/>
                <a:cs typeface="+mn-lt"/>
              </a:rPr>
              <a:t>Requestors have permissions for creating change requests: </a:t>
            </a:r>
          </a:p>
          <a:p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 err="1">
                <a:ea typeface="+mn-lt"/>
                <a:cs typeface="+mn-lt"/>
              </a:rPr>
              <a:t>ePro</a:t>
            </a:r>
            <a:r>
              <a:rPr lang="en-US" sz="1400" b="1" dirty="0">
                <a:ea typeface="+mn-lt"/>
                <a:cs typeface="+mn-lt"/>
              </a:rPr>
              <a:t> makes it easy to order additional items as needed! There is no need to create a change request</a:t>
            </a:r>
            <a:r>
              <a:rPr lang="en-US" sz="1400" dirty="0">
                <a:ea typeface="+mn-lt"/>
                <a:cs typeface="+mn-lt"/>
              </a:rPr>
              <a:t> - Simply follow the process to shop and order from the Punch-out Catalogs.  See </a:t>
            </a:r>
            <a:r>
              <a:rPr lang="en-US" sz="1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Shoppers and Requestors - Guide for Punch-out Shopping</a:t>
            </a:r>
            <a:r>
              <a:rPr lang="en-US" sz="1400" dirty="0">
                <a:ea typeface="+mn-lt"/>
                <a:cs typeface="+mn-lt"/>
              </a:rPr>
              <a:t> for a quick guide to shopping with punch-out catalog supplier. 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1400" dirty="0">
                <a:ea typeface="+mn-lt"/>
                <a:cs typeface="+mn-lt"/>
              </a:rPr>
              <a:t>If needed, Requestors can submit change requests. On punch-out catalog change requests, Requestors can update accounting Chartfields, commodity codes, external notes, and internal notes and attachments. </a:t>
            </a:r>
          </a:p>
          <a:p>
            <a:pPr marL="285750" indent="-285750">
              <a:buFont typeface="Arial,Sans-Serif"/>
              <a:buChar char="•"/>
            </a:pPr>
            <a:r>
              <a:rPr lang="en-US" sz="1400" dirty="0">
                <a:ea typeface="+mn-lt"/>
                <a:cs typeface="+mn-lt"/>
              </a:rPr>
              <a:t>CHANGE ORDERS CANNOT BE USED FOR PRICE OR QUANTITY CHANGE OR TO ADD A NEW LINE FOR CATALOG PURCHASES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The Requestor can submit change requests on behalf of Shoppers, who do not have permission to submit change requests.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Requestors are users who have knowledge of </a:t>
            </a:r>
            <a:r>
              <a:rPr lang="en-US" sz="1400" dirty="0" err="1">
                <a:ea typeface="+mn-lt"/>
                <a:cs typeface="+mn-lt"/>
              </a:rPr>
              <a:t>ePro</a:t>
            </a:r>
            <a:r>
              <a:rPr lang="en-US" sz="1400" dirty="0">
                <a:ea typeface="+mn-lt"/>
                <a:cs typeface="+mn-lt"/>
              </a:rPr>
              <a:t> accounting codes and Chartfields. The requestor may need to update the Change Request with these codes before placing an order. </a:t>
            </a:r>
          </a:p>
          <a:p>
            <a:endParaRPr lang="en-US" sz="14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Responsibilities of a Requestor include following Procurement Guidelines, bid thresholds, validating accuracy of Accounting Chartfields, Ship To information, and Business Purpose.</a:t>
            </a:r>
          </a:p>
          <a:p>
            <a:endParaRPr lang="en-US" sz="1400" dirty="0">
              <a:ea typeface="+mn-lt"/>
              <a:cs typeface="+mn-lt"/>
            </a:endParaRP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35839290-2864-14CC-BA85-224E34CD6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EC18A5-8BDF-AC7C-297F-FF478794B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6455"/>
            <a:ext cx="11069595" cy="3648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982" y="1169720"/>
            <a:ext cx="10020986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  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941981" y="2146753"/>
            <a:ext cx="970424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You can create change requests for HUB and Punch-out catalog suppliers by opening your purchase order. Click the ellipses (…) in the top right corner, then click the link to Create Change Request in the drop-down list.</a:t>
            </a:r>
            <a:endParaRPr lang="en-US" sz="1400" b="1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sz="1400" dirty="0">
              <a:cs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FAAFD2-3A64-D923-1196-CDFD17DBA083}"/>
              </a:ext>
            </a:extLst>
          </p:cNvPr>
          <p:cNvCxnSpPr>
            <a:cxnSpLocks/>
          </p:cNvCxnSpPr>
          <p:nvPr/>
        </p:nvCxnSpPr>
        <p:spPr>
          <a:xfrm flipH="1">
            <a:off x="9549580" y="2669250"/>
            <a:ext cx="865239" cy="6007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49770D-C56D-6B3E-A6B3-B6A677F7A4F1}"/>
              </a:ext>
            </a:extLst>
          </p:cNvPr>
          <p:cNvCxnSpPr>
            <a:cxnSpLocks/>
          </p:cNvCxnSpPr>
          <p:nvPr/>
        </p:nvCxnSpPr>
        <p:spPr>
          <a:xfrm flipH="1">
            <a:off x="11042556" y="3510396"/>
            <a:ext cx="865239" cy="6007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2F8CFC14-6C41-EF8F-D6CA-B1A8675F1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8C8402-6715-3F17-78E0-E38FAC2838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861645"/>
            <a:ext cx="1914427" cy="30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0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EDE4F0-0245-142A-57B0-36ED5A27E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718" y="1995948"/>
            <a:ext cx="2852500" cy="4725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1015679"/>
            <a:ext cx="10075605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3832607" y="5951610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4942116" y="2256787"/>
            <a:ext cx="5181598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Optional for this form: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send an email notification by clicking the checkbox to the recipient(s) you wish to include.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You can add attachments to the change request.</a:t>
            </a:r>
          </a:p>
          <a:p>
            <a:endParaRPr lang="en-US" dirty="0"/>
          </a:p>
          <a:p>
            <a:r>
              <a:rPr lang="en-US" sz="2000" b="1" dirty="0"/>
              <a:t>Required for this form:</a:t>
            </a:r>
            <a:endParaRPr lang="en-US" sz="2000" b="1" dirty="0">
              <a:cs typeface="Calibri"/>
            </a:endParaRPr>
          </a:p>
          <a:p>
            <a:endParaRPr lang="en-US" sz="2000" b="1" dirty="0"/>
          </a:p>
          <a:p>
            <a:r>
              <a:rPr lang="en-US" dirty="0"/>
              <a:t>In the Create Change Request window, enter a Change Request Reason (for instance: changing a </a:t>
            </a:r>
            <a:r>
              <a:rPr lang="en-US" dirty="0" err="1"/>
              <a:t>chartfield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Click the Create Change Request button.</a:t>
            </a:r>
            <a:endParaRPr lang="en-US" dirty="0">
              <a:cs typeface="Calibri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2465B2-703B-E32C-9F81-D9D138152991}"/>
              </a:ext>
            </a:extLst>
          </p:cNvPr>
          <p:cNvCxnSpPr>
            <a:cxnSpLocks/>
          </p:cNvCxnSpPr>
          <p:nvPr/>
        </p:nvCxnSpPr>
        <p:spPr>
          <a:xfrm flipH="1">
            <a:off x="2555262" y="4500677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6E58E3CD-8E9D-8730-1C97-E3CE2ABA0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CA3CA1-4CB3-6BC8-26A6-7AD805819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2718" y="1990815"/>
            <a:ext cx="2852500" cy="31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0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A608D4A-0F8E-6EC0-1774-8CED2085A0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"/>
          <a:stretch/>
        </p:blipFill>
        <p:spPr>
          <a:xfrm>
            <a:off x="1407160" y="2453275"/>
            <a:ext cx="9034698" cy="41358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242" y="1015679"/>
            <a:ext cx="9791558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/>
          <p:nvPr/>
        </p:nvCxnSpPr>
        <p:spPr>
          <a:xfrm flipH="1">
            <a:off x="3605905" y="2632839"/>
            <a:ext cx="1174679" cy="289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562241" y="1907208"/>
            <a:ext cx="707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Change Request is created and ready for additional updates by you.</a:t>
            </a: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96A428D3-0785-5809-B3EC-DE1A2AB06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24CCDB-B24D-6DDF-A1CE-879DA97A9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7160" y="2453275"/>
            <a:ext cx="1914427" cy="30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9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019" y="1008206"/>
            <a:ext cx="9374504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511277" y="1884026"/>
            <a:ext cx="1086991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You can change internal fields for punch-out and HUB suppliers by clicking the pencil icon in the section where you need to make a change. </a:t>
            </a:r>
            <a:endParaRPr lang="en-US" dirty="0">
              <a:cs typeface="Calibri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b="1" dirty="0" err="1">
                <a:ea typeface="+mn-lt"/>
                <a:cs typeface="+mn-lt"/>
              </a:rPr>
              <a:t>ePro</a:t>
            </a:r>
            <a:r>
              <a:rPr lang="en-US" sz="1400" b="1" dirty="0">
                <a:ea typeface="+mn-lt"/>
                <a:cs typeface="+mn-lt"/>
              </a:rPr>
              <a:t> makes it easy to order additional items as needed! No need to complete a change request. </a:t>
            </a:r>
            <a:r>
              <a:rPr lang="en-US" sz="1400" dirty="0">
                <a:ea typeface="+mn-lt"/>
                <a:cs typeface="+mn-lt"/>
              </a:rPr>
              <a:t>Simply follow the process to shop and order from the HUB and Punch-out Catalogs.  See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Shoppers and Requestors - Guide for Punch-out Shopping</a:t>
            </a:r>
            <a:r>
              <a:rPr lang="en-US" sz="1400" dirty="0">
                <a:ea typeface="+mn-lt"/>
                <a:cs typeface="+mn-lt"/>
              </a:rPr>
              <a:t> for a quick guide. </a:t>
            </a: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ea typeface="+mn-lt"/>
                <a:cs typeface="+mn-lt"/>
              </a:rPr>
              <a:t>If you have issues with your order, please contact the supplier for assistance.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4B3FB-88BE-C318-8A94-5AC2CD903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10" y="3269021"/>
            <a:ext cx="6707769" cy="345245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116CC5-A3EC-4148-A7C5-2CC02AF2698F}"/>
              </a:ext>
            </a:extLst>
          </p:cNvPr>
          <p:cNvCxnSpPr>
            <a:cxnSpLocks/>
          </p:cNvCxnSpPr>
          <p:nvPr/>
        </p:nvCxnSpPr>
        <p:spPr>
          <a:xfrm flipH="1">
            <a:off x="7067791" y="5329084"/>
            <a:ext cx="664532" cy="5207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0A99213A-6B53-89D4-F3D6-5EABA80BD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9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495B77-EACD-6BAE-E4BB-DF69C1745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7" y="3166615"/>
            <a:ext cx="10698068" cy="23053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019" y="1293342"/>
            <a:ext cx="9374504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511278" y="2296981"/>
            <a:ext cx="1069806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When you complete your changes, click the Submit Request button.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116CC5-A3EC-4148-A7C5-2CC02AF2698F}"/>
              </a:ext>
            </a:extLst>
          </p:cNvPr>
          <p:cNvCxnSpPr>
            <a:cxnSpLocks/>
          </p:cNvCxnSpPr>
          <p:nvPr/>
        </p:nvCxnSpPr>
        <p:spPr>
          <a:xfrm flipV="1">
            <a:off x="10308268" y="3937291"/>
            <a:ext cx="0" cy="8122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78228E3E-982A-E726-9797-7014434BD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64AE61-87B5-6FB6-4BD4-072F61934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277" y="3229906"/>
            <a:ext cx="1914427" cy="30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2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9E532-0DD4-4D0F-8B59-632E6F0293E7}">
  <ds:schemaRefs>
    <ds:schemaRef ds:uri="7c1de04c-1b7a-4835-8a54-d7f08320619d"/>
    <ds:schemaRef ds:uri="94b34b39-7884-47b1-a32b-93f1050510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1A153EB-0356-4899-88EE-9F415E3AA68C}">
  <ds:schemaRefs>
    <ds:schemaRef ds:uri="http://schemas.microsoft.com/office/2006/documentManagement/types"/>
    <ds:schemaRef ds:uri="94b34b39-7884-47b1-a32b-93f1050510da"/>
    <ds:schemaRef ds:uri="http://schemas.microsoft.com/office/infopath/2007/PartnerControls"/>
    <ds:schemaRef ds:uri="http://schemas.microsoft.com/office/2006/metadata/properties"/>
    <ds:schemaRef ds:uri="7c1de04c-1b7a-4835-8a54-d7f08320619d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500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Arial,Sans-Serif</vt:lpstr>
      <vt:lpstr>Calibri</vt:lpstr>
      <vt:lpstr>Calibri Light</vt:lpstr>
      <vt:lpstr>Office Theme</vt:lpstr>
      <vt:lpstr>Shopping is Easy in ePro!</vt:lpstr>
      <vt:lpstr>Creating a Change Request for Punch-out Catalogs Quick Guide </vt:lpstr>
      <vt:lpstr>Creating a Change Request for Punch-out Catalogs Quick Guide  </vt:lpstr>
      <vt:lpstr>Creating a Change Request for Punch-out Catalogs Quick Guide</vt:lpstr>
      <vt:lpstr>Creating a Change Request for Punch-out Catalogs Quick Guide</vt:lpstr>
      <vt:lpstr>Creating a Change Request for Punch-out Catalogs Quick Guide</vt:lpstr>
      <vt:lpstr>Creating a Change Request for Punch-out Catalogs Quick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Snyder, Owain</cp:lastModifiedBy>
  <cp:revision>13</cp:revision>
  <dcterms:created xsi:type="dcterms:W3CDTF">2021-08-12T20:44:20Z</dcterms:created>
  <dcterms:modified xsi:type="dcterms:W3CDTF">2024-07-30T19:22:39Z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