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4"/>
  </p:notesMasterIdLst>
  <p:handoutMasterIdLst>
    <p:handoutMasterId r:id="rId15"/>
  </p:handoutMasterIdLst>
  <p:sldIdLst>
    <p:sldId id="345" r:id="rId5"/>
    <p:sldId id="346" r:id="rId6"/>
    <p:sldId id="347" r:id="rId7"/>
    <p:sldId id="348" r:id="rId8"/>
    <p:sldId id="349" r:id="rId9"/>
    <p:sldId id="350" r:id="rId10"/>
    <p:sldId id="352" r:id="rId11"/>
    <p:sldId id="353" r:id="rId12"/>
    <p:sldId id="35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4ACCBB-4636-354F-0BBC-97FF0998D3AB}" name="Roys, Jill" initials="RJ" userId="S::jill.roys@untsystem.edu::24e66a4a-c9e3-4d16-bf4d-96ff3cd721e3" providerId="AD"/>
  <p188:author id="{577F94F9-15C3-8562-894A-83B3A44FF79C}" name="Poole, Linda" initials="PL" userId="S::linda.poole@untsystem.edu::a48b09a9-4b56-4b9f-a537-f5205b04be6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8D1F8"/>
    <a:srgbClr val="A5A5F1"/>
    <a:srgbClr val="A2B2F4"/>
    <a:srgbClr val="A3D8FF"/>
    <a:srgbClr val="244F85"/>
    <a:srgbClr val="9B2486"/>
    <a:srgbClr val="B92B65"/>
    <a:srgbClr val="A9D7B2"/>
    <a:srgbClr val="489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473F65-DA94-4A3D-A1E2-2AEB32717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973B9-6D37-4077-8B62-6B39C51C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89EF-3C02-4DED-88C0-474A1D9D9372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72F36-ECCE-4BCF-8071-DF1EC01AD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E28B2-1430-4DEE-851E-823CC898DC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D4CA-009E-43AD-A32A-86DD32ED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8C10-134E-47CC-92F3-174A8CF60497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E0F83-E0F4-4828-8E2E-E7A2FDBBD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14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FC1-A601-4859-A628-6DCF1218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6DC26-62E0-46D9-9288-5A4A1880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2DBC-9393-4DB8-BC07-802EB50A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3236-A02C-499D-B062-F9A7F5D52A2C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1EA5-A5E8-4749-94A3-D8FCCC54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E5CD6-77D2-4A86-9B5F-7D6AE427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0515-8D78-4DA6-9487-6BB87593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3759B-A5E0-4B9C-9048-91C3359FC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1C6E-1990-458B-9FCC-13712E97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3653-9021-4D45-B5EF-1F853D17542F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4144B-0F4D-4640-9834-2EA9937D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1864-2813-4D50-B84B-941F866C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B0A1C-6F3E-4AED-8797-78BFED88F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EFC9-6F37-4206-AB4D-C75D5F3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972B-65AD-4942-A9F1-8B56E0F6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1614-9934-44FA-8448-277A2D167FB4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5585-49DA-4532-B336-6FB2D5F2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6353-0B15-46F5-BE3F-3AC0639D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8FAC-527A-47E8-B872-CA54E377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ED78-3C21-4B3F-9DC9-2775D6B9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3C10-58EF-46E1-823F-1D89A1B0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D9C3-F3BD-414D-A470-70B3FC458105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29791-8AB0-42F4-A204-6633DA78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B1C5-9214-444F-9507-79E6081F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C844-91F0-4052-B654-A0C806D7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F547-8764-480E-95A1-93AA3133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B27A0-6A8E-45CB-A392-C5C2E252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3272-89D1-4CF0-92A0-BC1294D41FD7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AB84-6CCB-403F-A014-F4195D89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B3C67-F635-48FF-B02B-B9AE5AA1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DA37-931F-45EC-B00D-884C0318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563B0-6196-4FDF-AFB0-6B12F03C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AB68-10A1-4DE6-8930-EB1425AAE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2453-DBF5-4978-A26E-1CFFD491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41A0-2FCB-44E7-BDAF-A9AC1B512EDB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AF76-D470-4DD2-AD6D-CBC0BF61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F7919-56C0-45B4-A72B-B35AC09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7E3-607F-4A14-B56C-90B07297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AEE1-2B53-43C5-A5E4-DF1C019E2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43679-B58B-4A5B-A442-88BAC037F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8B649-8348-4BFD-B750-A57BC7A86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592DD-F9C1-4F7B-A91C-5F0FB67F4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E0CFC-0D26-47B4-9A55-BCFDF08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85A-EB29-40EA-9369-32EE09F2D98A}" type="datetime1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AAD35-7D7D-49F4-9904-09B3F008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C706B-73EB-4FA3-8546-AF2A6B6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58D9-2F8B-4046-8A70-60B43F39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A95E8-A658-4A6A-B6D2-8F9C75FB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522-49FB-4F76-BF9D-502737A89575}" type="datetime1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8BD87-1C0C-413F-8677-62730B9C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0B993-7281-4404-9D57-236A5506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DE7B9-8EF2-4B4C-BC3C-D3B8AA62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415-998A-4BF3-A2AF-E708DC584618}" type="datetime1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477FC-568A-4561-87CC-04CCA9D7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ABFB-ADEF-4ABE-9A32-610C1E74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7637-F74A-4907-BAF9-0C7AF6A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C9AE-2DD9-4D92-96C8-64967560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5DA86-0209-4B1A-82CC-EFC068AB5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8BF3-5F1A-452E-B182-C1C0A2AE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98A5-4B92-45D5-8FCD-9D3B6447AFBA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E9E41-52FE-4D19-9BFA-7D31167D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E7E6-0D73-4F73-B217-7255D79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9867-CCFA-4638-A58C-B247F2BB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7C1FC-4D05-41C8-8544-51CA7847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D6177-9F0A-4297-BEBE-6ECE6287A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3F64B-E874-4794-8127-00046FB0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4767-1A36-4EAF-A0AE-41E89CB8679F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33EFE-DDE9-4C26-86B2-574FDC89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CB14F-E48E-4B12-A632-07C46982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0F4C5-4B39-42A0-9F7F-98EEFBE3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4F5E-2DBE-4479-B68D-26B5A0B54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D66D-B708-473B-88B1-E9FF021A3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6ED66-EF95-44C6-A744-F9202B47F5A7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10C5-9E83-4550-9D33-98760CA4D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AF43-4C0C-4AA1-8B6C-E1A541BFA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368" y="3615490"/>
            <a:ext cx="4521891" cy="1309423"/>
          </a:xfrm>
        </p:spPr>
        <p:txBody>
          <a:bodyPr>
            <a:normAutofit/>
          </a:bodyPr>
          <a:lstStyle/>
          <a:p>
            <a:r>
              <a:rPr lang="en-US" sz="3200" b="1" dirty="0"/>
              <a:t>Shopping is Easy in </a:t>
            </a:r>
            <a:r>
              <a:rPr lang="en-US" sz="3200" b="1" dirty="0" err="1"/>
              <a:t>ePro</a:t>
            </a:r>
            <a:r>
              <a:rPr lang="en-US" sz="3200" b="1" dirty="0"/>
              <a:t>!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D60EE-065A-AE7B-2036-3857275BEEF9}"/>
              </a:ext>
            </a:extLst>
          </p:cNvPr>
          <p:cNvSpPr txBox="1"/>
          <p:nvPr/>
        </p:nvSpPr>
        <p:spPr>
          <a:xfrm>
            <a:off x="2215552" y="1739152"/>
            <a:ext cx="815752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latin typeface="Calibri"/>
                <a:cs typeface="Calibri"/>
              </a:rPr>
              <a:t>Creating a Change Request </a:t>
            </a:r>
            <a:endParaRPr lang="en-US" sz="3600">
              <a:latin typeface="Calibri"/>
              <a:cs typeface="Calibri"/>
            </a:endParaRPr>
          </a:p>
          <a:p>
            <a:pPr algn="ctr"/>
            <a:r>
              <a:rPr lang="en-US" sz="3600" b="1" dirty="0">
                <a:latin typeface="Calibri"/>
                <a:cs typeface="Calibri"/>
              </a:rPr>
              <a:t>for a Non-Catalog Item</a:t>
            </a:r>
            <a:endParaRPr lang="en-US" sz="3600" dirty="0">
              <a:latin typeface="Calibri"/>
              <a:cs typeface="Calibri"/>
            </a:endParaRPr>
          </a:p>
          <a:p>
            <a:pPr algn="ctr"/>
            <a:r>
              <a:rPr lang="en-US" sz="3600" b="1" dirty="0">
                <a:latin typeface="Calibri"/>
                <a:cs typeface="Calibri"/>
              </a:rPr>
              <a:t>Quick Guide</a:t>
            </a:r>
            <a:r>
              <a:rPr lang="en-US" sz="3600" dirty="0">
                <a:latin typeface="Calibri"/>
                <a:ea typeface="Calibri Light"/>
                <a:cs typeface="Calibri Light"/>
              </a:rPr>
              <a:t>​</a:t>
            </a:r>
            <a:endParaRPr lang="en-US" sz="3600" dirty="0">
              <a:latin typeface="Calibri"/>
              <a:cs typeface="Calibri"/>
            </a:endParaRPr>
          </a:p>
        </p:txBody>
      </p:sp>
      <p:pic>
        <p:nvPicPr>
          <p:cNvPr id="4" name="Picture 3" descr="A logo of a shopping cart&#10;&#10;Description automatically generated">
            <a:extLst>
              <a:ext uri="{FF2B5EF4-FFF2-40B4-BE49-F238E27FC236}">
                <a16:creationId xmlns:a16="http://schemas.microsoft.com/office/drawing/2014/main" id="{35839290-2864-14CC-BA85-224E34CD6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4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242" y="1364546"/>
            <a:ext cx="8707773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/>
              <a:t>Creating a Change Request for Non-Catalog Items</a:t>
            </a:r>
            <a:br>
              <a:rPr lang="en-US" sz="3200" b="1"/>
            </a:br>
            <a:r>
              <a:rPr lang="en-US" sz="3200" b="1"/>
              <a:t>Quick Guide </a:t>
            </a:r>
            <a:endParaRPr lang="en-US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604793-0A3E-AA80-865F-44CC83D595EA}"/>
              </a:ext>
            </a:extLst>
          </p:cNvPr>
          <p:cNvSpPr txBox="1"/>
          <p:nvPr/>
        </p:nvSpPr>
        <p:spPr>
          <a:xfrm>
            <a:off x="1692613" y="2688005"/>
            <a:ext cx="8383551" cy="36625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 err="1">
                <a:ea typeface="+mn-lt"/>
                <a:cs typeface="+mn-lt"/>
              </a:rPr>
              <a:t>ePro</a:t>
            </a:r>
            <a:r>
              <a:rPr lang="en-US" b="1" dirty="0">
                <a:ea typeface="+mn-lt"/>
                <a:cs typeface="+mn-lt"/>
              </a:rPr>
              <a:t> Requestors:</a:t>
            </a:r>
            <a:endParaRPr lang="en-US" dirty="0">
              <a:cs typeface="Calibri"/>
            </a:endParaRPr>
          </a:p>
          <a:p>
            <a:endParaRPr lang="en-US" b="1" dirty="0">
              <a:ea typeface="+mn-lt"/>
              <a:cs typeface="+mn-lt"/>
            </a:endParaRPr>
          </a:p>
          <a:p>
            <a:r>
              <a:rPr lang="en-US" sz="1400" dirty="0">
                <a:ea typeface="+mn-lt"/>
                <a:cs typeface="+mn-lt"/>
              </a:rPr>
              <a:t>Requestors have permissions for creating change requests: </a:t>
            </a:r>
          </a:p>
          <a:p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Requestors can submit change requests. On non-catalog change requests, Requestors can update price, quantity, accounting </a:t>
            </a:r>
            <a:r>
              <a:rPr lang="en-US" sz="1400" dirty="0" err="1">
                <a:ea typeface="+mn-lt"/>
                <a:cs typeface="+mn-lt"/>
              </a:rPr>
              <a:t>Chartfields</a:t>
            </a:r>
            <a:r>
              <a:rPr lang="en-US" sz="1400" dirty="0">
                <a:ea typeface="+mn-lt"/>
                <a:cs typeface="+mn-lt"/>
              </a:rPr>
              <a:t>, commodity codes, shipping information, notes and attachments. 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The Requestor can submit change requests on behalf of Shoppers, who do not have permission to submit change requests.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Requestors are users who have knowledge of </a:t>
            </a:r>
            <a:r>
              <a:rPr lang="en-US" sz="1400" dirty="0" err="1">
                <a:ea typeface="+mn-lt"/>
                <a:cs typeface="+mn-lt"/>
              </a:rPr>
              <a:t>ePro</a:t>
            </a:r>
            <a:r>
              <a:rPr lang="en-US" sz="1400" dirty="0">
                <a:ea typeface="+mn-lt"/>
                <a:cs typeface="+mn-lt"/>
              </a:rPr>
              <a:t> accounting codes and </a:t>
            </a:r>
            <a:r>
              <a:rPr lang="en-US" sz="1400" dirty="0" err="1">
                <a:ea typeface="+mn-lt"/>
                <a:cs typeface="+mn-lt"/>
              </a:rPr>
              <a:t>Chartfields</a:t>
            </a:r>
            <a:r>
              <a:rPr lang="en-US" sz="1400" dirty="0">
                <a:ea typeface="+mn-lt"/>
                <a:cs typeface="+mn-lt"/>
              </a:rPr>
              <a:t>. The requestor may need to update the Change Request with these codes before placing an order. </a:t>
            </a:r>
          </a:p>
          <a:p>
            <a:endParaRPr lang="en-US" sz="14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Responsibilities of a Requestor include following Procurement Guidelines, bid thresholds, validating accuracy of Accounting </a:t>
            </a:r>
            <a:r>
              <a:rPr lang="en-US" sz="1400" dirty="0" err="1">
                <a:ea typeface="+mn-lt"/>
                <a:cs typeface="+mn-lt"/>
              </a:rPr>
              <a:t>Chartfields</a:t>
            </a:r>
            <a:r>
              <a:rPr lang="en-US" sz="1400" dirty="0">
                <a:ea typeface="+mn-lt"/>
                <a:cs typeface="+mn-lt"/>
              </a:rPr>
              <a:t>, Ship To information, and Business Purpose.</a:t>
            </a:r>
          </a:p>
          <a:p>
            <a:endParaRPr lang="en-US" sz="1400" dirty="0">
              <a:ea typeface="+mn-lt"/>
              <a:cs typeface="+mn-lt"/>
            </a:endParaRPr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FFA4E825-73DB-3184-B619-0AFD4F39E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9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20D38DB-2358-D901-BD44-14F08C15A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"/>
          <a:stretch/>
        </p:blipFill>
        <p:spPr>
          <a:xfrm>
            <a:off x="690880" y="3413295"/>
            <a:ext cx="11087460" cy="20905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>
            <a:cxnSpLocks/>
          </p:cNvCxnSpPr>
          <p:nvPr/>
        </p:nvCxnSpPr>
        <p:spPr>
          <a:xfrm flipH="1">
            <a:off x="4160515" y="4313403"/>
            <a:ext cx="122791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 flipH="1" flipV="1">
            <a:off x="3309231" y="5234845"/>
            <a:ext cx="609626" cy="58497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447007" y="1937595"/>
            <a:ext cx="8905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the search bar on the top of </a:t>
            </a:r>
            <a:r>
              <a:rPr lang="en-US" dirty="0" err="1"/>
              <a:t>ePro</a:t>
            </a:r>
            <a:r>
              <a:rPr lang="en-US" dirty="0"/>
              <a:t> screen, search for the PO Number needing a change request. </a:t>
            </a:r>
            <a:r>
              <a:rPr lang="en-US" dirty="0" err="1"/>
              <a:t>ePro</a:t>
            </a:r>
            <a:r>
              <a:rPr lang="en-US" dirty="0"/>
              <a:t> search will allow you to search using a portion of the PO number. As you can see in the example, the system provides multiple ways to search.</a:t>
            </a:r>
          </a:p>
          <a:p>
            <a:endParaRPr lang="en-US" dirty="0"/>
          </a:p>
          <a:p>
            <a:r>
              <a:rPr lang="en-US" dirty="0"/>
              <a:t>Click the link to the PO Number when it is displayed.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38EA642-CEFB-7BDB-AEEB-AEEA88C60FE9}"/>
              </a:ext>
            </a:extLst>
          </p:cNvPr>
          <p:cNvCxnSpPr>
            <a:cxnSpLocks/>
          </p:cNvCxnSpPr>
          <p:nvPr/>
        </p:nvCxnSpPr>
        <p:spPr>
          <a:xfrm flipH="1">
            <a:off x="9298573" y="2828442"/>
            <a:ext cx="1053741" cy="5965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BEC754C9-1902-8227-1BEF-ACC8ABEFB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159A73-967A-41B0-4390-F6AC4D5681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881" y="3408193"/>
            <a:ext cx="1696720" cy="26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8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CFDDB8-3405-7D77-37C4-661EEB7C1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04" y="3159767"/>
            <a:ext cx="11422792" cy="26111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4</a:t>
            </a:fld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EC8DB4-3FC0-79F1-5072-1EC51BB1973D}"/>
              </a:ext>
            </a:extLst>
          </p:cNvPr>
          <p:cNvCxnSpPr>
            <a:cxnSpLocks/>
          </p:cNvCxnSpPr>
          <p:nvPr/>
        </p:nvCxnSpPr>
        <p:spPr>
          <a:xfrm>
            <a:off x="9459686" y="4135468"/>
            <a:ext cx="67029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 flipH="1">
            <a:off x="10268347" y="2803066"/>
            <a:ext cx="670463" cy="7360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2218338" y="2166115"/>
            <a:ext cx="663174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From the Purchase Order, click on the three dots in the top right of the screen, and click the link to Create Change Request.</a:t>
            </a:r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55909E70-F0D2-C0AD-18E8-E41DCB2F88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7504EA-08B5-15DA-1BEB-CAA25A004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4" y="3171088"/>
            <a:ext cx="1696720" cy="26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1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E8B727-2055-E2AC-BD5C-4E2041EDE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888" y="1682385"/>
            <a:ext cx="3161515" cy="51310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>
            <a:cxnSpLocks/>
          </p:cNvCxnSpPr>
          <p:nvPr/>
        </p:nvCxnSpPr>
        <p:spPr>
          <a:xfrm flipH="1">
            <a:off x="2566205" y="5667952"/>
            <a:ext cx="881541" cy="3808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 flipH="1">
            <a:off x="3665459" y="5965371"/>
            <a:ext cx="982741" cy="4987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4942116" y="1883160"/>
            <a:ext cx="5181598" cy="37548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Optional for this form:</a:t>
            </a:r>
          </a:p>
          <a:p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You can send an email notification by clicking the checkbox to the recipient(s) you wish to include.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You can also attach files to the change request.</a:t>
            </a:r>
          </a:p>
          <a:p>
            <a:endParaRPr lang="en-US"/>
          </a:p>
          <a:p>
            <a:r>
              <a:rPr lang="en-US" sz="2000" b="1"/>
              <a:t>Required for this form:</a:t>
            </a:r>
            <a:endParaRPr lang="en-US" sz="2000" b="1">
              <a:cs typeface="Calibri"/>
            </a:endParaRPr>
          </a:p>
          <a:p>
            <a:endParaRPr lang="en-US" sz="2000" b="1"/>
          </a:p>
          <a:p>
            <a:r>
              <a:rPr lang="en-US"/>
              <a:t>In the Create Change Request window, enter a Change Request Reason (for instance: give details for a price change).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Click the Create Change Request button.</a:t>
            </a:r>
            <a:endParaRPr lang="en-US">
              <a:cs typeface="Calibri"/>
            </a:endParaRPr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9C5DC894-1EFA-4AFB-811D-FA2C91FCC3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5FFF0B-EA82-76EC-7FFB-EE5C7DF24F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887" y="1682385"/>
            <a:ext cx="3161515" cy="30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5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11A0AF-CF57-D8C8-030D-18D2E2A9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834" y="2669548"/>
            <a:ext cx="8385242" cy="38693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6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/>
          <p:nvPr/>
        </p:nvCxnSpPr>
        <p:spPr>
          <a:xfrm flipH="1">
            <a:off x="3104601" y="2652338"/>
            <a:ext cx="1174679" cy="289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562241" y="2005535"/>
            <a:ext cx="707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Change Request is created and ready for additional updates by you.</a:t>
            </a:r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9A12F3AE-667A-D8D5-D6FF-E17258ADA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340CD7-DA5B-D7D0-3CE9-3F457E335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241" y="2710504"/>
            <a:ext cx="1089883" cy="17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6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4426DAF-801C-50E4-C0CD-A66904907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55" y="2669464"/>
            <a:ext cx="9975805" cy="20702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0D7974-2BAF-D8AB-142F-BA045B6A7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951" y="3515832"/>
            <a:ext cx="6344120" cy="32056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7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>
            <a:cxnSpLocks/>
          </p:cNvCxnSpPr>
          <p:nvPr/>
        </p:nvCxnSpPr>
        <p:spPr>
          <a:xfrm flipV="1">
            <a:off x="876517" y="4627151"/>
            <a:ext cx="0" cy="98300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EC8DB4-3FC0-79F1-5072-1EC51BB1973D}"/>
              </a:ext>
            </a:extLst>
          </p:cNvPr>
          <p:cNvCxnSpPr>
            <a:cxnSpLocks/>
          </p:cNvCxnSpPr>
          <p:nvPr/>
        </p:nvCxnSpPr>
        <p:spPr>
          <a:xfrm>
            <a:off x="9477057" y="6514092"/>
            <a:ext cx="6660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348343" y="1839621"/>
            <a:ext cx="89418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Click the link for the Item description in the Item section. On the Non-Catalog Item window, make your changes and click the Save button.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>
            <a:off x="4147462" y="5556447"/>
            <a:ext cx="9764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logo of a shopping cart&#10;&#10;Description automatically generated">
            <a:extLst>
              <a:ext uri="{FF2B5EF4-FFF2-40B4-BE49-F238E27FC236}">
                <a16:creationId xmlns:a16="http://schemas.microsoft.com/office/drawing/2014/main" id="{FF9EC7DD-6AAB-524B-68F7-6AE4D437F2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8E6990-2DBA-5B53-7F53-910ECD8126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6951" y="3515831"/>
            <a:ext cx="6344120" cy="309395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55CFF54-3D77-DD10-54D9-029DB90C38BB}"/>
              </a:ext>
            </a:extLst>
          </p:cNvPr>
          <p:cNvCxnSpPr>
            <a:cxnSpLocks/>
          </p:cNvCxnSpPr>
          <p:nvPr/>
        </p:nvCxnSpPr>
        <p:spPr>
          <a:xfrm>
            <a:off x="4147462" y="3676765"/>
            <a:ext cx="9764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99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140645" y="1930271"/>
            <a:ext cx="10060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After you review your changes, click the Submit Request button in the top right section of the change request. A confirmation will display to confirm the request is successfully submitted.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96124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8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0A9349-29BE-AF6C-CC21-A01F18CB9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019" y="2733290"/>
            <a:ext cx="4953691" cy="113363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E6758D-F3B7-DC2E-51B9-DCE3281A6A37}"/>
              </a:ext>
            </a:extLst>
          </p:cNvPr>
          <p:cNvCxnSpPr>
            <a:cxnSpLocks/>
          </p:cNvCxnSpPr>
          <p:nvPr/>
        </p:nvCxnSpPr>
        <p:spPr>
          <a:xfrm flipH="1">
            <a:off x="5656282" y="3199502"/>
            <a:ext cx="105209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7964530-12FD-AEF0-572C-FEE65A41E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465" y="3848283"/>
            <a:ext cx="6512102" cy="2690629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2814AD-B678-FC14-3B47-791EB04B6EBD}"/>
              </a:ext>
            </a:extLst>
          </p:cNvPr>
          <p:cNvCxnSpPr>
            <a:cxnSpLocks/>
          </p:cNvCxnSpPr>
          <p:nvPr/>
        </p:nvCxnSpPr>
        <p:spPr>
          <a:xfrm>
            <a:off x="3563864" y="4626429"/>
            <a:ext cx="116359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D81DAEEF-50BB-2D42-9FDC-403D1161E6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9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859108" y="1930271"/>
            <a:ext cx="932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You can view the status of your change request by watching the Location icon in the workflow.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96124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E8B730-C26A-52BC-4DA7-5F8F36211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775" y="2299603"/>
            <a:ext cx="6715359" cy="430037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9F7C445-5B52-1899-0699-4945418EE34A}"/>
              </a:ext>
            </a:extLst>
          </p:cNvPr>
          <p:cNvCxnSpPr>
            <a:cxnSpLocks/>
          </p:cNvCxnSpPr>
          <p:nvPr/>
        </p:nvCxnSpPr>
        <p:spPr>
          <a:xfrm>
            <a:off x="6514194" y="5156082"/>
            <a:ext cx="100783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70BACB74-410D-579C-9B22-5BC38F025A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784C8B-7F10-0E70-F073-88F9C42EB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0775" y="2343411"/>
            <a:ext cx="1089883" cy="17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1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de04c-1b7a-4835-8a54-d7f08320619d" xsi:nil="true"/>
    <lcf76f155ced4ddcb4097134ff3c332f xmlns="94b34b39-7884-47b1-a32b-93f1050510d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934F4857FD9428BF7B505B65A9F81" ma:contentTypeVersion="14" ma:contentTypeDescription="Create a new document." ma:contentTypeScope="" ma:versionID="de1dfb3e4a51242b511bbfbf57ba2f03">
  <xsd:schema xmlns:xsd="http://www.w3.org/2001/XMLSchema" xmlns:xs="http://www.w3.org/2001/XMLSchema" xmlns:p="http://schemas.microsoft.com/office/2006/metadata/properties" xmlns:ns2="7c1de04c-1b7a-4835-8a54-d7f08320619d" xmlns:ns3="94b34b39-7884-47b1-a32b-93f1050510da" targetNamespace="http://schemas.microsoft.com/office/2006/metadata/properties" ma:root="true" ma:fieldsID="65a45782b035859915edfdb5f9737df1" ns2:_="" ns3:_="">
    <xsd:import namespace="7c1de04c-1b7a-4835-8a54-d7f08320619d"/>
    <xsd:import namespace="94b34b39-7884-47b1-a32b-93f1050510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de04c-1b7a-4835-8a54-d7f0832061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01a64b6-db17-4406-882e-3b9f4417e79d}" ma:internalName="TaxCatchAll" ma:showField="CatchAllData" ma:web="7c1de04c-1b7a-4835-8a54-d7f0832061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34b39-7884-47b1-a32b-93f105051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A153EB-0356-4899-88EE-9F415E3AA68C}">
  <ds:schemaRefs>
    <ds:schemaRef ds:uri="7c1de04c-1b7a-4835-8a54-d7f08320619d"/>
    <ds:schemaRef ds:uri="94b34b39-7884-47b1-a32b-93f1050510d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29E532-0DD4-4D0F-8B59-632E6F0293E7}">
  <ds:schemaRefs>
    <ds:schemaRef ds:uri="7c1de04c-1b7a-4835-8a54-d7f08320619d"/>
    <ds:schemaRef ds:uri="94b34b39-7884-47b1-a32b-93f1050510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4819F4F-6459-4EE2-B222-C5C1F8666A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450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Shopping is Easy in ePro!</vt:lpstr>
      <vt:lpstr>Creating a Change Request for Non-Catalog Items Quick Guide </vt:lpstr>
      <vt:lpstr>Creating a Change Request Quick Guide </vt:lpstr>
      <vt:lpstr>Creating a Change Request Quick Guide </vt:lpstr>
      <vt:lpstr>Creating a Change Request Quick Guide </vt:lpstr>
      <vt:lpstr>Creating a Change Request Quick Guide </vt:lpstr>
      <vt:lpstr>Creating a Change Request Quick Guide </vt:lpstr>
      <vt:lpstr>Creating a Change Request Quick Guide </vt:lpstr>
      <vt:lpstr>Creating a Change Request Quick Guide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Fluid</dc:title>
  <dc:creator>Poole, Linda</dc:creator>
  <cp:lastModifiedBy>Snyder, Owain</cp:lastModifiedBy>
  <cp:revision>7</cp:revision>
  <dcterms:created xsi:type="dcterms:W3CDTF">2021-08-12T20:44:20Z</dcterms:created>
  <dcterms:modified xsi:type="dcterms:W3CDTF">2024-07-30T19:30:56Z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0x010100147934F4857FD9428BF7B505B65A9F81</vt:lpwstr>
  </property>
  <property fmtid="{D5CDD505-2E9C-101B-9397-08002B2CF9AE}" pid="3" name="MediaServiceImageTags">
    <vt:lpwstr/>
  </property>
</Properties>
</file>