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16"/>
  </p:notesMasterIdLst>
  <p:handoutMasterIdLst>
    <p:handoutMasterId r:id="rId17"/>
  </p:handoutMasterIdLst>
  <p:sldIdLst>
    <p:sldId id="345" r:id="rId5"/>
    <p:sldId id="354" r:id="rId6"/>
    <p:sldId id="355" r:id="rId7"/>
    <p:sldId id="356" r:id="rId8"/>
    <p:sldId id="357" r:id="rId9"/>
    <p:sldId id="364" r:id="rId10"/>
    <p:sldId id="359" r:id="rId11"/>
    <p:sldId id="360" r:id="rId12"/>
    <p:sldId id="361" r:id="rId13"/>
    <p:sldId id="362" r:id="rId14"/>
    <p:sldId id="3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8D1F8"/>
    <a:srgbClr val="A5A5F1"/>
    <a:srgbClr val="A2B2F4"/>
    <a:srgbClr val="A3D8FF"/>
    <a:srgbClr val="244F85"/>
    <a:srgbClr val="9B2486"/>
    <a:srgbClr val="B92B65"/>
    <a:srgbClr val="A9D7B2"/>
    <a:srgbClr val="489C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5" autoAdjust="0"/>
    <p:restoredTop sz="96357" autoAdjust="0"/>
  </p:normalViewPr>
  <p:slideViewPr>
    <p:cSldViewPr snapToGrid="0">
      <p:cViewPr>
        <p:scale>
          <a:sx n="75" d="100"/>
          <a:sy n="75" d="100"/>
        </p:scale>
        <p:origin x="926" y="29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473F65-DA94-4A3D-A1E2-2AEB327174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D973B9-6D37-4077-8B62-6B39C51C575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889EF-3C02-4DED-88C0-474A1D9D9372}" type="datetimeFigureOut">
              <a:rPr lang="en-US" smtClean="0"/>
              <a:t>7/30/2024</a:t>
            </a:fld>
            <a:endParaRPr lang="en-US"/>
          </a:p>
        </p:txBody>
      </p:sp>
      <p:sp>
        <p:nvSpPr>
          <p:cNvPr id="4" name="Footer Placeholder 3">
            <a:extLst>
              <a:ext uri="{FF2B5EF4-FFF2-40B4-BE49-F238E27FC236}">
                <a16:creationId xmlns:a16="http://schemas.microsoft.com/office/drawing/2014/main" id="{7EC72F36-ECCE-4BCF-8071-DF1EC01AD8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22E28B2-1430-4DEE-851E-823CC898DC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8ED4CA-009E-43AD-A32A-86DD32EDC215}" type="slidenum">
              <a:rPr lang="en-US" smtClean="0"/>
              <a:t>‹#›</a:t>
            </a:fld>
            <a:endParaRPr lang="en-US"/>
          </a:p>
        </p:txBody>
      </p:sp>
    </p:spTree>
    <p:extLst>
      <p:ext uri="{BB962C8B-B14F-4D97-AF65-F5344CB8AC3E}">
        <p14:creationId xmlns:p14="http://schemas.microsoft.com/office/powerpoint/2010/main" val="148056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2B8C10-134E-47CC-92F3-174A8CF60497}" type="datetimeFigureOut">
              <a:rPr lang="en-US" smtClean="0"/>
              <a:t>7/30/2024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E0F83-E0F4-4828-8E2E-E7A2FDBBD9D3}" type="slidenum">
              <a:rPr lang="en-US" smtClean="0"/>
              <a:t>‹#›</a:t>
            </a:fld>
            <a:endParaRPr lang="en-US"/>
          </a:p>
        </p:txBody>
      </p:sp>
    </p:spTree>
    <p:extLst>
      <p:ext uri="{BB962C8B-B14F-4D97-AF65-F5344CB8AC3E}">
        <p14:creationId xmlns:p14="http://schemas.microsoft.com/office/powerpoint/2010/main" val="20571514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1FC1-A601-4859-A628-6DCF1218E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6DC26-62E0-46D9-9288-5A4A18803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FB2DBC-9393-4DB8-BC07-802EB50AC91A}"/>
              </a:ext>
            </a:extLst>
          </p:cNvPr>
          <p:cNvSpPr>
            <a:spLocks noGrp="1"/>
          </p:cNvSpPr>
          <p:nvPr>
            <p:ph type="dt" sz="half" idx="10"/>
          </p:nvPr>
        </p:nvSpPr>
        <p:spPr/>
        <p:txBody>
          <a:bodyPr/>
          <a:lstStyle/>
          <a:p>
            <a:fld id="{008294A6-A864-44AD-A994-E8A74007A0AE}" type="datetime1">
              <a:rPr lang="en-US" smtClean="0"/>
              <a:t>7/30/2024</a:t>
            </a:fld>
            <a:endParaRPr lang="en-US"/>
          </a:p>
        </p:txBody>
      </p:sp>
      <p:sp>
        <p:nvSpPr>
          <p:cNvPr id="5" name="Footer Placeholder 4">
            <a:extLst>
              <a:ext uri="{FF2B5EF4-FFF2-40B4-BE49-F238E27FC236}">
                <a16:creationId xmlns:a16="http://schemas.microsoft.com/office/drawing/2014/main" id="{D0B61EA5-A5E8-4749-94A3-D8FCCC548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E5CD6-77D2-4A86-9B5F-7D6AE42792B0}"/>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9064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0515-8D78-4DA6-9487-6BB87593D5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43759B-A5E0-4B9C-9048-91C3359FCB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F1C6E-1990-458B-9FCC-13712E9750D8}"/>
              </a:ext>
            </a:extLst>
          </p:cNvPr>
          <p:cNvSpPr>
            <a:spLocks noGrp="1"/>
          </p:cNvSpPr>
          <p:nvPr>
            <p:ph type="dt" sz="half" idx="10"/>
          </p:nvPr>
        </p:nvSpPr>
        <p:spPr/>
        <p:txBody>
          <a:bodyPr/>
          <a:lstStyle/>
          <a:p>
            <a:fld id="{AE2F7175-5577-4CEE-A81E-2BEC9F3144A2}" type="datetime1">
              <a:rPr lang="en-US" smtClean="0"/>
              <a:t>7/30/2024</a:t>
            </a:fld>
            <a:endParaRPr lang="en-US"/>
          </a:p>
        </p:txBody>
      </p:sp>
      <p:sp>
        <p:nvSpPr>
          <p:cNvPr id="5" name="Footer Placeholder 4">
            <a:extLst>
              <a:ext uri="{FF2B5EF4-FFF2-40B4-BE49-F238E27FC236}">
                <a16:creationId xmlns:a16="http://schemas.microsoft.com/office/drawing/2014/main" id="{F5C4144B-0F4D-4640-9834-2EA9937D0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A1864-2813-4D50-B84B-941F866CF097}"/>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249699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B0A1C-6F3E-4AED-8797-78BFED88F1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70EFC9-6F37-4206-AB4D-C75D5F3144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2972B-65AD-4942-A9F1-8B56E0F69033}"/>
              </a:ext>
            </a:extLst>
          </p:cNvPr>
          <p:cNvSpPr>
            <a:spLocks noGrp="1"/>
          </p:cNvSpPr>
          <p:nvPr>
            <p:ph type="dt" sz="half" idx="10"/>
          </p:nvPr>
        </p:nvSpPr>
        <p:spPr/>
        <p:txBody>
          <a:bodyPr/>
          <a:lstStyle/>
          <a:p>
            <a:fld id="{DA8352F0-73D7-4FBC-AE8A-1496D309F8BD}" type="datetime1">
              <a:rPr lang="en-US" smtClean="0"/>
              <a:t>7/30/2024</a:t>
            </a:fld>
            <a:endParaRPr lang="en-US"/>
          </a:p>
        </p:txBody>
      </p:sp>
      <p:sp>
        <p:nvSpPr>
          <p:cNvPr id="5" name="Footer Placeholder 4">
            <a:extLst>
              <a:ext uri="{FF2B5EF4-FFF2-40B4-BE49-F238E27FC236}">
                <a16:creationId xmlns:a16="http://schemas.microsoft.com/office/drawing/2014/main" id="{34165585-49DA-4532-B336-6FB2D5F24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D6353-0B15-46F5-BE3F-3AC0639DCB22}"/>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8170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8FAC-527A-47E8-B872-CA54E37711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9FED78-3C21-4B3F-9DC9-2775D6B972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43C10-58EF-46E1-823F-1D89A1B058D9}"/>
              </a:ext>
            </a:extLst>
          </p:cNvPr>
          <p:cNvSpPr>
            <a:spLocks noGrp="1"/>
          </p:cNvSpPr>
          <p:nvPr>
            <p:ph type="dt" sz="half" idx="10"/>
          </p:nvPr>
        </p:nvSpPr>
        <p:spPr/>
        <p:txBody>
          <a:bodyPr/>
          <a:lstStyle/>
          <a:p>
            <a:fld id="{03833C10-FB08-4A87-AF69-03231F40CA96}" type="datetime1">
              <a:rPr lang="en-US" smtClean="0"/>
              <a:t>7/30/2024</a:t>
            </a:fld>
            <a:endParaRPr lang="en-US"/>
          </a:p>
        </p:txBody>
      </p:sp>
      <p:sp>
        <p:nvSpPr>
          <p:cNvPr id="5" name="Footer Placeholder 4">
            <a:extLst>
              <a:ext uri="{FF2B5EF4-FFF2-40B4-BE49-F238E27FC236}">
                <a16:creationId xmlns:a16="http://schemas.microsoft.com/office/drawing/2014/main" id="{D0B29791-8AB0-42F4-A204-6633DA78B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AB1C5-9214-444F-9507-79E6081FE7DA}"/>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75835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C844-91F0-4052-B654-A0C806D7DC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EF547-8764-480E-95A1-93AA3133F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1B27A0-6A8E-45CB-A392-C5C2E25238CF}"/>
              </a:ext>
            </a:extLst>
          </p:cNvPr>
          <p:cNvSpPr>
            <a:spLocks noGrp="1"/>
          </p:cNvSpPr>
          <p:nvPr>
            <p:ph type="dt" sz="half" idx="10"/>
          </p:nvPr>
        </p:nvSpPr>
        <p:spPr/>
        <p:txBody>
          <a:bodyPr/>
          <a:lstStyle/>
          <a:p>
            <a:fld id="{60FF9D2E-6042-4217-B1B9-308055CC9107}" type="datetime1">
              <a:rPr lang="en-US" smtClean="0"/>
              <a:t>7/30/2024</a:t>
            </a:fld>
            <a:endParaRPr lang="en-US"/>
          </a:p>
        </p:txBody>
      </p:sp>
      <p:sp>
        <p:nvSpPr>
          <p:cNvPr id="5" name="Footer Placeholder 4">
            <a:extLst>
              <a:ext uri="{FF2B5EF4-FFF2-40B4-BE49-F238E27FC236}">
                <a16:creationId xmlns:a16="http://schemas.microsoft.com/office/drawing/2014/main" id="{C625AB84-6CCB-403F-A014-F4195D89C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B3C67-F635-48FF-B02B-B9AE5AA12EE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5606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A37-931F-45EC-B00D-884C031815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A563B0-6196-4FDF-AFB0-6B12F03C6D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C1AB68-10A1-4DE6-8930-EB1425AAEA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D2453-DBF5-4978-A26E-1CFFD491A08A}"/>
              </a:ext>
            </a:extLst>
          </p:cNvPr>
          <p:cNvSpPr>
            <a:spLocks noGrp="1"/>
          </p:cNvSpPr>
          <p:nvPr>
            <p:ph type="dt" sz="half" idx="10"/>
          </p:nvPr>
        </p:nvSpPr>
        <p:spPr/>
        <p:txBody>
          <a:bodyPr/>
          <a:lstStyle/>
          <a:p>
            <a:fld id="{CE2F3866-6B14-409F-962F-13465405A6A6}" type="datetime1">
              <a:rPr lang="en-US" smtClean="0"/>
              <a:t>7/30/2024</a:t>
            </a:fld>
            <a:endParaRPr lang="en-US"/>
          </a:p>
        </p:txBody>
      </p:sp>
      <p:sp>
        <p:nvSpPr>
          <p:cNvPr id="6" name="Footer Placeholder 5">
            <a:extLst>
              <a:ext uri="{FF2B5EF4-FFF2-40B4-BE49-F238E27FC236}">
                <a16:creationId xmlns:a16="http://schemas.microsoft.com/office/drawing/2014/main" id="{07C3AF76-D470-4DD2-AD6D-CBC0BF616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F7919-56C0-45B4-A72B-B35AC0945B3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176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B67E3-607F-4A14-B56C-90B07297F9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7BAEE1-2B53-43C5-A5E4-DF1C019E2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543679-B58B-4A5B-A442-88BAC037F9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78B649-8348-4BFD-B750-A57BC7A866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B592DD-F9C1-4F7B-A91C-5F0FB67F48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DE0CFC-0D26-47B4-9A55-BCFDF0811E8A}"/>
              </a:ext>
            </a:extLst>
          </p:cNvPr>
          <p:cNvSpPr>
            <a:spLocks noGrp="1"/>
          </p:cNvSpPr>
          <p:nvPr>
            <p:ph type="dt" sz="half" idx="10"/>
          </p:nvPr>
        </p:nvSpPr>
        <p:spPr/>
        <p:txBody>
          <a:bodyPr/>
          <a:lstStyle/>
          <a:p>
            <a:fld id="{48E0DDB8-9B20-41BB-91F4-E702AE6A7073}" type="datetime1">
              <a:rPr lang="en-US" smtClean="0"/>
              <a:t>7/30/2024</a:t>
            </a:fld>
            <a:endParaRPr lang="en-US"/>
          </a:p>
        </p:txBody>
      </p:sp>
      <p:sp>
        <p:nvSpPr>
          <p:cNvPr id="8" name="Footer Placeholder 7">
            <a:extLst>
              <a:ext uri="{FF2B5EF4-FFF2-40B4-BE49-F238E27FC236}">
                <a16:creationId xmlns:a16="http://schemas.microsoft.com/office/drawing/2014/main" id="{614AAD35-7D7D-49F4-9904-09B3F008EF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8C706B-73EB-4FA3-8546-AF2A6B64310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26289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58D9-2F8B-4046-8A70-60B43F3940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AA95E8-A658-4A6A-B6D2-8F9C75FBCADD}"/>
              </a:ext>
            </a:extLst>
          </p:cNvPr>
          <p:cNvSpPr>
            <a:spLocks noGrp="1"/>
          </p:cNvSpPr>
          <p:nvPr>
            <p:ph type="dt" sz="half" idx="10"/>
          </p:nvPr>
        </p:nvSpPr>
        <p:spPr/>
        <p:txBody>
          <a:bodyPr/>
          <a:lstStyle/>
          <a:p>
            <a:fld id="{52F48FED-58C5-4594-90A9-CD57B2DC2AF4}" type="datetime1">
              <a:rPr lang="en-US" smtClean="0"/>
              <a:t>7/30/2024</a:t>
            </a:fld>
            <a:endParaRPr lang="en-US"/>
          </a:p>
        </p:txBody>
      </p:sp>
      <p:sp>
        <p:nvSpPr>
          <p:cNvPr id="4" name="Footer Placeholder 3">
            <a:extLst>
              <a:ext uri="{FF2B5EF4-FFF2-40B4-BE49-F238E27FC236}">
                <a16:creationId xmlns:a16="http://schemas.microsoft.com/office/drawing/2014/main" id="{54D8BD87-1C0C-413F-8677-62730B9CD7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0B993-7281-4404-9D57-236A55061055}"/>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41118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DE7B9-8EF2-4B4C-BC3C-D3B8AA621A61}"/>
              </a:ext>
            </a:extLst>
          </p:cNvPr>
          <p:cNvSpPr>
            <a:spLocks noGrp="1"/>
          </p:cNvSpPr>
          <p:nvPr>
            <p:ph type="dt" sz="half" idx="10"/>
          </p:nvPr>
        </p:nvSpPr>
        <p:spPr/>
        <p:txBody>
          <a:bodyPr/>
          <a:lstStyle/>
          <a:p>
            <a:fld id="{D2757D0D-1ED5-44AF-A728-7417A7A5059F}" type="datetime1">
              <a:rPr lang="en-US" smtClean="0"/>
              <a:t>7/30/2024</a:t>
            </a:fld>
            <a:endParaRPr lang="en-US"/>
          </a:p>
        </p:txBody>
      </p:sp>
      <p:sp>
        <p:nvSpPr>
          <p:cNvPr id="3" name="Footer Placeholder 2">
            <a:extLst>
              <a:ext uri="{FF2B5EF4-FFF2-40B4-BE49-F238E27FC236}">
                <a16:creationId xmlns:a16="http://schemas.microsoft.com/office/drawing/2014/main" id="{F94477FC-568A-4561-87CC-04CCA9D7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A6ABFB-ADEF-4ABE-9A32-610C1E7455E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12304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7637-F74A-4907-BAF9-0C7AF6A23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71C9AE-2DD9-4D92-96C8-64967560F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55DA86-0209-4B1A-82CC-EFC068AB5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18BF3-5F1A-452E-B182-C1C0A2AE3565}"/>
              </a:ext>
            </a:extLst>
          </p:cNvPr>
          <p:cNvSpPr>
            <a:spLocks noGrp="1"/>
          </p:cNvSpPr>
          <p:nvPr>
            <p:ph type="dt" sz="half" idx="10"/>
          </p:nvPr>
        </p:nvSpPr>
        <p:spPr/>
        <p:txBody>
          <a:bodyPr/>
          <a:lstStyle/>
          <a:p>
            <a:fld id="{7B757971-D7F2-4A3E-8C34-16C2A71320C6}" type="datetime1">
              <a:rPr lang="en-US" smtClean="0"/>
              <a:t>7/30/2024</a:t>
            </a:fld>
            <a:endParaRPr lang="en-US"/>
          </a:p>
        </p:txBody>
      </p:sp>
      <p:sp>
        <p:nvSpPr>
          <p:cNvPr id="6" name="Footer Placeholder 5">
            <a:extLst>
              <a:ext uri="{FF2B5EF4-FFF2-40B4-BE49-F238E27FC236}">
                <a16:creationId xmlns:a16="http://schemas.microsoft.com/office/drawing/2014/main" id="{994E9E41-52FE-4D19-9BFA-7D31167D1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8E7E6-0D73-4F73-B217-7255D79C8FA4}"/>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603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9867-CCFA-4638-A58C-B247F2BBA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57C1FC-4D05-41C8-8544-51CA7847F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CD6177-9F0A-4297-BEBE-6ECE6287A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3F64B-E874-4794-8127-00046FB059EE}"/>
              </a:ext>
            </a:extLst>
          </p:cNvPr>
          <p:cNvSpPr>
            <a:spLocks noGrp="1"/>
          </p:cNvSpPr>
          <p:nvPr>
            <p:ph type="dt" sz="half" idx="10"/>
          </p:nvPr>
        </p:nvSpPr>
        <p:spPr/>
        <p:txBody>
          <a:bodyPr/>
          <a:lstStyle/>
          <a:p>
            <a:fld id="{3D607E8F-1BB5-4ADD-9185-AF2BFB684E33}" type="datetime1">
              <a:rPr lang="en-US" smtClean="0"/>
              <a:t>7/30/2024</a:t>
            </a:fld>
            <a:endParaRPr lang="en-US"/>
          </a:p>
        </p:txBody>
      </p:sp>
      <p:sp>
        <p:nvSpPr>
          <p:cNvPr id="6" name="Footer Placeholder 5">
            <a:extLst>
              <a:ext uri="{FF2B5EF4-FFF2-40B4-BE49-F238E27FC236}">
                <a16:creationId xmlns:a16="http://schemas.microsoft.com/office/drawing/2014/main" id="{60233EFE-DDE9-4C26-86B2-574FDC89D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CB14F-E48E-4B12-A632-07C46982F9BF}"/>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47157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0F4C5-4B39-42A0-9F7F-98EEFBE3A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854F5E-2DBE-4479-B68D-26B5A0B54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8D66D-B708-473B-88B1-E9FF021A33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AE169-399A-4540-A28C-D2BD0E1C8014}" type="datetime1">
              <a:rPr lang="en-US" smtClean="0"/>
              <a:t>7/30/2024</a:t>
            </a:fld>
            <a:endParaRPr lang="en-US"/>
          </a:p>
        </p:txBody>
      </p:sp>
      <p:sp>
        <p:nvSpPr>
          <p:cNvPr id="5" name="Footer Placeholder 4">
            <a:extLst>
              <a:ext uri="{FF2B5EF4-FFF2-40B4-BE49-F238E27FC236}">
                <a16:creationId xmlns:a16="http://schemas.microsoft.com/office/drawing/2014/main" id="{471B10C5-9E83-4550-9D33-98760CA4DA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4AAF43-4C0C-4AA1-8B6C-E1A541BFA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B39F4-6F38-4B25-A5A9-B96F76A427A3}" type="slidenum">
              <a:rPr lang="en-US" smtClean="0"/>
              <a:t>‹#›</a:t>
            </a:fld>
            <a:endParaRPr lang="en-US"/>
          </a:p>
        </p:txBody>
      </p:sp>
    </p:spTree>
    <p:extLst>
      <p:ext uri="{BB962C8B-B14F-4D97-AF65-F5344CB8AC3E}">
        <p14:creationId xmlns:p14="http://schemas.microsoft.com/office/powerpoint/2010/main" val="96861186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081131" y="3152320"/>
            <a:ext cx="8029738" cy="2436163"/>
          </a:xfrm>
        </p:spPr>
        <p:txBody>
          <a:bodyPr>
            <a:normAutofit/>
          </a:bodyPr>
          <a:lstStyle/>
          <a:p>
            <a:pPr algn="ctr"/>
            <a:r>
              <a:rPr lang="en-US" sz="3200" b="1" dirty="0" err="1"/>
              <a:t>ePro</a:t>
            </a:r>
            <a:r>
              <a:rPr lang="en-US" sz="3200" b="1" dirty="0"/>
              <a:t> &amp; EIS</a:t>
            </a:r>
            <a:br>
              <a:rPr lang="en-US" sz="3200" dirty="0"/>
            </a:br>
            <a:br>
              <a:rPr lang="en-US" sz="2000" dirty="0"/>
            </a:br>
            <a:br>
              <a:rPr lang="en-US" sz="2000" dirty="0"/>
            </a:br>
            <a:br>
              <a:rPr lang="en-US" sz="2000" dirty="0"/>
            </a:br>
            <a:endParaRPr lang="en-US" sz="2000" b="1" dirty="0">
              <a:solidFill>
                <a:schemeClr val="tx1"/>
              </a:solidFill>
            </a:endParaRPr>
          </a:p>
        </p:txBody>
      </p:sp>
      <p:sp>
        <p:nvSpPr>
          <p:cNvPr id="3" name="TextBox 2">
            <a:extLst>
              <a:ext uri="{FF2B5EF4-FFF2-40B4-BE49-F238E27FC236}">
                <a16:creationId xmlns:a16="http://schemas.microsoft.com/office/drawing/2014/main" id="{4A5D60EE-065A-AE7B-2036-3857275BEEF9}"/>
              </a:ext>
            </a:extLst>
          </p:cNvPr>
          <p:cNvSpPr txBox="1"/>
          <p:nvPr/>
        </p:nvSpPr>
        <p:spPr>
          <a:xfrm>
            <a:off x="2215552" y="1739152"/>
            <a:ext cx="815752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latin typeface="Calibri"/>
                <a:ea typeface="Calibri Light"/>
                <a:cs typeface="Calibri"/>
              </a:rPr>
              <a:t>Approving Budget Overrides</a:t>
            </a:r>
            <a:r>
              <a:rPr lang="en-US" sz="4000" dirty="0">
                <a:latin typeface="Calibri"/>
                <a:ea typeface="Calibri Light"/>
                <a:cs typeface="Calibri Light"/>
              </a:rPr>
              <a:t>​</a:t>
            </a:r>
            <a:endParaRPr lang="en-US" sz="4000" dirty="0">
              <a:latin typeface="Calibri"/>
              <a:cs typeface="Calibri"/>
            </a:endParaRPr>
          </a:p>
        </p:txBody>
      </p:sp>
      <p:sp>
        <p:nvSpPr>
          <p:cNvPr id="4" name="Slide Number Placeholder 3">
            <a:extLst>
              <a:ext uri="{FF2B5EF4-FFF2-40B4-BE49-F238E27FC236}">
                <a16:creationId xmlns:a16="http://schemas.microsoft.com/office/drawing/2014/main" id="{F8913E46-0F29-6616-BB4F-24F3B60298DC}"/>
              </a:ext>
            </a:extLst>
          </p:cNvPr>
          <p:cNvSpPr>
            <a:spLocks noGrp="1"/>
          </p:cNvSpPr>
          <p:nvPr>
            <p:ph type="sldNum" sz="quarter" idx="12"/>
          </p:nvPr>
        </p:nvSpPr>
        <p:spPr/>
        <p:txBody>
          <a:bodyPr/>
          <a:lstStyle/>
          <a:p>
            <a:fld id="{6F4B39F4-6F38-4B25-A5A9-B96F76A427A3}" type="slidenum">
              <a:rPr lang="en-US" smtClean="0"/>
              <a:t>1</a:t>
            </a:fld>
            <a:endParaRPr lang="en-US"/>
          </a:p>
        </p:txBody>
      </p:sp>
      <p:pic>
        <p:nvPicPr>
          <p:cNvPr id="8" name="Picture 7" descr="A logo of a shopping cart&#10;&#10;Description automatically generated">
            <a:extLst>
              <a:ext uri="{FF2B5EF4-FFF2-40B4-BE49-F238E27FC236}">
                <a16:creationId xmlns:a16="http://schemas.microsoft.com/office/drawing/2014/main" id="{8FE68D44-FC15-3192-6394-EE645FB140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321424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10</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err="1"/>
              <a:t>ePro</a:t>
            </a:r>
            <a:r>
              <a:rPr lang="en-US" dirty="0"/>
              <a:t>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352339" y="1990506"/>
            <a:ext cx="5880681" cy="3350597"/>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It’s not recommended for approvers to make any updates to a requisition that has been routed to them for approval. If you see something that needs updating, return the requisition to the requestor by clicking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Return to Requisitioner.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comment can also be added when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Assign to Myself</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include additional information regarding the budget override or for any other information after clicking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Add Comment.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CF9F83B0-3AEB-4D0C-BBB5-2E9E820011DF}"/>
              </a:ext>
            </a:extLst>
          </p:cNvPr>
          <p:cNvPicPr/>
          <p:nvPr/>
        </p:nvPicPr>
        <p:blipFill>
          <a:blip r:embed="rId2"/>
          <a:stretch>
            <a:fillRect/>
          </a:stretch>
        </p:blipFill>
        <p:spPr>
          <a:xfrm>
            <a:off x="6668572" y="2060431"/>
            <a:ext cx="4027391" cy="3719584"/>
          </a:xfrm>
          <a:prstGeom prst="rect">
            <a:avLst/>
          </a:prstGeom>
          <a:ln>
            <a:solidFill>
              <a:schemeClr val="accent1"/>
            </a:solidFill>
          </a:ln>
        </p:spPr>
      </p:pic>
      <p:pic>
        <p:nvPicPr>
          <p:cNvPr id="2" name="Picture 1" descr="A logo of a shopping cart&#10;&#10;Description automatically generated">
            <a:extLst>
              <a:ext uri="{FF2B5EF4-FFF2-40B4-BE49-F238E27FC236}">
                <a16:creationId xmlns:a16="http://schemas.microsoft.com/office/drawing/2014/main" id="{D0A39B03-7AA6-F017-00A4-99207DFE6E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pic>
        <p:nvPicPr>
          <p:cNvPr id="7" name="Picture 6">
            <a:extLst>
              <a:ext uri="{FF2B5EF4-FFF2-40B4-BE49-F238E27FC236}">
                <a16:creationId xmlns:a16="http://schemas.microsoft.com/office/drawing/2014/main" id="{F3F10908-14CD-0440-FDD1-E673EAC20DE0}"/>
              </a:ext>
            </a:extLst>
          </p:cNvPr>
          <p:cNvPicPr/>
          <p:nvPr/>
        </p:nvPicPr>
        <p:blipFill>
          <a:blip r:embed="rId2"/>
          <a:stretch>
            <a:fillRect/>
          </a:stretch>
        </p:blipFill>
        <p:spPr>
          <a:xfrm>
            <a:off x="6487168" y="1861637"/>
            <a:ext cx="4752340" cy="3967992"/>
          </a:xfrm>
          <a:prstGeom prst="rect">
            <a:avLst/>
          </a:prstGeom>
          <a:ln>
            <a:solidFill>
              <a:schemeClr val="tx1"/>
            </a:solidFill>
          </a:ln>
        </p:spPr>
      </p:pic>
      <p:pic>
        <p:nvPicPr>
          <p:cNvPr id="8" name="Picture 7">
            <a:extLst>
              <a:ext uri="{FF2B5EF4-FFF2-40B4-BE49-F238E27FC236}">
                <a16:creationId xmlns:a16="http://schemas.microsoft.com/office/drawing/2014/main" id="{BD508BC7-B4A9-A1CC-9C95-E48F3063767E}"/>
              </a:ext>
            </a:extLst>
          </p:cNvPr>
          <p:cNvPicPr>
            <a:picLocks noChangeAspect="1"/>
          </p:cNvPicPr>
          <p:nvPr/>
        </p:nvPicPr>
        <p:blipFill>
          <a:blip r:embed="rId4"/>
          <a:stretch>
            <a:fillRect/>
          </a:stretch>
        </p:blipFill>
        <p:spPr>
          <a:xfrm>
            <a:off x="6487169" y="1847850"/>
            <a:ext cx="4752340" cy="420443"/>
          </a:xfrm>
          <a:prstGeom prst="rect">
            <a:avLst/>
          </a:prstGeom>
          <a:ln>
            <a:solidFill>
              <a:schemeClr val="tx1"/>
            </a:solidFill>
          </a:ln>
        </p:spPr>
      </p:pic>
    </p:spTree>
    <p:extLst>
      <p:ext uri="{BB962C8B-B14F-4D97-AF65-F5344CB8AC3E}">
        <p14:creationId xmlns:p14="http://schemas.microsoft.com/office/powerpoint/2010/main" val="4134168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11</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506841"/>
          </a:xfrm>
        </p:spPr>
        <p:txBody>
          <a:bodyPr>
            <a:normAutofit fontScale="90000"/>
          </a:bodyPr>
          <a:lstStyle/>
          <a:p>
            <a:r>
              <a:rPr lang="en-US" dirty="0" err="1"/>
              <a:t>ePro</a:t>
            </a:r>
            <a:r>
              <a:rPr lang="en-US" dirty="0"/>
              <a:t>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285226" y="1770078"/>
            <a:ext cx="11492917" cy="4464492"/>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Note 1:</a:t>
            </a: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PO’s that are created from a requisition that was approved for a budget override will need to be override in EIS</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Note 2:</a:t>
            </a: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Budget Override Requests for invoices follow the same approval process as Requisitions</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PO Invoice (Created Electronic or AP)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Invoices created from a PO in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ePro</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are not budget checked since an encumbrance exists for the PO. 	Therefore, no Override is needed in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ePro</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or EIS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Non-PO Invoice (Created by AP)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lvl="1">
              <a:lnSpc>
                <a:spcPct val="107000"/>
              </a:lnSpc>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Override needed in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ePro</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and EIS if budget deficit. AP completes the Budget Override Request and submits for approval.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Payment Request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lvl="1">
              <a:lnSpc>
                <a:spcPct val="107000"/>
              </a:lnSpc>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Departments complete the Payment Request and AP approves the request to create a non-PO invoice. Departments can complete the Budget Override Request on the Payment Request. Only AP can update the invoices created from a Payment Request.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85800" lvl="1">
              <a:lnSpc>
                <a:spcPct val="107000"/>
              </a:lnSpc>
              <a:spcAft>
                <a:spcPts val="80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Override needed in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ePro</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and EIS if budget deficit. AP completes Budget Override Request and submits for approval if not originally completed on the Payment Request.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descr="A logo of a shopping cart&#10;&#10;Description automatically generated">
            <a:extLst>
              <a:ext uri="{FF2B5EF4-FFF2-40B4-BE49-F238E27FC236}">
                <a16:creationId xmlns:a16="http://schemas.microsoft.com/office/drawing/2014/main" id="{0A8D5537-10F3-87DF-A4F9-3F924E83FF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177828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2</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973123" y="2072081"/>
            <a:ext cx="10380677" cy="1754326"/>
          </a:xfrm>
          <a:prstGeom prst="rect">
            <a:avLst/>
          </a:prstGeom>
          <a:noFill/>
        </p:spPr>
        <p:txBody>
          <a:bodyPr wrap="square" rtlCol="0">
            <a:spAutoFit/>
          </a:bodyPr>
          <a:lstStyle/>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a Requisition, Change Request or a Service Form Request is returned to a Requestor due to a budget exception for “</a:t>
            </a:r>
            <a:r>
              <a:rPr lang="en-US" dirty="0">
                <a:latin typeface="Calibri" panose="020F0502020204030204" pitchFamily="34" charset="0"/>
                <a:cs typeface="Times New Roman" panose="02020603050405020304" pitchFamily="18" charset="0"/>
              </a:rPr>
              <a:t>available funds exceeded”</a:t>
            </a:r>
            <a:r>
              <a:rPr lang="en-US" sz="1800" dirty="0">
                <a:solidFill>
                  <a:srgbClr val="000000"/>
                </a:solidFill>
                <a:effectLst/>
                <a:latin typeface="Roboto" panose="02000000000000000000" pitchFamily="2"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best practice is to “Move the money” and resubmit.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An alternative method is to work with your budget office to get an override. This is done on a case-by-case basis and should not be the normal manner of doing business. </a:t>
            </a:r>
          </a:p>
          <a:p>
            <a:pPr marL="285750" indent="-285750">
              <a:buFont typeface="Arial" panose="020B0604020202020204" pitchFamily="34" charset="0"/>
              <a:buChar char="•"/>
            </a:pPr>
            <a:endParaRPr lang="en-US" dirty="0"/>
          </a:p>
        </p:txBody>
      </p:sp>
      <p:pic>
        <p:nvPicPr>
          <p:cNvPr id="2" name="Picture 1" descr="A logo of a shopping cart&#10;&#10;Description automatically generated">
            <a:extLst>
              <a:ext uri="{FF2B5EF4-FFF2-40B4-BE49-F238E27FC236}">
                <a16:creationId xmlns:a16="http://schemas.microsoft.com/office/drawing/2014/main" id="{640107D8-A26E-42D0-BD17-F6C2585030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212156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3</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973123" y="2072081"/>
            <a:ext cx="10380677" cy="1463606"/>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Budget Override Request completed by Requestor: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a requestor completes the budget override information, they will see the below and if they have completed all the information needed for the requisition, they will submit by clicking the Place Order button.</a:t>
            </a:r>
          </a:p>
          <a:p>
            <a:endParaRPr lang="en-US" dirty="0"/>
          </a:p>
        </p:txBody>
      </p:sp>
      <p:pic>
        <p:nvPicPr>
          <p:cNvPr id="6" name="Picture 5">
            <a:extLst>
              <a:ext uri="{FF2B5EF4-FFF2-40B4-BE49-F238E27FC236}">
                <a16:creationId xmlns:a16="http://schemas.microsoft.com/office/drawing/2014/main" id="{48DA81D3-E13B-4325-B2C1-8E86F807F242}"/>
              </a:ext>
            </a:extLst>
          </p:cNvPr>
          <p:cNvPicPr/>
          <p:nvPr/>
        </p:nvPicPr>
        <p:blipFill>
          <a:blip r:embed="rId2"/>
          <a:stretch>
            <a:fillRect/>
          </a:stretch>
        </p:blipFill>
        <p:spPr>
          <a:xfrm>
            <a:off x="1363855" y="3204595"/>
            <a:ext cx="8845546" cy="3338818"/>
          </a:xfrm>
          <a:prstGeom prst="rect">
            <a:avLst/>
          </a:prstGeom>
          <a:ln>
            <a:solidFill>
              <a:schemeClr val="tx1"/>
            </a:solidFill>
          </a:ln>
        </p:spPr>
      </p:pic>
      <p:pic>
        <p:nvPicPr>
          <p:cNvPr id="3" name="Picture 2">
            <a:extLst>
              <a:ext uri="{FF2B5EF4-FFF2-40B4-BE49-F238E27FC236}">
                <a16:creationId xmlns:a16="http://schemas.microsoft.com/office/drawing/2014/main" id="{A2713CC3-B601-4C05-883A-DCE2BA8AF91D}"/>
              </a:ext>
            </a:extLst>
          </p:cNvPr>
          <p:cNvPicPr>
            <a:picLocks noChangeAspect="1"/>
          </p:cNvPicPr>
          <p:nvPr/>
        </p:nvPicPr>
        <p:blipFill>
          <a:blip r:embed="rId3"/>
          <a:stretch>
            <a:fillRect/>
          </a:stretch>
        </p:blipFill>
        <p:spPr>
          <a:xfrm>
            <a:off x="1506349" y="5150971"/>
            <a:ext cx="716734" cy="201205"/>
          </a:xfrm>
          <a:prstGeom prst="rect">
            <a:avLst/>
          </a:prstGeom>
        </p:spPr>
      </p:pic>
      <p:pic>
        <p:nvPicPr>
          <p:cNvPr id="2" name="Picture 1" descr="A logo of a shopping cart&#10;&#10;Description automatically generated">
            <a:extLst>
              <a:ext uri="{FF2B5EF4-FFF2-40B4-BE49-F238E27FC236}">
                <a16:creationId xmlns:a16="http://schemas.microsoft.com/office/drawing/2014/main" id="{874A9CBE-859A-5304-897D-0975B3F8FB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818366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4</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err="1"/>
              <a:t>ePro</a:t>
            </a:r>
            <a:r>
              <a:rPr lang="en-US" dirty="0"/>
              <a:t> Budget Exceptions</a:t>
            </a:r>
          </a:p>
        </p:txBody>
      </p:sp>
      <p:sp>
        <p:nvSpPr>
          <p:cNvPr id="5" name="TextBox 4">
            <a:extLst>
              <a:ext uri="{FF2B5EF4-FFF2-40B4-BE49-F238E27FC236}">
                <a16:creationId xmlns:a16="http://schemas.microsoft.com/office/drawing/2014/main" id="{C724F729-1FDA-4995-B772-F467CA2FD783}"/>
              </a:ext>
            </a:extLst>
          </p:cNvPr>
          <p:cNvSpPr txBox="1"/>
          <p:nvPr/>
        </p:nvSpPr>
        <p:spPr>
          <a:xfrm>
            <a:off x="352339" y="1876888"/>
            <a:ext cx="5125672" cy="3048014"/>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Budget Override Request completed by Requestor: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After the Place Order button is clicked, the requisition will begin going through the approval process.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requisition shows that is currently at the Budget Override Approval step – status equal Active. Once the step is triggered, the approvers listed in the step will receive a notification and an email.</a:t>
            </a:r>
          </a:p>
          <a:p>
            <a:endParaRPr lang="en-US" dirty="0"/>
          </a:p>
        </p:txBody>
      </p:sp>
      <p:pic>
        <p:nvPicPr>
          <p:cNvPr id="8" name="Picture 7">
            <a:extLst>
              <a:ext uri="{FF2B5EF4-FFF2-40B4-BE49-F238E27FC236}">
                <a16:creationId xmlns:a16="http://schemas.microsoft.com/office/drawing/2014/main" id="{696749C4-D431-43BD-90F7-46DFB2D6DBDE}"/>
              </a:ext>
            </a:extLst>
          </p:cNvPr>
          <p:cNvPicPr/>
          <p:nvPr/>
        </p:nvPicPr>
        <p:blipFill>
          <a:blip r:embed="rId2"/>
          <a:stretch>
            <a:fillRect/>
          </a:stretch>
        </p:blipFill>
        <p:spPr>
          <a:xfrm>
            <a:off x="5435367" y="1876888"/>
            <a:ext cx="6350466" cy="4297409"/>
          </a:xfrm>
          <a:prstGeom prst="rect">
            <a:avLst/>
          </a:prstGeom>
          <a:ln>
            <a:solidFill>
              <a:schemeClr val="tx1"/>
            </a:solidFill>
          </a:ln>
        </p:spPr>
      </p:pic>
      <p:pic>
        <p:nvPicPr>
          <p:cNvPr id="11" name="Picture 10">
            <a:extLst>
              <a:ext uri="{FF2B5EF4-FFF2-40B4-BE49-F238E27FC236}">
                <a16:creationId xmlns:a16="http://schemas.microsoft.com/office/drawing/2014/main" id="{ECCDB2DE-02F6-4FC3-B875-0C6DAF9CE857}"/>
              </a:ext>
            </a:extLst>
          </p:cNvPr>
          <p:cNvPicPr>
            <a:picLocks noChangeAspect="1"/>
          </p:cNvPicPr>
          <p:nvPr/>
        </p:nvPicPr>
        <p:blipFill>
          <a:blip r:embed="rId3"/>
          <a:stretch>
            <a:fillRect/>
          </a:stretch>
        </p:blipFill>
        <p:spPr>
          <a:xfrm>
            <a:off x="5614770" y="4739780"/>
            <a:ext cx="416914" cy="92278"/>
          </a:xfrm>
          <a:prstGeom prst="rect">
            <a:avLst/>
          </a:prstGeom>
        </p:spPr>
      </p:pic>
      <p:pic>
        <p:nvPicPr>
          <p:cNvPr id="2" name="Picture 1" descr="A logo of a shopping cart&#10;&#10;Description automatically generated">
            <a:extLst>
              <a:ext uri="{FF2B5EF4-FFF2-40B4-BE49-F238E27FC236}">
                <a16:creationId xmlns:a16="http://schemas.microsoft.com/office/drawing/2014/main" id="{48ABA9AA-AF63-7EA6-3CB8-D8FF5A775D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858414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5</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err="1"/>
              <a:t>ePro</a:t>
            </a:r>
            <a:r>
              <a:rPr lang="en-US" dirty="0"/>
              <a:t>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268451" y="1847850"/>
            <a:ext cx="5041782" cy="1367234"/>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you’re on your Home page, you have different options for retrieving requisitions you need to approve. </a:t>
            </a:r>
          </a:p>
        </p:txBody>
      </p:sp>
      <p:sp>
        <p:nvSpPr>
          <p:cNvPr id="33" name="TextBox 32">
            <a:extLst>
              <a:ext uri="{FF2B5EF4-FFF2-40B4-BE49-F238E27FC236}">
                <a16:creationId xmlns:a16="http://schemas.microsoft.com/office/drawing/2014/main" id="{CD53E63B-2160-47B2-9609-913FC8EF579E}"/>
              </a:ext>
            </a:extLst>
          </p:cNvPr>
          <p:cNvSpPr txBox="1"/>
          <p:nvPr/>
        </p:nvSpPr>
        <p:spPr>
          <a:xfrm>
            <a:off x="268451" y="3635157"/>
            <a:ext cx="4773334" cy="646331"/>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Click on Notifications           and you will get a list of items that need your attention.</a:t>
            </a:r>
            <a:endParaRPr lang="en-US" dirty="0"/>
          </a:p>
        </p:txBody>
      </p:sp>
      <p:pic>
        <p:nvPicPr>
          <p:cNvPr id="34" name="Picture 33">
            <a:extLst>
              <a:ext uri="{FF2B5EF4-FFF2-40B4-BE49-F238E27FC236}">
                <a16:creationId xmlns:a16="http://schemas.microsoft.com/office/drawing/2014/main" id="{46BAC2C9-613F-4824-B3DE-59D3B61580A3}"/>
              </a:ext>
            </a:extLst>
          </p:cNvPr>
          <p:cNvPicPr/>
          <p:nvPr/>
        </p:nvPicPr>
        <p:blipFill>
          <a:blip r:embed="rId2"/>
          <a:stretch>
            <a:fillRect/>
          </a:stretch>
        </p:blipFill>
        <p:spPr>
          <a:xfrm>
            <a:off x="2370877" y="3682732"/>
            <a:ext cx="418465" cy="275590"/>
          </a:xfrm>
          <a:prstGeom prst="rect">
            <a:avLst/>
          </a:prstGeom>
        </p:spPr>
      </p:pic>
      <p:sp>
        <p:nvSpPr>
          <p:cNvPr id="11" name="TextBox 10">
            <a:extLst>
              <a:ext uri="{FF2B5EF4-FFF2-40B4-BE49-F238E27FC236}">
                <a16:creationId xmlns:a16="http://schemas.microsoft.com/office/drawing/2014/main" id="{2F9A7803-2121-49B8-9234-DEE0FEFF9C0B}"/>
              </a:ext>
            </a:extLst>
          </p:cNvPr>
          <p:cNvSpPr txBox="1"/>
          <p:nvPr/>
        </p:nvSpPr>
        <p:spPr>
          <a:xfrm>
            <a:off x="268451" y="4447200"/>
            <a:ext cx="4907556" cy="2153731"/>
          </a:xfrm>
          <a:prstGeom prst="rect">
            <a:avLst/>
          </a:prstGeom>
          <a:noFill/>
        </p:spPr>
        <p:txBody>
          <a:bodyPr wrap="square">
            <a:spAutoFit/>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Click on one of the Hyperlinks: </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Requisition hyperlink showing a Folder Name of your Business Unit characters plus Budget Override Approval (i.e., SY Budget Override Approval)</a:t>
            </a:r>
          </a:p>
          <a:p>
            <a:pPr marR="0" lvl="0">
              <a:lnSpc>
                <a:spcPct val="107000"/>
              </a:lnSpc>
              <a:spcBef>
                <a:spcPts val="0"/>
              </a:spcBef>
              <a:spcAft>
                <a:spcPts val="0"/>
              </a:spcAft>
            </a:pPr>
            <a:endParaRPr lang="en-US" dirty="0"/>
          </a:p>
        </p:txBody>
      </p:sp>
      <p:pic>
        <p:nvPicPr>
          <p:cNvPr id="2" name="Picture 1" descr="A logo of a shopping cart&#10;&#10;Description automatically generated">
            <a:extLst>
              <a:ext uri="{FF2B5EF4-FFF2-40B4-BE49-F238E27FC236}">
                <a16:creationId xmlns:a16="http://schemas.microsoft.com/office/drawing/2014/main" id="{6A72C5A3-5301-2F32-4DCE-8CD7475FA4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pic>
        <p:nvPicPr>
          <p:cNvPr id="12" name="Picture 11">
            <a:extLst>
              <a:ext uri="{FF2B5EF4-FFF2-40B4-BE49-F238E27FC236}">
                <a16:creationId xmlns:a16="http://schemas.microsoft.com/office/drawing/2014/main" id="{012293C9-1978-C169-29A9-E931184807B4}"/>
              </a:ext>
            </a:extLst>
          </p:cNvPr>
          <p:cNvPicPr>
            <a:picLocks noChangeAspect="1"/>
          </p:cNvPicPr>
          <p:nvPr/>
        </p:nvPicPr>
        <p:blipFill>
          <a:blip r:embed="rId4"/>
          <a:stretch>
            <a:fillRect/>
          </a:stretch>
        </p:blipFill>
        <p:spPr>
          <a:xfrm>
            <a:off x="5176007" y="2800147"/>
            <a:ext cx="6904674" cy="3294105"/>
          </a:xfrm>
          <a:prstGeom prst="rect">
            <a:avLst/>
          </a:prstGeom>
        </p:spPr>
      </p:pic>
      <p:sp>
        <p:nvSpPr>
          <p:cNvPr id="13" name="Rectangle 12">
            <a:extLst>
              <a:ext uri="{FF2B5EF4-FFF2-40B4-BE49-F238E27FC236}">
                <a16:creationId xmlns:a16="http://schemas.microsoft.com/office/drawing/2014/main" id="{8236EC8B-562A-D561-4D52-B07EF67825BE}"/>
              </a:ext>
            </a:extLst>
          </p:cNvPr>
          <p:cNvSpPr/>
          <p:nvPr/>
        </p:nvSpPr>
        <p:spPr>
          <a:xfrm>
            <a:off x="11718526" y="2800147"/>
            <a:ext cx="142042" cy="138804"/>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A1DF2B8-862A-1AC8-7878-63531B5D7357}"/>
              </a:ext>
            </a:extLst>
          </p:cNvPr>
          <p:cNvSpPr/>
          <p:nvPr/>
        </p:nvSpPr>
        <p:spPr>
          <a:xfrm>
            <a:off x="9766919" y="3215083"/>
            <a:ext cx="2156630" cy="318229"/>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5A61BDE-EDEB-5EBA-5F98-FDFE8F8771FB}"/>
              </a:ext>
            </a:extLst>
          </p:cNvPr>
          <p:cNvSpPr/>
          <p:nvPr/>
        </p:nvSpPr>
        <p:spPr>
          <a:xfrm>
            <a:off x="6370581" y="4336075"/>
            <a:ext cx="291482" cy="157667"/>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7971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6</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err="1"/>
              <a:t>ePro</a:t>
            </a:r>
            <a:r>
              <a:rPr lang="en-US" dirty="0"/>
              <a:t> Budget Exceptions</a:t>
            </a:r>
          </a:p>
        </p:txBody>
      </p:sp>
      <p:sp>
        <p:nvSpPr>
          <p:cNvPr id="23" name="TextBox 22">
            <a:extLst>
              <a:ext uri="{FF2B5EF4-FFF2-40B4-BE49-F238E27FC236}">
                <a16:creationId xmlns:a16="http://schemas.microsoft.com/office/drawing/2014/main" id="{42ADAFDD-421C-41D7-96EF-517C9DCF8B34}"/>
              </a:ext>
            </a:extLst>
          </p:cNvPr>
          <p:cNvSpPr txBox="1"/>
          <p:nvPr/>
        </p:nvSpPr>
        <p:spPr>
          <a:xfrm>
            <a:off x="209727" y="2382204"/>
            <a:ext cx="7743038" cy="1561005"/>
          </a:xfrm>
          <a:prstGeom prst="rect">
            <a:avLst/>
          </a:prstGeom>
          <a:noFill/>
        </p:spPr>
        <p:txBody>
          <a:bodyPr wrap="square">
            <a:spAutoFit/>
          </a:bodyPr>
          <a:lstStyle/>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Click Requisitions to Approve hyperlink. The hyperlink will take you to the Approvals page. On the Approvals page, you will see a folder of your Business Unit characters plus Budget Override Approval (i.e., SY Budget Override Approval). Expand the folder to see Budget Override Requests that need approval.</a:t>
            </a:r>
          </a:p>
        </p:txBody>
      </p:sp>
      <p:sp>
        <p:nvSpPr>
          <p:cNvPr id="28" name="TextBox 27">
            <a:extLst>
              <a:ext uri="{FF2B5EF4-FFF2-40B4-BE49-F238E27FC236}">
                <a16:creationId xmlns:a16="http://schemas.microsoft.com/office/drawing/2014/main" id="{DA983B9D-8B28-4B0B-B299-D5E5798CE2F7}"/>
              </a:ext>
            </a:extLst>
          </p:cNvPr>
          <p:cNvSpPr txBox="1"/>
          <p:nvPr/>
        </p:nvSpPr>
        <p:spPr>
          <a:xfrm>
            <a:off x="352339" y="1847850"/>
            <a:ext cx="5654178" cy="375552"/>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11BF708E-792E-4183-9780-8304A77E3E03}"/>
              </a:ext>
            </a:extLst>
          </p:cNvPr>
          <p:cNvPicPr/>
          <p:nvPr/>
        </p:nvPicPr>
        <p:blipFill>
          <a:blip r:embed="rId2"/>
          <a:stretch>
            <a:fillRect/>
          </a:stretch>
        </p:blipFill>
        <p:spPr>
          <a:xfrm>
            <a:off x="678809" y="4174945"/>
            <a:ext cx="6862893" cy="1949018"/>
          </a:xfrm>
          <a:prstGeom prst="rect">
            <a:avLst/>
          </a:prstGeom>
          <a:ln>
            <a:solidFill>
              <a:schemeClr val="tx1"/>
            </a:solidFill>
          </a:ln>
        </p:spPr>
      </p:pic>
      <p:pic>
        <p:nvPicPr>
          <p:cNvPr id="2" name="Picture 1" descr="A logo of a shopping cart&#10;&#10;Description automatically generated">
            <a:extLst>
              <a:ext uri="{FF2B5EF4-FFF2-40B4-BE49-F238E27FC236}">
                <a16:creationId xmlns:a16="http://schemas.microsoft.com/office/drawing/2014/main" id="{36A9BDF7-E593-BBDF-E8B5-D7FD21EBCD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364649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7</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err="1"/>
              <a:t>ePro</a:t>
            </a:r>
            <a:r>
              <a:rPr lang="en-US" dirty="0"/>
              <a:t>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352339" y="1847850"/>
            <a:ext cx="3363284" cy="4342279"/>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you retrieve a requisition you need to approve, click on the three dots “…” at the top of the page to perform one of the actions from the dropdown menu.</a:t>
            </a: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approve the Budget Override Request, click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Approve</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that’s all you need to do.</a:t>
            </a:r>
          </a:p>
          <a:p>
            <a:pPr>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95DC5DA5-4B27-4735-A1B1-B8EDFA852E21}"/>
              </a:ext>
            </a:extLst>
          </p:cNvPr>
          <p:cNvPicPr/>
          <p:nvPr/>
        </p:nvPicPr>
        <p:blipFill>
          <a:blip r:embed="rId2"/>
          <a:stretch>
            <a:fillRect/>
          </a:stretch>
        </p:blipFill>
        <p:spPr>
          <a:xfrm>
            <a:off x="4151851" y="2332354"/>
            <a:ext cx="7097786" cy="3799997"/>
          </a:xfrm>
          <a:prstGeom prst="rect">
            <a:avLst/>
          </a:prstGeom>
          <a:ln>
            <a:solidFill>
              <a:schemeClr val="tx1"/>
            </a:solidFill>
          </a:ln>
        </p:spPr>
      </p:pic>
      <p:pic>
        <p:nvPicPr>
          <p:cNvPr id="13" name="Picture 12">
            <a:extLst>
              <a:ext uri="{FF2B5EF4-FFF2-40B4-BE49-F238E27FC236}">
                <a16:creationId xmlns:a16="http://schemas.microsoft.com/office/drawing/2014/main" id="{20BB7CD3-866E-4A3F-AC67-FBB5F05F2781}"/>
              </a:ext>
            </a:extLst>
          </p:cNvPr>
          <p:cNvPicPr>
            <a:picLocks noChangeAspect="1"/>
          </p:cNvPicPr>
          <p:nvPr/>
        </p:nvPicPr>
        <p:blipFill>
          <a:blip r:embed="rId3"/>
          <a:stretch>
            <a:fillRect/>
          </a:stretch>
        </p:blipFill>
        <p:spPr>
          <a:xfrm>
            <a:off x="4398366" y="4941116"/>
            <a:ext cx="416914" cy="92278"/>
          </a:xfrm>
          <a:prstGeom prst="rect">
            <a:avLst/>
          </a:prstGeom>
        </p:spPr>
      </p:pic>
      <p:pic>
        <p:nvPicPr>
          <p:cNvPr id="2" name="Picture 1" descr="A logo of a shopping cart&#10;&#10;Description automatically generated">
            <a:extLst>
              <a:ext uri="{FF2B5EF4-FFF2-40B4-BE49-F238E27FC236}">
                <a16:creationId xmlns:a16="http://schemas.microsoft.com/office/drawing/2014/main" id="{233E84E2-EDED-E0A0-7949-960206D6E2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32524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8</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err="1"/>
              <a:t>ePro</a:t>
            </a:r>
            <a:r>
              <a:rPr lang="en-US" dirty="0"/>
              <a:t>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352339" y="1990506"/>
            <a:ext cx="4546232" cy="1469826"/>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can also add a comment here prior to approving by clicking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Add Comment.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2BB64817-72FA-48BF-9EE7-17CAD71469CA}"/>
              </a:ext>
            </a:extLst>
          </p:cNvPr>
          <p:cNvPicPr/>
          <p:nvPr/>
        </p:nvPicPr>
        <p:blipFill>
          <a:blip r:embed="rId2"/>
          <a:stretch>
            <a:fillRect/>
          </a:stretch>
        </p:blipFill>
        <p:spPr>
          <a:xfrm>
            <a:off x="5349248" y="2118104"/>
            <a:ext cx="4752340" cy="3967992"/>
          </a:xfrm>
          <a:prstGeom prst="rect">
            <a:avLst/>
          </a:prstGeom>
          <a:ln>
            <a:solidFill>
              <a:schemeClr val="tx1"/>
            </a:solidFill>
          </a:ln>
        </p:spPr>
      </p:pic>
      <p:pic>
        <p:nvPicPr>
          <p:cNvPr id="2" name="Picture 1" descr="A logo of a shopping cart&#10;&#10;Description automatically generated">
            <a:extLst>
              <a:ext uri="{FF2B5EF4-FFF2-40B4-BE49-F238E27FC236}">
                <a16:creationId xmlns:a16="http://schemas.microsoft.com/office/drawing/2014/main" id="{1297421C-8774-B3E3-3583-E297A7D5E4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pic>
        <p:nvPicPr>
          <p:cNvPr id="5" name="Picture 4">
            <a:extLst>
              <a:ext uri="{FF2B5EF4-FFF2-40B4-BE49-F238E27FC236}">
                <a16:creationId xmlns:a16="http://schemas.microsoft.com/office/drawing/2014/main" id="{44D7B142-30E3-3E1F-AF79-3898C3457A58}"/>
              </a:ext>
            </a:extLst>
          </p:cNvPr>
          <p:cNvPicPr>
            <a:picLocks noChangeAspect="1"/>
          </p:cNvPicPr>
          <p:nvPr/>
        </p:nvPicPr>
        <p:blipFill>
          <a:blip r:embed="rId4"/>
          <a:stretch>
            <a:fillRect/>
          </a:stretch>
        </p:blipFill>
        <p:spPr>
          <a:xfrm>
            <a:off x="5349249" y="2104317"/>
            <a:ext cx="4752340" cy="420443"/>
          </a:xfrm>
          <a:prstGeom prst="rect">
            <a:avLst/>
          </a:prstGeom>
          <a:ln>
            <a:solidFill>
              <a:schemeClr val="tx1"/>
            </a:solidFill>
          </a:ln>
        </p:spPr>
      </p:pic>
    </p:spTree>
    <p:extLst>
      <p:ext uri="{BB962C8B-B14F-4D97-AF65-F5344CB8AC3E}">
        <p14:creationId xmlns:p14="http://schemas.microsoft.com/office/powerpoint/2010/main" val="2816200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2B6EA8-A582-4A67-9EEB-3E62AC155709}"/>
              </a:ext>
            </a:extLst>
          </p:cNvPr>
          <p:cNvSpPr>
            <a:spLocks noGrp="1"/>
          </p:cNvSpPr>
          <p:nvPr>
            <p:ph type="sldNum" sz="quarter" idx="12"/>
          </p:nvPr>
        </p:nvSpPr>
        <p:spPr/>
        <p:txBody>
          <a:bodyPr/>
          <a:lstStyle/>
          <a:p>
            <a:fld id="{6F4B39F4-6F38-4B25-A5A9-B96F76A427A3}" type="slidenum">
              <a:rPr lang="en-US" smtClean="0"/>
              <a:t>9</a:t>
            </a:fld>
            <a:endParaRPr lang="en-US"/>
          </a:p>
        </p:txBody>
      </p:sp>
      <p:sp>
        <p:nvSpPr>
          <p:cNvPr id="9" name="Title 1">
            <a:extLst>
              <a:ext uri="{FF2B5EF4-FFF2-40B4-BE49-F238E27FC236}">
                <a16:creationId xmlns:a16="http://schemas.microsoft.com/office/drawing/2014/main" id="{C1B89529-A7F2-4205-8180-1930002F1B39}"/>
              </a:ext>
            </a:extLst>
          </p:cNvPr>
          <p:cNvSpPr>
            <a:spLocks noGrp="1"/>
          </p:cNvSpPr>
          <p:nvPr>
            <p:ph type="title"/>
          </p:nvPr>
        </p:nvSpPr>
        <p:spPr>
          <a:xfrm>
            <a:off x="838200" y="1195345"/>
            <a:ext cx="10515600" cy="652505"/>
          </a:xfrm>
        </p:spPr>
        <p:txBody>
          <a:bodyPr>
            <a:normAutofit fontScale="90000"/>
          </a:bodyPr>
          <a:lstStyle/>
          <a:p>
            <a:r>
              <a:rPr lang="en-US" dirty="0" err="1"/>
              <a:t>ePro</a:t>
            </a:r>
            <a:r>
              <a:rPr lang="en-US" dirty="0"/>
              <a:t> Budget Exceptions</a:t>
            </a:r>
          </a:p>
        </p:txBody>
      </p:sp>
      <p:sp>
        <p:nvSpPr>
          <p:cNvPr id="28" name="TextBox 27">
            <a:extLst>
              <a:ext uri="{FF2B5EF4-FFF2-40B4-BE49-F238E27FC236}">
                <a16:creationId xmlns:a16="http://schemas.microsoft.com/office/drawing/2014/main" id="{DA983B9D-8B28-4B0B-B299-D5E5798CE2F7}"/>
              </a:ext>
            </a:extLst>
          </p:cNvPr>
          <p:cNvSpPr txBox="1"/>
          <p:nvPr/>
        </p:nvSpPr>
        <p:spPr>
          <a:xfrm>
            <a:off x="352339" y="1990506"/>
            <a:ext cx="4546232" cy="3054234"/>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Approving a Budget Override Request in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ePro</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 click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Assign to Myself</a:t>
            </a:r>
            <a:r>
              <a:rPr lang="en-US" sz="1800" dirty="0">
                <a:effectLst/>
                <a:latin typeface="Calibri" panose="020F0502020204030204" pitchFamily="34" charset="0"/>
                <a:ea typeface="Calibri" panose="020F0502020204030204" pitchFamily="34" charset="0"/>
                <a:cs typeface="Times New Roman" panose="02020603050405020304" pitchFamily="18" charset="0"/>
              </a:rPr>
              <a:t>, you will get another set of options which include not approving the Budget Override Request by selecting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Return to Requisitioner.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Also, when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Assign to Myself</a:t>
            </a:r>
            <a:r>
              <a:rPr lang="en-US" sz="1800" dirty="0">
                <a:effectLst/>
                <a:latin typeface="Calibri" panose="020F0502020204030204" pitchFamily="34" charset="0"/>
                <a:ea typeface="Calibri" panose="020F0502020204030204" pitchFamily="34" charset="0"/>
                <a:cs typeface="Times New Roman" panose="02020603050405020304" pitchFamily="18" charset="0"/>
              </a:rPr>
              <a:t>, you’re able to make updates to the requisition by clicking on one of the pen icons.</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BDE27311-D381-4013-9288-230CAFA452B5}"/>
              </a:ext>
            </a:extLst>
          </p:cNvPr>
          <p:cNvPicPr/>
          <p:nvPr/>
        </p:nvPicPr>
        <p:blipFill>
          <a:blip r:embed="rId2"/>
          <a:stretch>
            <a:fillRect/>
          </a:stretch>
        </p:blipFill>
        <p:spPr>
          <a:xfrm>
            <a:off x="4898571" y="2123398"/>
            <a:ext cx="6858000" cy="3423285"/>
          </a:xfrm>
          <a:prstGeom prst="rect">
            <a:avLst/>
          </a:prstGeom>
          <a:ln>
            <a:solidFill>
              <a:schemeClr val="tx1"/>
            </a:solidFill>
          </a:ln>
        </p:spPr>
      </p:pic>
      <p:pic>
        <p:nvPicPr>
          <p:cNvPr id="13" name="Picture 12">
            <a:extLst>
              <a:ext uri="{FF2B5EF4-FFF2-40B4-BE49-F238E27FC236}">
                <a16:creationId xmlns:a16="http://schemas.microsoft.com/office/drawing/2014/main" id="{25189313-AAEA-4E58-ADB1-AF17E8FA6F24}"/>
              </a:ext>
            </a:extLst>
          </p:cNvPr>
          <p:cNvPicPr>
            <a:picLocks noChangeAspect="1"/>
          </p:cNvPicPr>
          <p:nvPr/>
        </p:nvPicPr>
        <p:blipFill>
          <a:blip r:embed="rId3"/>
          <a:stretch>
            <a:fillRect/>
          </a:stretch>
        </p:blipFill>
        <p:spPr>
          <a:xfrm>
            <a:off x="5218827" y="5066950"/>
            <a:ext cx="416914" cy="92278"/>
          </a:xfrm>
          <a:prstGeom prst="rect">
            <a:avLst/>
          </a:prstGeom>
        </p:spPr>
      </p:pic>
      <p:pic>
        <p:nvPicPr>
          <p:cNvPr id="2" name="Picture 1" descr="A logo of a shopping cart&#10;&#10;Description automatically generated">
            <a:extLst>
              <a:ext uri="{FF2B5EF4-FFF2-40B4-BE49-F238E27FC236}">
                <a16:creationId xmlns:a16="http://schemas.microsoft.com/office/drawing/2014/main" id="{C39DA323-6484-993E-0A98-3D54F98E45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53246" cy="1253246"/>
          </a:xfrm>
          <a:prstGeom prst="rect">
            <a:avLst/>
          </a:prstGeom>
        </p:spPr>
      </p:pic>
    </p:spTree>
    <p:extLst>
      <p:ext uri="{BB962C8B-B14F-4D97-AF65-F5344CB8AC3E}">
        <p14:creationId xmlns:p14="http://schemas.microsoft.com/office/powerpoint/2010/main" val="888074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7934F4857FD9428BF7B505B65A9F81" ma:contentTypeVersion="14" ma:contentTypeDescription="Create a new document." ma:contentTypeScope="" ma:versionID="de1dfb3e4a51242b511bbfbf57ba2f03">
  <xsd:schema xmlns:xsd="http://www.w3.org/2001/XMLSchema" xmlns:xs="http://www.w3.org/2001/XMLSchema" xmlns:p="http://schemas.microsoft.com/office/2006/metadata/properties" xmlns:ns2="7c1de04c-1b7a-4835-8a54-d7f08320619d" xmlns:ns3="94b34b39-7884-47b1-a32b-93f1050510da" targetNamespace="http://schemas.microsoft.com/office/2006/metadata/properties" ma:root="true" ma:fieldsID="65a45782b035859915edfdb5f9737df1" ns2:_="" ns3:_="">
    <xsd:import namespace="7c1de04c-1b7a-4835-8a54-d7f08320619d"/>
    <xsd:import namespace="94b34b39-7884-47b1-a32b-93f1050510d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de04c-1b7a-4835-8a54-d7f0832061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1a64b6-db17-4406-882e-3b9f4417e79d}" ma:internalName="TaxCatchAll" ma:showField="CatchAllData" ma:web="7c1de04c-1b7a-4835-8a54-d7f08320619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4b34b39-7884-47b1-a32b-93f1050510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c1de04c-1b7a-4835-8a54-d7f08320619d" xsi:nil="true"/>
    <lcf76f155ced4ddcb4097134ff3c332f xmlns="94b34b39-7884-47b1-a32b-93f1050510d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F29E532-0DD4-4D0F-8B59-632E6F0293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1de04c-1b7a-4835-8a54-d7f08320619d"/>
    <ds:schemaRef ds:uri="94b34b39-7884-47b1-a32b-93f105051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819F4F-6459-4EE2-B222-C5C1F8666AAF}">
  <ds:schemaRefs>
    <ds:schemaRef ds:uri="http://schemas.microsoft.com/sharepoint/v3/contenttype/forms"/>
  </ds:schemaRefs>
</ds:datastoreItem>
</file>

<file path=customXml/itemProps3.xml><?xml version="1.0" encoding="utf-8"?>
<ds:datastoreItem xmlns:ds="http://schemas.openxmlformats.org/officeDocument/2006/customXml" ds:itemID="{C1A153EB-0356-4899-88EE-9F415E3AA68C}">
  <ds:schemaRefs>
    <ds:schemaRef ds:uri="http://purl.org/dc/terms/"/>
    <ds:schemaRef ds:uri="http://schemas.microsoft.com/office/2006/documentManagement/types"/>
    <ds:schemaRef ds:uri="http://www.w3.org/XML/1998/namespace"/>
    <ds:schemaRef ds:uri="http://schemas.microsoft.com/office/2006/metadata/properties"/>
    <ds:schemaRef ds:uri="http://purl.org/dc/elements/1.1/"/>
    <ds:schemaRef ds:uri="http://schemas.microsoft.com/office/infopath/2007/PartnerControls"/>
    <ds:schemaRef ds:uri="7c1de04c-1b7a-4835-8a54-d7f08320619d"/>
    <ds:schemaRef ds:uri="http://schemas.openxmlformats.org/package/2006/metadata/core-properties"/>
    <ds:schemaRef ds:uri="94b34b39-7884-47b1-a32b-93f1050510da"/>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19843</TotalTime>
  <Words>776</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Roboto</vt:lpstr>
      <vt:lpstr>Symbol</vt:lpstr>
      <vt:lpstr>Office Theme</vt:lpstr>
      <vt:lpstr>ePro &amp; EIS    </vt:lpstr>
      <vt:lpstr>ePro Budget Exceptions</vt:lpstr>
      <vt:lpstr>ePro Budget Exceptions</vt:lpstr>
      <vt:lpstr>ePro Budget Exceptions</vt:lpstr>
      <vt:lpstr>ePro Budget Exceptions</vt:lpstr>
      <vt:lpstr>ePro Budget Exceptions</vt:lpstr>
      <vt:lpstr>ePro Budget Exceptions</vt:lpstr>
      <vt:lpstr>ePro Budget Exceptions</vt:lpstr>
      <vt:lpstr>ePro Budget Exceptions</vt:lpstr>
      <vt:lpstr>ePro Budget Exceptions</vt:lpstr>
      <vt:lpstr>ePro Budget Exceptions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Fluid</dc:title>
  <dc:creator>Poole, Linda</dc:creator>
  <cp:lastModifiedBy>Snyder, Owain</cp:lastModifiedBy>
  <cp:revision>237</cp:revision>
  <dcterms:created xsi:type="dcterms:W3CDTF">2021-08-12T20:44:20Z</dcterms:created>
  <dcterms:modified xsi:type="dcterms:W3CDTF">2024-07-30T17:49:05Z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0x010100147934F4857FD9428BF7B505B65A9F81</vt:lpwstr>
  </property>
  <property fmtid="{D5CDD505-2E9C-101B-9397-08002B2CF9AE}" pid="3" name="MediaServiceImageTags">
    <vt:lpwstr/>
  </property>
</Properties>
</file>