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88" r:id="rId3"/>
    <p:sldId id="285" r:id="rId4"/>
    <p:sldId id="289" r:id="rId5"/>
    <p:sldId id="258" r:id="rId6"/>
    <p:sldId id="264" r:id="rId7"/>
    <p:sldId id="266" r:id="rId8"/>
    <p:sldId id="287" r:id="rId9"/>
    <p:sldId id="260" r:id="rId10"/>
    <p:sldId id="317" r:id="rId11"/>
    <p:sldId id="322" r:id="rId12"/>
    <p:sldId id="323" r:id="rId13"/>
    <p:sldId id="321" r:id="rId14"/>
    <p:sldId id="267" r:id="rId15"/>
    <p:sldId id="268" r:id="rId16"/>
    <p:sldId id="269" r:id="rId17"/>
    <p:sldId id="284" r:id="rId18"/>
    <p:sldId id="271" r:id="rId19"/>
    <p:sldId id="272" r:id="rId20"/>
    <p:sldId id="273" r:id="rId21"/>
    <p:sldId id="274" r:id="rId22"/>
    <p:sldId id="265" r:id="rId23"/>
    <p:sldId id="276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4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2A6EBC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200" b="1" dirty="0" smtClean="0">
                <a:solidFill>
                  <a:srgbClr val="2A6EBC"/>
                </a:solidFill>
                <a:latin typeface="Calibri" panose="020F0502020204030204" pitchFamily="34" charset="0"/>
              </a:rPr>
              <a:t>$1.5 Million Recurring</a:t>
            </a:r>
            <a:r>
              <a:rPr lang="en-US" sz="1200" b="1" baseline="0" dirty="0" smtClean="0">
                <a:solidFill>
                  <a:srgbClr val="2A6EBC"/>
                </a:solidFill>
                <a:latin typeface="Calibri" panose="020F0502020204030204" pitchFamily="34" charset="0"/>
              </a:rPr>
              <a:t> Savings</a:t>
            </a:r>
            <a:endParaRPr lang="en-US" sz="1200" b="1" dirty="0" smtClean="0">
              <a:solidFill>
                <a:srgbClr val="2A6EBC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42270199358049099"/>
          <c:y val="0.153356698879732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798402165508"/>
          <c:y val="0.22325996945472901"/>
          <c:w val="0.83075441632676394"/>
          <c:h val="0.642581985836311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Cooperative Agreements</c:v>
                </c:pt>
              </c:strCache>
            </c:strRef>
          </c:tx>
          <c:spPr>
            <a:solidFill>
              <a:srgbClr val="2A6EBC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A9-4C3B-9220-19D38F7E0F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BPI Savings</c:v>
                </c:pt>
              </c:strCache>
            </c:strRef>
          </c:cat>
          <c:val>
            <c:numRef>
              <c:f>Sheet1!$B$2</c:f>
              <c:numCache>
                <c:formatCode>_("$"* #,##0_);_("$"* \(#,##0\);_("$"* "-"??_);_(@_)</c:formatCode>
                <c:ptCount val="1"/>
                <c:pt idx="0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A9-4C3B-9220-19D38F7E0F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E-Processes</c:v>
                </c:pt>
              </c:strCache>
            </c:strRef>
          </c:tx>
          <c:spPr>
            <a:solidFill>
              <a:srgbClr val="00AED9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BPI Savings</c:v>
                </c:pt>
              </c:strCache>
            </c:strRef>
          </c:cat>
          <c:val>
            <c:numRef>
              <c:f>Sheet1!$C$2</c:f>
              <c:numCache>
                <c:formatCode>_("$"* #,##0_);_("$"* \(#,##0\);_("$"* "-"??_);_(@_)</c:formatCode>
                <c:ptCount val="1"/>
                <c:pt idx="0">
                  <c:v>350000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A9-4C3B-9220-19D38F7E0F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Planning Management</c:v>
                </c:pt>
              </c:strCache>
            </c:strRef>
          </c:tx>
          <c:spPr>
            <a:solidFill>
              <a:srgbClr val="99DCDA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BPI Savings</c:v>
                </c:pt>
              </c:strCache>
            </c:strRef>
          </c:cat>
          <c:val>
            <c:numRef>
              <c:f>Sheet1!$D$2</c:f>
              <c:numCache>
                <c:formatCode>_("$"* #,##0_);_("$"* \(#,##0\);_("$"* "-"??_);_(@_)</c:formatCode>
                <c:ptCount val="1"/>
                <c:pt idx="0">
                  <c:v>150000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A9-4C3B-9220-19D38F7E0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045608"/>
        <c:axId val="352049480"/>
      </c:barChart>
      <c:catAx>
        <c:axId val="352045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52049480"/>
        <c:crosses val="autoZero"/>
        <c:auto val="1"/>
        <c:lblAlgn val="ctr"/>
        <c:lblOffset val="100"/>
        <c:noMultiLvlLbl val="0"/>
      </c:catAx>
      <c:valAx>
        <c:axId val="352049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5204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932151106856003E-2"/>
          <c:y val="0.13360203631203099"/>
          <c:w val="0.71430943558789095"/>
          <c:h val="0.80077145532778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Texas Tech University</c:v>
                </c:pt>
              </c:strCache>
            </c:strRef>
          </c:tx>
          <c:spPr>
            <a:solidFill>
              <a:srgbClr val="007A94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184642</c:v>
                </c:pt>
                <c:pt idx="1">
                  <c:v>208173</c:v>
                </c:pt>
                <c:pt idx="2">
                  <c:v>199245</c:v>
                </c:pt>
                <c:pt idx="3">
                  <c:v>204088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D-4DC4-A8FE-2520AFE21E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University of Houston</c:v>
                </c:pt>
              </c:strCache>
            </c:strRef>
          </c:tx>
          <c:spPr>
            <a:solidFill>
              <a:srgbClr val="00AED9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</c:strCache>
            </c:strRef>
          </c:cat>
          <c:val>
            <c:numRef>
              <c:f>Sheet1!$C$2:$C$5</c:f>
              <c:numCache>
                <c:formatCode>"$"#,##0</c:formatCode>
                <c:ptCount val="4"/>
                <c:pt idx="0">
                  <c:v>119811</c:v>
                </c:pt>
                <c:pt idx="1">
                  <c:v>113709</c:v>
                </c:pt>
                <c:pt idx="2">
                  <c:v>116288</c:v>
                </c:pt>
                <c:pt idx="3">
                  <c:v>130844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D-4DC4-A8FE-2520AFE21E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UNT</c:v>
                </c:pt>
              </c:strCache>
            </c:strRef>
          </c:tx>
          <c:spPr>
            <a:solidFill>
              <a:srgbClr val="007B3B"/>
            </a:solidFill>
            <a:ln w="25400" cap="flat" cmpd="sng" algn="ctr">
              <a:solidFill>
                <a:srgbClr val="007B3B"/>
              </a:solidFill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-5.7180687731491701E-2"/>
                  <c:y val="-2.7854132950190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4D-4DC4-A8FE-2520AFE21E1A}"/>
                </c:ext>
              </c:extLst>
            </c:dLbl>
            <c:dLbl>
              <c:idx val="1"/>
              <c:layout>
                <c:manualLayout>
                  <c:x val="-5.7180687731491799E-2"/>
                  <c:y val="-2.7854132950190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4D-4DC4-A8FE-2520AFE21E1A}"/>
                </c:ext>
              </c:extLst>
            </c:dLbl>
            <c:dLbl>
              <c:idx val="2"/>
              <c:layout>
                <c:manualLayout>
                  <c:x val="-5.6037073976861897E-2"/>
                  <c:y val="-2.7854132950189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4D-4DC4-A8FE-2520AFE21E1A}"/>
                </c:ext>
              </c:extLst>
            </c:dLbl>
            <c:dLbl>
              <c:idx val="3"/>
              <c:layout>
                <c:manualLayout>
                  <c:x val="-5.71806877314917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4D-4DC4-A8FE-2520AFE21E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</c:strCache>
            </c:strRef>
          </c:cat>
          <c:val>
            <c:numRef>
              <c:f>Sheet1!$D$2:$D$5</c:f>
              <c:numCache>
                <c:formatCode>"$"#,##0</c:formatCode>
                <c:ptCount val="4"/>
                <c:pt idx="0">
                  <c:v>31496</c:v>
                </c:pt>
                <c:pt idx="1">
                  <c:v>42475</c:v>
                </c:pt>
                <c:pt idx="2">
                  <c:v>46943</c:v>
                </c:pt>
                <c:pt idx="3">
                  <c:v>49518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4D-4DC4-A8FE-2520AFE21E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University of Texas at Arlington</c:v>
                </c:pt>
              </c:strCache>
            </c:strRef>
          </c:tx>
          <c:spPr>
            <a:solidFill>
              <a:srgbClr val="99DCDA"/>
            </a:solidFill>
            <a:ln w="25400" cap="flat" cmpd="sng" algn="ctr">
              <a:noFill/>
              <a:miter lim="800000"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FY 2010</c:v>
                </c:pt>
                <c:pt idx="1">
                  <c:v>FY 2011</c:v>
                </c:pt>
                <c:pt idx="2">
                  <c:v>FY 2012</c:v>
                </c:pt>
                <c:pt idx="3">
                  <c:v>FY 2013</c:v>
                </c:pt>
              </c:strCache>
            </c:strRef>
          </c:cat>
          <c:val>
            <c:numRef>
              <c:f>Sheet1!$E$2:$E$5</c:f>
              <c:numCache>
                <c:formatCode>"$"#,##0</c:formatCode>
                <c:ptCount val="4"/>
                <c:pt idx="0">
                  <c:v>71414</c:v>
                </c:pt>
                <c:pt idx="1">
                  <c:v>72483</c:v>
                </c:pt>
                <c:pt idx="2">
                  <c:v>78556</c:v>
                </c:pt>
                <c:pt idx="3">
                  <c:v>86735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4D-4DC4-A8FE-2520AFE21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352210696"/>
        <c:axId val="352214776"/>
      </c:barChart>
      <c:catAx>
        <c:axId val="352210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52214776"/>
        <c:crosses val="autoZero"/>
        <c:auto val="1"/>
        <c:lblAlgn val="ctr"/>
        <c:lblOffset val="100"/>
        <c:noMultiLvlLbl val="0"/>
      </c:catAx>
      <c:valAx>
        <c:axId val="352214776"/>
        <c:scaling>
          <c:orientation val="minMax"/>
        </c:scaling>
        <c:delete val="0"/>
        <c:axPos val="b"/>
        <c:numFmt formatCode="&quot;$&quot;#,##0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52210696"/>
        <c:crosses val="autoZero"/>
        <c:crossBetween val="between"/>
        <c:majorUnit val="200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87E362-2F52-404E-8786-E3BC6042543F}" type="datetimeFigureOut">
              <a:rPr lang="en-US" smtClean="0"/>
              <a:pPr/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2D957B-20A1-43C7-9587-16C01FD600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21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B39C-C92F-CB40-BB58-9BC7A241EAB5}" type="datetimeFigureOut">
              <a:rPr lang="en-US" smtClean="0"/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9D226-206D-A04C-836D-F67E37B6C2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tsystem.edu/about-us/branding-communication-guide/brand-identity-communications-guide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S Title Slide with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0" y="447906"/>
            <a:ext cx="1907965" cy="7989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01409"/>
            <a:ext cx="12192000" cy="556591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751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06" y="389497"/>
            <a:ext cx="5512416" cy="5486691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27467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51104"/>
            <a:ext cx="12192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Insert Name – Presented To: – Insert Date</a:t>
            </a:r>
          </a:p>
        </p:txBody>
      </p:sp>
    </p:spTree>
    <p:extLst>
      <p:ext uri="{BB962C8B-B14F-4D97-AF65-F5344CB8AC3E}">
        <p14:creationId xmlns:p14="http://schemas.microsoft.com/office/powerpoint/2010/main" val="239713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S Open/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875" y="543099"/>
            <a:ext cx="1182033" cy="4949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85010" y="2967134"/>
            <a:ext cx="5801185" cy="3013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 smtClean="0"/>
              <a:t>Point 1</a:t>
            </a:r>
          </a:p>
          <a:p>
            <a:pPr lvl="0"/>
            <a:r>
              <a:rPr lang="en-US" dirty="0" smtClean="0"/>
              <a:t>Point 2</a:t>
            </a:r>
          </a:p>
          <a:p>
            <a:pPr lvl="0"/>
            <a:r>
              <a:rPr lang="en-US" dirty="0" smtClean="0"/>
              <a:t>Point 3…etc.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05600" y="1688757"/>
            <a:ext cx="4819135" cy="3797643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44051" y="1923370"/>
            <a:ext cx="4142232" cy="3328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Enter Key Takeaway here. Highlight text yellow for emphasis when using text box. Align text left and center vertically. 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85763" y="1689100"/>
            <a:ext cx="5800725" cy="12779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i="1" baseline="0"/>
            </a:lvl1pPr>
          </a:lstStyle>
          <a:p>
            <a:pPr lvl="0"/>
            <a:r>
              <a:rPr lang="en-US" i="1" dirty="0" smtClean="0"/>
              <a:t>Enter summary statement here, followed by brief bullet points: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6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878" y="651170"/>
            <a:ext cx="977030" cy="3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4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 Open/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85010" y="2967134"/>
            <a:ext cx="5801185" cy="3013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 smtClean="0"/>
              <a:t>Point 1</a:t>
            </a:r>
          </a:p>
          <a:p>
            <a:pPr lvl="0"/>
            <a:r>
              <a:rPr lang="en-US" dirty="0" smtClean="0"/>
              <a:t>Point 2</a:t>
            </a:r>
          </a:p>
          <a:p>
            <a:pPr lvl="0"/>
            <a:r>
              <a:rPr lang="en-US" dirty="0" smtClean="0"/>
              <a:t>Point 3…etc.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05600" y="1688757"/>
            <a:ext cx="4819135" cy="3797643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44051" y="1923370"/>
            <a:ext cx="4142232" cy="3328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Enter Key Takeaway here. Highlight text yellow for emphasis when using text box. Align text left and center vertically. 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85010" y="1688757"/>
            <a:ext cx="5801185" cy="1260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sz="3000" i="1" dirty="0" smtClean="0"/>
              <a:t>Enter summary statement here, followed by list: 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878" y="651170"/>
            <a:ext cx="977030" cy="3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85" y="670906"/>
            <a:ext cx="1495723" cy="2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Open/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85010" y="2967134"/>
            <a:ext cx="5801185" cy="3013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 smtClean="0"/>
              <a:t>Point 1</a:t>
            </a:r>
          </a:p>
          <a:p>
            <a:pPr lvl="0"/>
            <a:r>
              <a:rPr lang="en-US" dirty="0" smtClean="0"/>
              <a:t>Point 2</a:t>
            </a:r>
          </a:p>
          <a:p>
            <a:pPr lvl="0"/>
            <a:r>
              <a:rPr lang="en-US" dirty="0" smtClean="0"/>
              <a:t>Point 3…etc.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05600" y="1688757"/>
            <a:ext cx="4819135" cy="3797643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44051" y="1923370"/>
            <a:ext cx="4142232" cy="3328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Enter Key Takeaway here. Highlight text yellow for emphasis when using text box. Align text left and center vertically. 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85010" y="1688757"/>
            <a:ext cx="5801185" cy="1260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sz="3000" i="1" dirty="0" smtClean="0"/>
              <a:t>Enter summary statement here, followed by list: </a:t>
            </a: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85" y="670906"/>
            <a:ext cx="1495723" cy="2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66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D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5" y="642551"/>
            <a:ext cx="1498404" cy="2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5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D Open/Clo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85010" y="2967134"/>
            <a:ext cx="5801185" cy="301378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 smtClean="0"/>
              <a:t>Point 1</a:t>
            </a:r>
          </a:p>
          <a:p>
            <a:pPr lvl="0"/>
            <a:r>
              <a:rPr lang="en-US" dirty="0" smtClean="0"/>
              <a:t>Point 2</a:t>
            </a:r>
          </a:p>
          <a:p>
            <a:pPr lvl="0"/>
            <a:r>
              <a:rPr lang="en-US" dirty="0" smtClean="0"/>
              <a:t>Point 3…etc.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05600" y="1688757"/>
            <a:ext cx="4819135" cy="3797643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044051" y="1923370"/>
            <a:ext cx="4142232" cy="33284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Enter Key Takeaway here. Highlight text yellow for emphasis when using text box. Align text left and center vertically. 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85010" y="1688757"/>
            <a:ext cx="5801185" cy="1260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i="1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sz="3000" i="1" dirty="0" smtClean="0"/>
              <a:t>Enter summary statement here, followed by list: </a:t>
            </a: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5" y="642551"/>
            <a:ext cx="1498404" cy="2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4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y Sampl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475" y="1564265"/>
            <a:ext cx="121920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11867" y="459251"/>
            <a:ext cx="11623041" cy="707886"/>
            <a:chOff x="311867" y="459251"/>
            <a:chExt cx="11623041" cy="707886"/>
          </a:xfrm>
        </p:grpSpPr>
        <p:sp>
          <p:nvSpPr>
            <p:cNvPr id="10" name="Rectangle 9"/>
            <p:cNvSpPr/>
            <p:nvPr/>
          </p:nvSpPr>
          <p:spPr>
            <a:xfrm>
              <a:off x="311867" y="459251"/>
              <a:ext cx="597311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Chronology Slide Sample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85011" y="1167137"/>
              <a:ext cx="115498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875" y="543099"/>
              <a:ext cx="1182033" cy="494969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 userDrawn="1"/>
        </p:nvSpPr>
        <p:spPr>
          <a:xfrm>
            <a:off x="4029170" y="1817474"/>
            <a:ext cx="7649483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anose="020F0502020204030204" pitchFamily="34" charset="0"/>
              </a:rPr>
              <a:t>Risk </a:t>
            </a:r>
            <a:r>
              <a:rPr lang="en-US" sz="3000" dirty="0">
                <a:latin typeface="Calibri" panose="020F0502020204030204" pitchFamily="34" charset="0"/>
              </a:rPr>
              <a:t>Management and Insurance </a:t>
            </a:r>
            <a:r>
              <a:rPr lang="en-US" sz="3000" dirty="0" smtClean="0">
                <a:latin typeface="Calibri" panose="020F0502020204030204" pitchFamily="34" charset="0"/>
              </a:rPr>
              <a:t>Strategies	</a:t>
            </a:r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029170" y="2864240"/>
            <a:ext cx="757729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anose="020F0502020204030204" pitchFamily="34" charset="0"/>
              </a:rPr>
              <a:t>Crime </a:t>
            </a:r>
            <a:r>
              <a:rPr lang="en-US" sz="3000" dirty="0">
                <a:latin typeface="Calibri" panose="020F0502020204030204" pitchFamily="34" charset="0"/>
              </a:rPr>
              <a:t>Statistics and Safety </a:t>
            </a:r>
            <a:r>
              <a:rPr lang="en-US" sz="3000" dirty="0" smtClean="0">
                <a:latin typeface="Calibri" panose="020F0502020204030204" pitchFamily="34" charset="0"/>
              </a:rPr>
              <a:t>Strategies	</a:t>
            </a:r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019952" y="3910681"/>
            <a:ext cx="776178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anose="020F0502020204030204" pitchFamily="34" charset="0"/>
              </a:rPr>
              <a:t>IT </a:t>
            </a:r>
            <a:r>
              <a:rPr lang="en-US" sz="3000" dirty="0">
                <a:latin typeface="Calibri" panose="020F0502020204030204" pitchFamily="34" charset="0"/>
              </a:rPr>
              <a:t>Security Data, Strategies, and </a:t>
            </a:r>
            <a:r>
              <a:rPr lang="en-US" sz="3000" dirty="0" smtClean="0">
                <a:latin typeface="Calibri" panose="020F0502020204030204" pitchFamily="34" charset="0"/>
              </a:rPr>
              <a:t>Auditing</a:t>
            </a:r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4019952" y="4940053"/>
            <a:ext cx="809866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 panose="020F0502020204030204" pitchFamily="34" charset="0"/>
              </a:rPr>
              <a:t>Emergency </a:t>
            </a:r>
            <a:r>
              <a:rPr lang="en-US" sz="3000" dirty="0">
                <a:latin typeface="Calibri" panose="020F0502020204030204" pitchFamily="34" charset="0"/>
              </a:rPr>
              <a:t>Preparedness </a:t>
            </a:r>
            <a:r>
              <a:rPr lang="en-US" sz="3000" dirty="0" smtClean="0">
                <a:latin typeface="Calibri" panose="020F0502020204030204" pitchFamily="34" charset="0"/>
              </a:rPr>
              <a:t>&amp; </a:t>
            </a:r>
            <a:r>
              <a:rPr lang="en-US" sz="3000" dirty="0">
                <a:latin typeface="Calibri" panose="020F0502020204030204" pitchFamily="34" charset="0"/>
              </a:rPr>
              <a:t>Business </a:t>
            </a:r>
            <a:r>
              <a:rPr lang="en-US" sz="3000" dirty="0" smtClean="0">
                <a:latin typeface="Calibri" panose="020F0502020204030204" pitchFamily="34" charset="0"/>
              </a:rPr>
              <a:t>Continuity</a:t>
            </a:r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16598" y="1804388"/>
            <a:ext cx="3076617" cy="584775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August, 2016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16597" y="2844225"/>
            <a:ext cx="3076617" cy="584775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November, 2016	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516596" y="3884062"/>
            <a:ext cx="3076617" cy="584775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February, 2017	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16595" y="4923899"/>
            <a:ext cx="3076617" cy="584775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May, 2017		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-1320000">
            <a:off x="1439390" y="3044225"/>
            <a:ext cx="8964890" cy="79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For  Reference  Only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74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ampl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875" y="543099"/>
            <a:ext cx="1182033" cy="4949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446412" y="1673443"/>
            <a:ext cx="11745588" cy="4131534"/>
            <a:chOff x="599590" y="1853338"/>
            <a:chExt cx="11745588" cy="4131534"/>
          </a:xfrm>
        </p:grpSpPr>
        <p:sp>
          <p:nvSpPr>
            <p:cNvPr id="12" name="Rectangle 11"/>
            <p:cNvSpPr/>
            <p:nvPr/>
          </p:nvSpPr>
          <p:spPr>
            <a:xfrm>
              <a:off x="619469" y="1853338"/>
              <a:ext cx="1172570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cs typeface="Arial" panose="020B0604020202020204" pitchFamily="34" charset="0"/>
                </a:rPr>
                <a:t>Risk Type			                           Who Manages Risk?</a:t>
              </a:r>
              <a:r>
                <a:rPr lang="en-US" sz="1600" dirty="0">
                  <a:cs typeface="Arial" panose="020B0604020202020204" pitchFamily="34" charset="0"/>
                </a:rPr>
                <a:t> </a:t>
              </a:r>
              <a:r>
                <a:rPr lang="en-US" sz="1600" dirty="0" smtClean="0">
                  <a:cs typeface="Arial" panose="020B0604020202020204" pitchFamily="34" charset="0"/>
                </a:rPr>
                <a:t>  	                               Who Reviews Compliance?</a:t>
              </a:r>
              <a:endParaRPr lang="en-US" sz="1600" dirty="0">
                <a:cs typeface="Arial" panose="020B060402020202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99590" y="2236304"/>
              <a:ext cx="11288742" cy="3748568"/>
              <a:chOff x="599590" y="2236304"/>
              <a:chExt cx="11288742" cy="374856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735496" y="2236304"/>
                <a:ext cx="11152836" cy="37485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9590" y="3469929"/>
                <a:ext cx="3033724" cy="523220"/>
              </a:xfrm>
              <a:prstGeom prst="rect">
                <a:avLst/>
              </a:prstGeom>
              <a:solidFill>
                <a:srgbClr val="007B3B"/>
              </a:solidFill>
              <a:ln>
                <a:solidFill>
                  <a:srgbClr val="007B3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Crime Statistics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&amp;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Safety </a:t>
                </a:r>
                <a:r>
                  <a:rPr lang="en-US" sz="1400" dirty="0">
                    <a:solidFill>
                      <a:schemeClr val="bg1"/>
                    </a:solidFill>
                  </a:rPr>
                  <a:t>Strategies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99590" y="2523651"/>
                <a:ext cx="3033724" cy="523220"/>
              </a:xfrm>
              <a:prstGeom prst="rect">
                <a:avLst/>
              </a:prstGeom>
              <a:solidFill>
                <a:srgbClr val="007B3B"/>
              </a:solidFill>
              <a:ln>
                <a:solidFill>
                  <a:srgbClr val="007B3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Risk Management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&amp;</a:t>
                </a:r>
                <a:br>
                  <a:rPr lang="en-US" sz="1400" dirty="0" smtClean="0">
                    <a:solidFill>
                      <a:schemeClr val="bg1"/>
                    </a:solidFill>
                  </a:rPr>
                </a:br>
                <a:r>
                  <a:rPr lang="en-US" sz="1400" dirty="0" smtClean="0">
                    <a:solidFill>
                      <a:schemeClr val="bg1"/>
                    </a:solidFill>
                  </a:rPr>
                  <a:t>Insurance </a:t>
                </a:r>
                <a:r>
                  <a:rPr lang="en-US" sz="1400" dirty="0">
                    <a:solidFill>
                      <a:schemeClr val="bg1"/>
                    </a:solidFill>
                  </a:rPr>
                  <a:t>Strategies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9469" y="4416207"/>
                <a:ext cx="3033724" cy="523220"/>
              </a:xfrm>
              <a:prstGeom prst="rect">
                <a:avLst/>
              </a:prstGeom>
              <a:solidFill>
                <a:srgbClr val="007B3B"/>
              </a:solidFill>
              <a:ln>
                <a:solidFill>
                  <a:srgbClr val="007B3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Data Security</a:t>
                </a:r>
                <a:br>
                  <a:rPr lang="en-US" sz="1400" dirty="0" smtClean="0">
                    <a:solidFill>
                      <a:schemeClr val="bg1"/>
                    </a:solidFill>
                  </a:rPr>
                </a:b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1781" y="5362485"/>
                <a:ext cx="3033724" cy="523220"/>
              </a:xfrm>
              <a:prstGeom prst="rect">
                <a:avLst/>
              </a:prstGeom>
              <a:solidFill>
                <a:srgbClr val="007B3B"/>
              </a:solidFill>
              <a:ln>
                <a:solidFill>
                  <a:srgbClr val="007B3B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Emergency Preparedness 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&amp;</a:t>
                </a:r>
                <a:br>
                  <a:rPr lang="en-US" sz="1400" dirty="0" smtClean="0">
                    <a:solidFill>
                      <a:schemeClr val="bg1"/>
                    </a:solidFill>
                  </a:rPr>
                </a:br>
                <a:r>
                  <a:rPr lang="en-US" sz="1400" dirty="0" smtClean="0">
                    <a:solidFill>
                      <a:schemeClr val="bg1"/>
                    </a:solidFill>
                  </a:rPr>
                  <a:t>Business </a:t>
                </a:r>
                <a:r>
                  <a:rPr lang="en-US" sz="1400" dirty="0">
                    <a:solidFill>
                      <a:schemeClr val="bg1"/>
                    </a:solidFill>
                  </a:rPr>
                  <a:t>Continuity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89076" y="3469929"/>
                <a:ext cx="3013845" cy="523220"/>
              </a:xfrm>
              <a:prstGeom prst="rect">
                <a:avLst/>
              </a:prstGeom>
              <a:solidFill>
                <a:srgbClr val="60C65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Campus Police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Chief Financial Officers</a:t>
                </a:r>
                <a:endParaRPr lang="en-US" sz="14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589076" y="2519102"/>
                <a:ext cx="3013845" cy="523220"/>
              </a:xfrm>
              <a:prstGeom prst="rect">
                <a:avLst/>
              </a:prstGeom>
              <a:solidFill>
                <a:srgbClr val="60C65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UNT Risk Management Services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UNTHSC Risk Management</a:t>
                </a:r>
                <a:endParaRPr lang="en-US" sz="14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589076" y="4416207"/>
                <a:ext cx="3013845" cy="523220"/>
              </a:xfrm>
              <a:prstGeom prst="rect">
                <a:avLst/>
              </a:prstGeom>
              <a:solidFill>
                <a:srgbClr val="60C65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IT Shared Services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589077" y="5362485"/>
                <a:ext cx="3013845" cy="523220"/>
              </a:xfrm>
              <a:prstGeom prst="rect">
                <a:avLst/>
              </a:prstGeom>
              <a:solidFill>
                <a:srgbClr val="60C65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UNT System Fire Marshall, Campus Police, ITSS, CFOs</a:t>
                </a:r>
                <a:endParaRPr lang="en-US" sz="14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543435" y="3465609"/>
                <a:ext cx="3019962" cy="523220"/>
              </a:xfrm>
              <a:prstGeom prst="rect">
                <a:avLst/>
              </a:prstGeom>
              <a:solidFill>
                <a:srgbClr val="99DCDA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US Dept. of Education via </a:t>
                </a:r>
              </a:p>
              <a:p>
                <a:r>
                  <a:rPr lang="en-US" sz="1400" dirty="0"/>
                  <a:t> </a:t>
                </a:r>
                <a:r>
                  <a:rPr lang="en-US" sz="1400" dirty="0" smtClean="0"/>
                  <a:t>        Clery Act</a:t>
                </a:r>
                <a:endParaRPr lang="en-US" sz="14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540377" y="2523651"/>
                <a:ext cx="3019962" cy="523220"/>
              </a:xfrm>
              <a:prstGeom prst="rect">
                <a:avLst/>
              </a:prstGeom>
              <a:solidFill>
                <a:srgbClr val="99DCDA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UNTS Internal Audit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546494" y="4416207"/>
                <a:ext cx="3013845" cy="523220"/>
              </a:xfrm>
              <a:prstGeom prst="rect">
                <a:avLst/>
              </a:prstGeom>
              <a:solidFill>
                <a:srgbClr val="99DCDA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UNTS Internal Audit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546494" y="5362485"/>
                <a:ext cx="3013845" cy="523220"/>
              </a:xfrm>
              <a:prstGeom prst="rect">
                <a:avLst/>
              </a:prstGeom>
              <a:solidFill>
                <a:srgbClr val="99DCDA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Texas DPS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400" dirty="0"/>
              </a:p>
            </p:txBody>
          </p:sp>
        </p:grpSp>
      </p:grpSp>
      <p:sp>
        <p:nvSpPr>
          <p:cNvPr id="27" name="Rectangle 26"/>
          <p:cNvSpPr/>
          <p:nvPr userDrawn="1"/>
        </p:nvSpPr>
        <p:spPr>
          <a:xfrm>
            <a:off x="311867" y="459251"/>
            <a:ext cx="29804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Table Sample</a:t>
            </a:r>
            <a:endParaRPr lang="en-U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-1320000">
            <a:off x="1439390" y="3044225"/>
            <a:ext cx="8964890" cy="79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For  Reference  Only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45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ample #2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11867" y="459251"/>
            <a:ext cx="3621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Table Sample #2</a:t>
            </a:r>
            <a:endParaRPr lang="en-US" sz="3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407544" y="3248782"/>
            <a:ext cx="9496711" cy="400110"/>
          </a:xfrm>
          <a:prstGeom prst="rect">
            <a:avLst/>
          </a:prstGeom>
          <a:solidFill>
            <a:srgbClr val="E2E1D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Cooperative vendor agreements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402777" y="2473796"/>
            <a:ext cx="9501479" cy="400110"/>
          </a:xfrm>
          <a:prstGeom prst="rect">
            <a:avLst/>
          </a:prstGeom>
          <a:solidFill>
            <a:srgbClr val="E2E1D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Electronic on-boarding	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402777" y="4023768"/>
            <a:ext cx="9501477" cy="400110"/>
          </a:xfrm>
          <a:prstGeom prst="rect">
            <a:avLst/>
          </a:prstGeom>
          <a:solidFill>
            <a:srgbClr val="E2E1D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Negotiated software licenses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402778" y="4798652"/>
            <a:ext cx="9501476" cy="400110"/>
          </a:xfrm>
          <a:prstGeom prst="rect">
            <a:avLst/>
          </a:prstGeom>
          <a:solidFill>
            <a:srgbClr val="E2E1D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Pooled advertising dollars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402777" y="5573536"/>
            <a:ext cx="9501479" cy="400110"/>
          </a:xfrm>
          <a:prstGeom prst="rect">
            <a:avLst/>
          </a:prstGeom>
          <a:solidFill>
            <a:srgbClr val="60C659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cs typeface="Arial" panose="020B0604020202020204" pitchFamily="34" charset="0"/>
              </a:rPr>
              <a:t>TOTAL SAVINGS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1299409" y="1758475"/>
            <a:ext cx="386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Improved Process</a:t>
            </a:r>
            <a:endParaRPr lang="en-US" sz="2800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8661282" y="1715515"/>
            <a:ext cx="3860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Savings</a:t>
            </a:r>
            <a:endParaRPr lang="en-US" sz="2800" dirty="0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85" y="670906"/>
            <a:ext cx="1495723" cy="223112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-1320000">
            <a:off x="1439390" y="3044225"/>
            <a:ext cx="8964890" cy="79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For  Reference  Only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9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S Title Slide- No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0" y="447906"/>
            <a:ext cx="1907965" cy="7989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01409"/>
            <a:ext cx="12192000" cy="556591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751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27467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51104"/>
            <a:ext cx="12192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Insert Name – Presented To: – Insert Date</a:t>
            </a:r>
          </a:p>
        </p:txBody>
      </p:sp>
    </p:spTree>
    <p:extLst>
      <p:ext uri="{BB962C8B-B14F-4D97-AF65-F5344CB8AC3E}">
        <p14:creationId xmlns:p14="http://schemas.microsoft.com/office/powerpoint/2010/main" val="2692352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S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875" y="543099"/>
            <a:ext cx="1182033" cy="4949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25475" y="1790700"/>
            <a:ext cx="11028363" cy="447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25475" y="1790700"/>
            <a:ext cx="11028363" cy="447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878" y="651170"/>
            <a:ext cx="977030" cy="3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86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25475" y="1790700"/>
            <a:ext cx="11028363" cy="447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85" y="670906"/>
            <a:ext cx="1495723" cy="2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THSC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625475" y="1790700"/>
            <a:ext cx="11028363" cy="447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5" y="642551"/>
            <a:ext cx="1498404" cy="2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43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essive Bar Chart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723349598"/>
              </p:ext>
            </p:extLst>
          </p:nvPr>
        </p:nvGraphicFramePr>
        <p:xfrm>
          <a:off x="467359" y="1315616"/>
          <a:ext cx="8107473" cy="472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 userDrawn="1"/>
        </p:nvSpPr>
        <p:spPr>
          <a:xfrm>
            <a:off x="8913587" y="1504889"/>
            <a:ext cx="29168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Created strategic purchasing team to negotiate cooperative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Converted employee on-boarding and payroll processes from “paper” to “electronic”</a:t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Implemented new Travel Plan Management training</a:t>
            </a:r>
          </a:p>
          <a:p>
            <a:r>
              <a:rPr lang="en-US" sz="2000" dirty="0" smtClean="0">
                <a:latin typeface="Calibri" panose="020F0502020204030204" pitchFamily="34" charset="0"/>
              </a:rPr>
              <a:t/>
            </a:r>
            <a:br>
              <a:rPr lang="en-US" sz="2000" dirty="0" smtClean="0">
                <a:latin typeface="Calibri" panose="020F0502020204030204" pitchFamily="34" charset="0"/>
              </a:rPr>
            </a:br>
            <a:endParaRPr lang="en-US" sz="20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11867" y="459251"/>
            <a:ext cx="11623041" cy="707886"/>
            <a:chOff x="311867" y="459251"/>
            <a:chExt cx="11623041" cy="707886"/>
          </a:xfrm>
        </p:grpSpPr>
        <p:sp>
          <p:nvSpPr>
            <p:cNvPr id="15" name="Rectangle 14"/>
            <p:cNvSpPr/>
            <p:nvPr/>
          </p:nvSpPr>
          <p:spPr>
            <a:xfrm>
              <a:off x="311867" y="459251"/>
              <a:ext cx="711444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Progressive Bar Chart Sample</a:t>
              </a:r>
              <a:endParaRPr lang="en-U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85011" y="1167137"/>
              <a:ext cx="115498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2005" y="642551"/>
              <a:ext cx="1498404" cy="2906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 userDrawn="1"/>
        </p:nvSpPr>
        <p:spPr>
          <a:xfrm rot="-1320000">
            <a:off x="1439390" y="3044225"/>
            <a:ext cx="8964890" cy="79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For  Reference  Only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01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tive Bar Chart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628758412"/>
              </p:ext>
            </p:extLst>
          </p:nvPr>
        </p:nvGraphicFramePr>
        <p:xfrm>
          <a:off x="577515" y="1701579"/>
          <a:ext cx="11105148" cy="4285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8" name="Group 17"/>
          <p:cNvGrpSpPr/>
          <p:nvPr userDrawn="1"/>
        </p:nvGrpSpPr>
        <p:grpSpPr>
          <a:xfrm>
            <a:off x="311867" y="459251"/>
            <a:ext cx="11623041" cy="707886"/>
            <a:chOff x="311867" y="459251"/>
            <a:chExt cx="11623041" cy="707886"/>
          </a:xfrm>
        </p:grpSpPr>
        <p:sp>
          <p:nvSpPr>
            <p:cNvPr id="19" name="Rectangle 18"/>
            <p:cNvSpPr/>
            <p:nvPr/>
          </p:nvSpPr>
          <p:spPr>
            <a:xfrm>
              <a:off x="311867" y="459251"/>
              <a:ext cx="731482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Comparative Bar Chart Sample</a:t>
              </a:r>
              <a:endParaRPr lang="en-U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385011" y="1167137"/>
              <a:ext cx="115498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57878" y="651170"/>
              <a:ext cx="977030" cy="324048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 rot="-1320000">
            <a:off x="1439390" y="3044225"/>
            <a:ext cx="8964890" cy="79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For  Reference  Only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933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S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875" y="543099"/>
            <a:ext cx="1182033" cy="4949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85763" y="1670050"/>
            <a:ext cx="8851900" cy="46561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377363" y="1670050"/>
            <a:ext cx="2454275" cy="46656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/>
            </a:lvl2pPr>
          </a:lstStyle>
          <a:p>
            <a:pPr lvl="0"/>
            <a:r>
              <a:rPr lang="en-US" dirty="0" smtClean="0"/>
              <a:t>Point 1</a:t>
            </a:r>
          </a:p>
          <a:p>
            <a:pPr lvl="0"/>
            <a:r>
              <a:rPr lang="en-US" dirty="0" smtClean="0"/>
              <a:t>Point 2</a:t>
            </a:r>
          </a:p>
          <a:p>
            <a:pPr lvl="0"/>
            <a:r>
              <a:rPr lang="en-US" dirty="0" smtClean="0"/>
              <a:t>Point 3…etc.</a:t>
            </a:r>
          </a:p>
        </p:txBody>
      </p:sp>
    </p:spTree>
    <p:extLst>
      <p:ext uri="{BB962C8B-B14F-4D97-AF65-F5344CB8AC3E}">
        <p14:creationId xmlns:p14="http://schemas.microsoft.com/office/powerpoint/2010/main" val="3231810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85763" y="1670050"/>
            <a:ext cx="8851900" cy="46561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377363" y="1670050"/>
            <a:ext cx="2454275" cy="46656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/>
            </a:lvl2pPr>
          </a:lstStyle>
          <a:p>
            <a:pPr lvl="0"/>
            <a:r>
              <a:rPr lang="en-US" dirty="0" smtClean="0"/>
              <a:t>Point 1</a:t>
            </a:r>
          </a:p>
          <a:p>
            <a:pPr lvl="0"/>
            <a:r>
              <a:rPr lang="en-US" dirty="0" smtClean="0"/>
              <a:t>Point 2</a:t>
            </a:r>
          </a:p>
          <a:p>
            <a:pPr lvl="0"/>
            <a:r>
              <a:rPr lang="en-US" dirty="0" smtClean="0"/>
              <a:t>Point 3…etc.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7878" y="651170"/>
            <a:ext cx="977030" cy="3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17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85763" y="1670050"/>
            <a:ext cx="8851900" cy="46561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377363" y="1670050"/>
            <a:ext cx="2454275" cy="46656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/>
            </a:lvl2pPr>
          </a:lstStyle>
          <a:p>
            <a:pPr lvl="0"/>
            <a:r>
              <a:rPr lang="en-US" dirty="0" smtClean="0"/>
              <a:t>Point 1</a:t>
            </a:r>
          </a:p>
          <a:p>
            <a:pPr lvl="0"/>
            <a:r>
              <a:rPr lang="en-US" dirty="0" smtClean="0"/>
              <a:t>Point 2</a:t>
            </a:r>
          </a:p>
          <a:p>
            <a:pPr lvl="0"/>
            <a:r>
              <a:rPr lang="en-US" dirty="0" smtClean="0"/>
              <a:t>Point 3…etc.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85" y="670906"/>
            <a:ext cx="1495723" cy="22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96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NTHSC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85763" y="1670050"/>
            <a:ext cx="8851900" cy="46561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377363" y="1670050"/>
            <a:ext cx="2454275" cy="46656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/>
            </a:lvl2pPr>
          </a:lstStyle>
          <a:p>
            <a:pPr lvl="0"/>
            <a:r>
              <a:rPr lang="en-US" dirty="0" smtClean="0"/>
              <a:t>Point 1</a:t>
            </a:r>
          </a:p>
          <a:p>
            <a:pPr lvl="0"/>
            <a:r>
              <a:rPr lang="en-US" dirty="0" smtClean="0"/>
              <a:t>Point 2</a:t>
            </a:r>
          </a:p>
          <a:p>
            <a:pPr lvl="0"/>
            <a:r>
              <a:rPr lang="en-US" dirty="0" smtClean="0"/>
              <a:t>Point 3…etc.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005" y="642551"/>
            <a:ext cx="1498404" cy="2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18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1409"/>
            <a:ext cx="12192000" cy="556591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751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27467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51104"/>
            <a:ext cx="12192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Insert Name – Presented To: – 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1" y="530977"/>
            <a:ext cx="1533232" cy="50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65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lines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311867" y="459251"/>
            <a:ext cx="11623041" cy="707886"/>
            <a:chOff x="311867" y="459251"/>
            <a:chExt cx="11623041" cy="707886"/>
          </a:xfrm>
        </p:grpSpPr>
        <p:sp>
          <p:nvSpPr>
            <p:cNvPr id="7" name="Rectangle 6"/>
            <p:cNvSpPr/>
            <p:nvPr/>
          </p:nvSpPr>
          <p:spPr>
            <a:xfrm>
              <a:off x="311867" y="459251"/>
              <a:ext cx="389080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Style Guidelines</a:t>
              </a:r>
              <a:endParaRPr lang="en-U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85011" y="1167137"/>
              <a:ext cx="115498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875" y="543099"/>
              <a:ext cx="1182033" cy="49496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 userDrawn="1"/>
        </p:nvSpPr>
        <p:spPr>
          <a:xfrm>
            <a:off x="5810717" y="1391201"/>
            <a:ext cx="6124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u="sng" dirty="0" smtClean="0">
                <a:solidFill>
                  <a:srgbClr val="059033"/>
                </a:solidFill>
                <a:latin typeface="Calibri" panose="020F0502020204030204" pitchFamily="34" charset="0"/>
              </a:rPr>
              <a:t>RGB 5 144 51</a:t>
            </a:r>
            <a:r>
              <a:rPr lang="en-US" i="1" dirty="0" smtClean="0">
                <a:solidFill>
                  <a:srgbClr val="059033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59033"/>
                </a:solidFill>
                <a:latin typeface="Calibri" panose="020F0502020204030204" pitchFamily="34" charset="0"/>
              </a:rPr>
              <a:t>(UNT </a:t>
            </a:r>
            <a:r>
              <a:rPr lang="en-US" dirty="0">
                <a:solidFill>
                  <a:srgbClr val="059033"/>
                </a:solidFill>
                <a:latin typeface="Calibri" panose="020F0502020204030204" pitchFamily="34" charset="0"/>
              </a:rPr>
              <a:t>Green) </a:t>
            </a:r>
            <a:r>
              <a:rPr lang="en-US" dirty="0" smtClean="0">
                <a:solidFill>
                  <a:srgbClr val="059033"/>
                </a:solidFill>
                <a:latin typeface="Calibri" panose="020F0502020204030204" pitchFamily="34" charset="0"/>
              </a:rPr>
              <a:t>Is the primary accent color for all presentations</a:t>
            </a:r>
            <a:br>
              <a:rPr lang="en-US" dirty="0" smtClean="0">
                <a:solidFill>
                  <a:srgbClr val="059033"/>
                </a:solidFill>
                <a:latin typeface="Calibri" panose="020F0502020204030204" pitchFamily="34" charset="0"/>
              </a:rPr>
            </a:br>
            <a:r>
              <a:rPr lang="en-US" i="1" u="sng" dirty="0" smtClean="0">
                <a:solidFill>
                  <a:srgbClr val="059033"/>
                </a:solidFill>
                <a:latin typeface="Calibri" panose="020F0502020204030204" pitchFamily="34" charset="0"/>
              </a:rPr>
              <a:t>RGB </a:t>
            </a:r>
            <a:r>
              <a:rPr lang="en-US" i="1" u="sng" dirty="0">
                <a:solidFill>
                  <a:srgbClr val="059033"/>
                </a:solidFill>
                <a:latin typeface="Calibri" panose="020F0502020204030204" pitchFamily="34" charset="0"/>
              </a:rPr>
              <a:t>5 144 51</a:t>
            </a:r>
            <a:r>
              <a:rPr lang="en-US" i="1" dirty="0">
                <a:solidFill>
                  <a:srgbClr val="059033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59033"/>
                </a:solidFill>
                <a:latin typeface="Calibri" panose="020F0502020204030204" pitchFamily="34" charset="0"/>
              </a:rPr>
              <a:t>is assigned to UNT when comparing institutions in charts. </a:t>
            </a:r>
            <a:endParaRPr lang="en-US" dirty="0">
              <a:solidFill>
                <a:srgbClr val="059033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u="sng" dirty="0" smtClean="0">
                <a:solidFill>
                  <a:srgbClr val="0067B1"/>
                </a:solidFill>
                <a:latin typeface="Calibri" panose="020F0502020204030204" pitchFamily="34" charset="0"/>
              </a:rPr>
              <a:t>RGB 42 110 187</a:t>
            </a:r>
            <a:r>
              <a:rPr lang="en-US" i="1" dirty="0" smtClean="0">
                <a:solidFill>
                  <a:srgbClr val="0067B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67B1"/>
                </a:solidFill>
                <a:latin typeface="Calibri" panose="020F0502020204030204" pitchFamily="34" charset="0"/>
              </a:rPr>
              <a:t>is assigned </a:t>
            </a:r>
            <a:r>
              <a:rPr lang="en-US" dirty="0">
                <a:solidFill>
                  <a:srgbClr val="0067B1"/>
                </a:solidFill>
                <a:latin typeface="Calibri" panose="020F0502020204030204" pitchFamily="34" charset="0"/>
              </a:rPr>
              <a:t>to UNT Dallas </a:t>
            </a:r>
            <a:r>
              <a:rPr lang="en-US" dirty="0" smtClean="0">
                <a:solidFill>
                  <a:srgbClr val="0067B1"/>
                </a:solidFill>
                <a:latin typeface="Calibri" panose="020F0502020204030204" pitchFamily="34" charset="0"/>
              </a:rPr>
              <a:t>in comparison charts</a:t>
            </a:r>
            <a:r>
              <a:rPr lang="en-US" dirty="0">
                <a:solidFill>
                  <a:srgbClr val="0067B1"/>
                </a:solidFill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u="sng" dirty="0" smtClean="0">
                <a:solidFill>
                  <a:srgbClr val="235937"/>
                </a:solidFill>
                <a:latin typeface="Calibri" panose="020F0502020204030204" pitchFamily="34" charset="0"/>
              </a:rPr>
              <a:t>RGB 31 96 61</a:t>
            </a:r>
            <a:r>
              <a:rPr lang="en-US" dirty="0" smtClean="0">
                <a:solidFill>
                  <a:srgbClr val="235937"/>
                </a:solidFill>
                <a:latin typeface="Calibri" panose="020F0502020204030204" pitchFamily="34" charset="0"/>
              </a:rPr>
              <a:t> is assigned </a:t>
            </a:r>
            <a:r>
              <a:rPr lang="en-US" dirty="0">
                <a:solidFill>
                  <a:srgbClr val="235937"/>
                </a:solidFill>
                <a:latin typeface="Calibri" panose="020F0502020204030204" pitchFamily="34" charset="0"/>
              </a:rPr>
              <a:t>to UNTHSC </a:t>
            </a:r>
            <a:r>
              <a:rPr lang="en-US" dirty="0" smtClean="0">
                <a:solidFill>
                  <a:srgbClr val="235937"/>
                </a:solidFill>
                <a:latin typeface="Calibri" panose="020F0502020204030204" pitchFamily="34" charset="0"/>
              </a:rPr>
              <a:t>in comparison charts</a:t>
            </a:r>
            <a:r>
              <a:rPr lang="en-US" dirty="0">
                <a:solidFill>
                  <a:srgbClr val="235937"/>
                </a:solidFill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u="sng" dirty="0" smtClean="0">
                <a:solidFill>
                  <a:srgbClr val="5CC151"/>
                </a:solidFill>
                <a:latin typeface="Calibri" panose="020F0502020204030204" pitchFamily="34" charset="0"/>
              </a:rPr>
              <a:t>RGB 92 193 81</a:t>
            </a:r>
            <a:r>
              <a:rPr lang="en-US" i="1" dirty="0" smtClean="0">
                <a:solidFill>
                  <a:srgbClr val="5CC151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5CC151"/>
                </a:solidFill>
                <a:latin typeface="Calibri" panose="020F0502020204030204" pitchFamily="34" charset="0"/>
              </a:rPr>
              <a:t>is assigned </a:t>
            </a:r>
            <a:r>
              <a:rPr lang="en-US" dirty="0">
                <a:solidFill>
                  <a:srgbClr val="5CC151"/>
                </a:solidFill>
                <a:latin typeface="Calibri" panose="020F0502020204030204" pitchFamily="34" charset="0"/>
              </a:rPr>
              <a:t>to </a:t>
            </a:r>
            <a:r>
              <a:rPr lang="en-US" dirty="0" smtClean="0">
                <a:solidFill>
                  <a:srgbClr val="5CC151"/>
                </a:solidFill>
                <a:latin typeface="Calibri" panose="020F0502020204030204" pitchFamily="34" charset="0"/>
              </a:rPr>
              <a:t>UNT System in comparison charts</a:t>
            </a:r>
            <a:r>
              <a:rPr lang="en-US" dirty="0">
                <a:solidFill>
                  <a:srgbClr val="5CC151"/>
                </a:solidFill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u="sng" dirty="0" smtClean="0">
                <a:solidFill>
                  <a:srgbClr val="9A9B9D"/>
                </a:solidFill>
                <a:latin typeface="Calibri" panose="020F0502020204030204" pitchFamily="34" charset="0"/>
              </a:rPr>
              <a:t>Neutral grays</a:t>
            </a:r>
            <a:r>
              <a:rPr lang="en-US" i="1" dirty="0" smtClean="0">
                <a:solidFill>
                  <a:srgbClr val="9A9B9D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9A9B9D"/>
                </a:solidFill>
                <a:latin typeface="Calibri" panose="020F0502020204030204" pitchFamily="34" charset="0"/>
              </a:rPr>
              <a:t>and </a:t>
            </a:r>
            <a:r>
              <a:rPr lang="en-US" i="1" u="sng" dirty="0" smtClean="0">
                <a:solidFill>
                  <a:srgbClr val="00AED9"/>
                </a:solidFill>
                <a:latin typeface="Calibri" panose="020F0502020204030204" pitchFamily="34" charset="0"/>
              </a:rPr>
              <a:t>blues</a:t>
            </a:r>
            <a:r>
              <a:rPr lang="en-US" i="1" dirty="0" smtClean="0">
                <a:solidFill>
                  <a:srgbClr val="9A9B9D"/>
                </a:solidFill>
                <a:latin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9A9B9D"/>
                </a:solidFill>
                <a:latin typeface="Calibri" panose="020F0502020204030204" pitchFamily="34" charset="0"/>
              </a:rPr>
              <a:t>are used </a:t>
            </a:r>
            <a:r>
              <a:rPr lang="en-US" dirty="0">
                <a:solidFill>
                  <a:srgbClr val="9A9B9D"/>
                </a:solidFill>
                <a:latin typeface="Calibri" panose="020F0502020204030204" pitchFamily="34" charset="0"/>
              </a:rPr>
              <a:t>in </a:t>
            </a:r>
            <a:r>
              <a:rPr lang="en-US" dirty="0" smtClean="0">
                <a:solidFill>
                  <a:srgbClr val="9A9B9D"/>
                </a:solidFill>
                <a:latin typeface="Calibri" panose="020F0502020204030204" pitchFamily="34" charset="0"/>
              </a:rPr>
              <a:t>tables and charts.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rgbClr val="9F1B32"/>
                </a:solidFill>
                <a:latin typeface="Calibri" panose="020F0502020204030204" pitchFamily="34" charset="0"/>
              </a:rPr>
              <a:t>Additional colors </a:t>
            </a:r>
            <a:r>
              <a:rPr lang="en-US" dirty="0" smtClean="0">
                <a:solidFill>
                  <a:srgbClr val="9F1B32"/>
                </a:solidFill>
                <a:latin typeface="Calibri" panose="020F0502020204030204" pitchFamily="34" charset="0"/>
              </a:rPr>
              <a:t>used for accents or in complex charts.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270011" y="5061436"/>
            <a:ext cx="5462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 panose="02040502050405020303" pitchFamily="18" charset="0"/>
              </a:rPr>
              <a:t>Georgia is the preferred font for title slide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Arial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the preferred font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interior slide titles/headers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Calibri is the preferred font for charts &amp; bullet-points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1" y="1710701"/>
            <a:ext cx="5285301" cy="465908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385011" y="1216900"/>
            <a:ext cx="5569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Recommended Color Palette for presentations: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526009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Guidelines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11867" y="459251"/>
            <a:ext cx="11623041" cy="707886"/>
            <a:chOff x="311867" y="459251"/>
            <a:chExt cx="11623041" cy="707886"/>
          </a:xfrm>
        </p:grpSpPr>
        <p:sp>
          <p:nvSpPr>
            <p:cNvPr id="12" name="Rectangle 11"/>
            <p:cNvSpPr/>
            <p:nvPr/>
          </p:nvSpPr>
          <p:spPr>
            <a:xfrm>
              <a:off x="311867" y="459251"/>
              <a:ext cx="454804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Content Guidelines</a:t>
              </a:r>
              <a:endParaRPr lang="en-U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85011" y="1167137"/>
              <a:ext cx="115498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875" y="543099"/>
              <a:ext cx="1182033" cy="494969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85011" y="1391201"/>
            <a:ext cx="1121993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Limit presentations to a maximum of 10 </a:t>
            </a:r>
            <a:r>
              <a:rPr lang="en-US" dirty="0">
                <a:latin typeface="Calibri" panose="020F0502020204030204" pitchFamily="34" charset="0"/>
              </a:rPr>
              <a:t>slides </a:t>
            </a:r>
            <a:r>
              <a:rPr lang="en-US" dirty="0" smtClean="0">
                <a:latin typeface="Calibri" panose="020F0502020204030204" pitchFamily="34" charset="0"/>
              </a:rPr>
              <a:t>when possible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Use this standard </a:t>
            </a:r>
            <a:r>
              <a:rPr lang="en-US" dirty="0">
                <a:latin typeface="Calibri" panose="020F0502020204030204" pitchFamily="34" charset="0"/>
              </a:rPr>
              <a:t>template </a:t>
            </a:r>
            <a:r>
              <a:rPr lang="en-US" dirty="0" smtClean="0">
                <a:latin typeface="Calibri" panose="020F0502020204030204" pitchFamily="34" charset="0"/>
              </a:rPr>
              <a:t>with </a:t>
            </a:r>
            <a:r>
              <a:rPr lang="en-US" dirty="0">
                <a:latin typeface="Calibri" panose="020F0502020204030204" pitchFamily="34" charset="0"/>
              </a:rPr>
              <a:t>fewer words, larger </a:t>
            </a:r>
            <a:r>
              <a:rPr lang="en-US" dirty="0" smtClean="0">
                <a:latin typeface="Calibri" panose="020F0502020204030204" pitchFamily="34" charset="0"/>
              </a:rPr>
              <a:t>type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Begin </a:t>
            </a:r>
            <a:r>
              <a:rPr lang="en-US" dirty="0">
                <a:latin typeface="Calibri" panose="020F0502020204030204" pitchFamily="34" charset="0"/>
              </a:rPr>
              <a:t>with a succinct summary </a:t>
            </a:r>
            <a:r>
              <a:rPr lang="en-US" dirty="0" smtClean="0">
                <a:latin typeface="Calibri" panose="020F0502020204030204" pitchFamily="34" charset="0"/>
              </a:rPr>
              <a:t>statement on Opening Slide </a:t>
            </a:r>
            <a:r>
              <a:rPr lang="en-US" dirty="0">
                <a:latin typeface="Calibri" panose="020F0502020204030204" pitchFamily="34" charset="0"/>
              </a:rPr>
              <a:t>that defines what will be presented and why this is </a:t>
            </a:r>
            <a:r>
              <a:rPr lang="en-US" dirty="0" smtClean="0">
                <a:latin typeface="Calibri" panose="020F0502020204030204" pitchFamily="34" charset="0"/>
              </a:rPr>
              <a:t>relevant 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Simplify </a:t>
            </a:r>
            <a:r>
              <a:rPr lang="en-US" dirty="0">
                <a:latin typeface="Calibri" panose="020F0502020204030204" pitchFamily="34" charset="0"/>
              </a:rPr>
              <a:t>data to graphically show </a:t>
            </a:r>
            <a:r>
              <a:rPr lang="en-US" dirty="0" smtClean="0">
                <a:latin typeface="Calibri" panose="020F0502020204030204" pitchFamily="34" charset="0"/>
              </a:rPr>
              <a:t>the key trend(s) </a:t>
            </a:r>
            <a:r>
              <a:rPr lang="en-US" dirty="0">
                <a:latin typeface="Calibri" panose="020F0502020204030204" pitchFamily="34" charset="0"/>
              </a:rPr>
              <a:t>or </a:t>
            </a:r>
            <a:r>
              <a:rPr lang="en-US" dirty="0" smtClean="0">
                <a:latin typeface="Calibri" panose="020F0502020204030204" pitchFamily="34" charset="0"/>
              </a:rPr>
              <a:t>challenge(s)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Don’t </a:t>
            </a:r>
            <a:r>
              <a:rPr lang="en-US" dirty="0">
                <a:latin typeface="Calibri" panose="020F0502020204030204" pitchFamily="34" charset="0"/>
              </a:rPr>
              <a:t>assume that complex data reveals a </a:t>
            </a:r>
            <a:r>
              <a:rPr lang="en-US" dirty="0" smtClean="0">
                <a:latin typeface="Calibri" panose="020F0502020204030204" pitchFamily="34" charset="0"/>
              </a:rPr>
              <a:t>story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Include </a:t>
            </a:r>
            <a:r>
              <a:rPr lang="en-US" dirty="0">
                <a:latin typeface="Calibri" panose="020F0502020204030204" pitchFamily="34" charset="0"/>
              </a:rPr>
              <a:t>multiyear data </a:t>
            </a:r>
            <a:r>
              <a:rPr lang="en-US" dirty="0" smtClean="0">
                <a:latin typeface="Calibri" panose="020F0502020204030204" pitchFamily="34" charset="0"/>
              </a:rPr>
              <a:t>when possible and </a:t>
            </a:r>
            <a:r>
              <a:rPr lang="en-US" dirty="0">
                <a:latin typeface="Calibri" panose="020F0502020204030204" pitchFamily="34" charset="0"/>
              </a:rPr>
              <a:t>connect the dots with </a:t>
            </a:r>
            <a:r>
              <a:rPr lang="en-US" dirty="0" smtClean="0">
                <a:latin typeface="Calibri" panose="020F0502020204030204" pitchFamily="34" charset="0"/>
              </a:rPr>
              <a:t>succinct comments in bullet-point form</a:t>
            </a:r>
            <a:endParaRPr lang="en-US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Last </a:t>
            </a:r>
            <a:r>
              <a:rPr lang="en-US" dirty="0">
                <a:latin typeface="Calibri" panose="020F0502020204030204" pitchFamily="34" charset="0"/>
              </a:rPr>
              <a:t>slide is a conclusion, e.g. the significance of what we’ve done, are going to do, recommend as next </a:t>
            </a:r>
            <a:r>
              <a:rPr lang="en-US" dirty="0" smtClean="0">
                <a:latin typeface="Calibri" panose="020F0502020204030204" pitchFamily="34" charset="0"/>
              </a:rPr>
              <a:t>steps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Include a call to action for questions as part of closing.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</a:rPr>
              <a:t>Additional UNT System style guidelines </a:t>
            </a:r>
            <a:r>
              <a:rPr lang="en-US" dirty="0">
                <a:latin typeface="Calibri" panose="020F0502020204030204" pitchFamily="34" charset="0"/>
              </a:rPr>
              <a:t>available online at: </a:t>
            </a:r>
            <a:r>
              <a:rPr lang="en-US" dirty="0">
                <a:latin typeface="Calibri" panose="020F0502020204030204" pitchFamily="34" charset="0"/>
                <a:hlinkClick r:id="rId3"/>
              </a:rPr>
              <a:t>http://</a:t>
            </a:r>
            <a:r>
              <a:rPr lang="en-US" dirty="0" smtClean="0">
                <a:latin typeface="Calibri" panose="020F0502020204030204" pitchFamily="34" charset="0"/>
                <a:hlinkClick r:id="rId3"/>
              </a:rPr>
              <a:t>www.untsystem.edu/about-us/branding-communication-guide/brand-identity-communications-guide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HS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1409"/>
            <a:ext cx="12192000" cy="556591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751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27467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51104"/>
            <a:ext cx="12192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Insert Name – Presented To: – Insert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9" y="689710"/>
            <a:ext cx="2500367" cy="3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09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 Dalla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1409"/>
            <a:ext cx="12192000" cy="556591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751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27467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51104"/>
            <a:ext cx="12192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Insert Name – Presented To: – 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0" y="677995"/>
            <a:ext cx="2493250" cy="48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5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rd Party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1409"/>
            <a:ext cx="12192000" cy="556591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1751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38200" y="3274674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351104"/>
            <a:ext cx="121920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Insert Name – Presented To: – Insert Date</a:t>
            </a:r>
          </a:p>
        </p:txBody>
      </p:sp>
    </p:spTree>
    <p:extLst>
      <p:ext uri="{BB962C8B-B14F-4D97-AF65-F5344CB8AC3E}">
        <p14:creationId xmlns:p14="http://schemas.microsoft.com/office/powerpoint/2010/main" val="307626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S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011" y="431970"/>
            <a:ext cx="9887993" cy="717226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85011" y="1167137"/>
            <a:ext cx="115498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875" y="543099"/>
            <a:ext cx="1182033" cy="4949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50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Sample -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1867" y="1689494"/>
            <a:ext cx="11219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Calibri" panose="020F0502020204030204" pitchFamily="34" charset="0"/>
              </a:rPr>
              <a:t>The UNT System has inherent risks </a:t>
            </a:r>
            <a:br>
              <a:rPr lang="en-US" sz="3000" i="1" dirty="0" smtClean="0">
                <a:latin typeface="Calibri" panose="020F0502020204030204" pitchFamily="34" charset="0"/>
              </a:rPr>
            </a:br>
            <a:r>
              <a:rPr lang="en-US" sz="3000" i="1" dirty="0" smtClean="0">
                <a:latin typeface="Calibri" panose="020F0502020204030204" pitchFamily="34" charset="0"/>
              </a:rPr>
              <a:t>that all higher education entities and </a:t>
            </a:r>
            <a:br>
              <a:rPr lang="en-US" sz="3000" i="1" dirty="0" smtClean="0">
                <a:latin typeface="Calibri" panose="020F0502020204030204" pitchFamily="34" charset="0"/>
              </a:rPr>
            </a:br>
            <a:r>
              <a:rPr lang="en-US" sz="3000" i="1" dirty="0" smtClean="0">
                <a:latin typeface="Calibri" panose="020F0502020204030204" pitchFamily="34" charset="0"/>
              </a:rPr>
              <a:t>$1 billion business operations face:</a:t>
            </a:r>
            <a:r>
              <a:rPr lang="en-US" sz="3000" dirty="0" smtClean="0">
                <a:latin typeface="Calibri" panose="020F0502020204030204" pitchFamily="34" charset="0"/>
              </a:rPr>
              <a:t/>
            </a:r>
            <a:br>
              <a:rPr lang="en-US" sz="3000" dirty="0" smtClean="0">
                <a:latin typeface="Calibri" panose="020F0502020204030204" pitchFamily="34" charset="0"/>
              </a:rPr>
            </a:br>
            <a:endParaRPr lang="en-US" sz="3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Life </a:t>
            </a:r>
            <a:r>
              <a:rPr lang="en-US" sz="2000" dirty="0">
                <a:latin typeface="Calibri" panose="020F0502020204030204" pitchFamily="34" charset="0"/>
              </a:rPr>
              <a:t>Safety, </a:t>
            </a:r>
            <a:r>
              <a:rPr lang="en-US" sz="2000" dirty="0" smtClean="0">
                <a:latin typeface="Calibri" panose="020F0502020204030204" pitchFamily="34" charset="0"/>
              </a:rPr>
              <a:t>Crime </a:t>
            </a:r>
            <a:r>
              <a:rPr lang="en-US" sz="2000" dirty="0">
                <a:latin typeface="Calibri" panose="020F0502020204030204" pitchFamily="34" charset="0"/>
              </a:rPr>
              <a:t>and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Environment and Natural Disasters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Finance and Fraud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Information Technology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Property, </a:t>
            </a:r>
            <a:r>
              <a:rPr lang="en-US" sz="2000" dirty="0" smtClean="0">
                <a:latin typeface="Calibri" panose="020F0502020204030204" pitchFamily="34" charset="0"/>
              </a:rPr>
              <a:t>Casualty </a:t>
            </a:r>
            <a:r>
              <a:rPr lang="en-US" sz="2000" dirty="0">
                <a:latin typeface="Calibri" panose="020F0502020204030204" pitchFamily="34" charset="0"/>
              </a:rPr>
              <a:t>and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Emergency Preparedness and Business Continuity</a:t>
            </a:r>
          </a:p>
          <a:p>
            <a:endParaRPr lang="en-US" sz="3000" dirty="0"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6705600" y="1688757"/>
            <a:ext cx="4819135" cy="3797643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11867" y="459251"/>
            <a:ext cx="11623041" cy="707886"/>
            <a:chOff x="311867" y="459251"/>
            <a:chExt cx="11623041" cy="707886"/>
          </a:xfrm>
        </p:grpSpPr>
        <p:sp>
          <p:nvSpPr>
            <p:cNvPr id="13" name="Rectangle 12"/>
            <p:cNvSpPr/>
            <p:nvPr/>
          </p:nvSpPr>
          <p:spPr>
            <a:xfrm>
              <a:off x="311867" y="459251"/>
              <a:ext cx="5288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Opening Slide Sample</a:t>
              </a:r>
              <a:endParaRPr lang="en-US" sz="4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85011" y="1167137"/>
              <a:ext cx="115498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875" y="543099"/>
              <a:ext cx="1182033" cy="494969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 userDrawn="1"/>
        </p:nvSpPr>
        <p:spPr>
          <a:xfrm>
            <a:off x="7094518" y="1925584"/>
            <a:ext cx="41377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UNTS Board of Regents, System leadership and campus leaders will </a:t>
            </a:r>
            <a:r>
              <a:rPr lang="en-US" sz="3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regularly</a:t>
            </a:r>
            <a:r>
              <a:rPr lang="en-US" sz="3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review key risk plans. Highlight text yellow for emphasis when using text box.</a:t>
            </a:r>
          </a:p>
        </p:txBody>
      </p:sp>
      <p:sp>
        <p:nvSpPr>
          <p:cNvPr id="2" name="Rectangle 1"/>
          <p:cNvSpPr/>
          <p:nvPr userDrawn="1"/>
        </p:nvSpPr>
        <p:spPr>
          <a:xfrm rot="-1320000">
            <a:off x="1439390" y="3044225"/>
            <a:ext cx="8964890" cy="79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For  Reference  Only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58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S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599582"/>
            <a:ext cx="12192000" cy="258417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515681"/>
            <a:ext cx="12192000" cy="839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11867" y="1689494"/>
            <a:ext cx="112199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smtClean="0">
                <a:latin typeface="Calibri" panose="020F0502020204030204" pitchFamily="34" charset="0"/>
              </a:rPr>
              <a:t>The UNT System has inherent risks </a:t>
            </a:r>
            <a:br>
              <a:rPr lang="en-US" sz="3000" i="1" dirty="0" smtClean="0">
                <a:latin typeface="Calibri" panose="020F0502020204030204" pitchFamily="34" charset="0"/>
              </a:rPr>
            </a:br>
            <a:r>
              <a:rPr lang="en-US" sz="3000" i="1" dirty="0" smtClean="0">
                <a:latin typeface="Calibri" panose="020F0502020204030204" pitchFamily="34" charset="0"/>
              </a:rPr>
              <a:t>that all higher education entities and </a:t>
            </a:r>
            <a:br>
              <a:rPr lang="en-US" sz="3000" i="1" dirty="0" smtClean="0">
                <a:latin typeface="Calibri" panose="020F0502020204030204" pitchFamily="34" charset="0"/>
              </a:rPr>
            </a:br>
            <a:r>
              <a:rPr lang="en-US" sz="3000" i="1" dirty="0" smtClean="0">
                <a:latin typeface="Calibri" panose="020F0502020204030204" pitchFamily="34" charset="0"/>
              </a:rPr>
              <a:t>$1 billion business operations face:</a:t>
            </a:r>
            <a:r>
              <a:rPr lang="en-US" sz="3000" dirty="0" smtClean="0">
                <a:latin typeface="Calibri" panose="020F0502020204030204" pitchFamily="34" charset="0"/>
              </a:rPr>
              <a:t/>
            </a:r>
            <a:br>
              <a:rPr lang="en-US" sz="3000" dirty="0" smtClean="0">
                <a:latin typeface="Calibri" panose="020F0502020204030204" pitchFamily="34" charset="0"/>
              </a:rPr>
            </a:br>
            <a:endParaRPr lang="en-US" sz="3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Life </a:t>
            </a:r>
            <a:r>
              <a:rPr lang="en-US" sz="2000" dirty="0">
                <a:latin typeface="Calibri" panose="020F0502020204030204" pitchFamily="34" charset="0"/>
              </a:rPr>
              <a:t>Safety, </a:t>
            </a:r>
            <a:r>
              <a:rPr lang="en-US" sz="2000" dirty="0" smtClean="0">
                <a:latin typeface="Calibri" panose="020F0502020204030204" pitchFamily="34" charset="0"/>
              </a:rPr>
              <a:t>Crime </a:t>
            </a:r>
            <a:r>
              <a:rPr lang="en-US" sz="2000" dirty="0">
                <a:latin typeface="Calibri" panose="020F0502020204030204" pitchFamily="34" charset="0"/>
              </a:rPr>
              <a:t>and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Environment and Natural Disasters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Finance and Fraud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Information Technology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Property, </a:t>
            </a:r>
            <a:r>
              <a:rPr lang="en-US" sz="2000" dirty="0" smtClean="0">
                <a:latin typeface="Calibri" panose="020F0502020204030204" pitchFamily="34" charset="0"/>
              </a:rPr>
              <a:t>Casualty </a:t>
            </a:r>
            <a:r>
              <a:rPr lang="en-US" sz="2000" dirty="0">
                <a:latin typeface="Calibri" panose="020F0502020204030204" pitchFamily="34" charset="0"/>
              </a:rPr>
              <a:t>and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Emergency Preparedness and Business Continuity</a:t>
            </a:r>
          </a:p>
          <a:p>
            <a:endParaRPr lang="en-US" sz="3000" dirty="0">
              <a:latin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11867" y="459251"/>
            <a:ext cx="11623041" cy="707886"/>
            <a:chOff x="311867" y="459251"/>
            <a:chExt cx="11623041" cy="707886"/>
          </a:xfrm>
        </p:grpSpPr>
        <p:sp>
          <p:nvSpPr>
            <p:cNvPr id="16" name="Rectangle 15"/>
            <p:cNvSpPr/>
            <p:nvPr/>
          </p:nvSpPr>
          <p:spPr>
            <a:xfrm>
              <a:off x="311867" y="459251"/>
              <a:ext cx="505939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Closing Slide Sample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85011" y="1167137"/>
              <a:ext cx="115498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2875" y="543099"/>
              <a:ext cx="1182033" cy="494969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 userDrawn="1"/>
        </p:nvSpPr>
        <p:spPr>
          <a:xfrm>
            <a:off x="6705600" y="1688757"/>
            <a:ext cx="4819135" cy="3797643"/>
          </a:xfrm>
          <a:prstGeom prst="rect">
            <a:avLst/>
          </a:prstGeom>
          <a:solidFill>
            <a:srgbClr val="007B3B"/>
          </a:solidFill>
          <a:ln>
            <a:solidFill>
              <a:srgbClr val="007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705600" y="2156417"/>
            <a:ext cx="48262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QUESTIONS?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Paul Corliss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UNT System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Director of Communications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214.752.5985</a:t>
            </a:r>
            <a:b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paul.corliss@untsystem.edu </a:t>
            </a:r>
          </a:p>
        </p:txBody>
      </p:sp>
      <p:sp>
        <p:nvSpPr>
          <p:cNvPr id="11" name="Rectangle 10"/>
          <p:cNvSpPr/>
          <p:nvPr userDrawn="1"/>
        </p:nvSpPr>
        <p:spPr>
          <a:xfrm rot="-1320000">
            <a:off x="1439390" y="3044225"/>
            <a:ext cx="8964890" cy="791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For  Reference  Only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5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4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708" r:id="rId3"/>
    <p:sldLayoutId id="2147483709" r:id="rId4"/>
    <p:sldLayoutId id="2147483682" r:id="rId5"/>
    <p:sldLayoutId id="2147483683" r:id="rId6"/>
    <p:sldLayoutId id="2147483650" r:id="rId7"/>
    <p:sldLayoutId id="2147483707" r:id="rId8"/>
    <p:sldLayoutId id="2147483706" r:id="rId9"/>
    <p:sldLayoutId id="2147483686" r:id="rId10"/>
    <p:sldLayoutId id="2147483684" r:id="rId11"/>
    <p:sldLayoutId id="2147483687" r:id="rId12"/>
    <p:sldLayoutId id="2147483689" r:id="rId13"/>
    <p:sldLayoutId id="2147483690" r:id="rId14"/>
    <p:sldLayoutId id="2147483685" r:id="rId15"/>
    <p:sldLayoutId id="2147483688" r:id="rId16"/>
    <p:sldLayoutId id="2147483652" r:id="rId17"/>
    <p:sldLayoutId id="2147483692" r:id="rId18"/>
    <p:sldLayoutId id="2147483696" r:id="rId19"/>
    <p:sldLayoutId id="2147483691" r:id="rId20"/>
    <p:sldLayoutId id="2147483693" r:id="rId21"/>
    <p:sldLayoutId id="2147483694" r:id="rId22"/>
    <p:sldLayoutId id="2147483695" r:id="rId23"/>
    <p:sldLayoutId id="2147483701" r:id="rId24"/>
    <p:sldLayoutId id="2147483705" r:id="rId25"/>
    <p:sldLayoutId id="2147483697" r:id="rId26"/>
    <p:sldLayoutId id="2147483702" r:id="rId27"/>
    <p:sldLayoutId id="2147483703" r:id="rId28"/>
    <p:sldLayoutId id="2147483704" r:id="rId29"/>
    <p:sldLayoutId id="2147483654" r:id="rId30"/>
    <p:sldLayoutId id="2147483655" r:id="rId3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8232"/>
            <a:ext cx="10515600" cy="1977086"/>
          </a:xfrm>
        </p:spPr>
        <p:txBody>
          <a:bodyPr/>
          <a:lstStyle/>
          <a:p>
            <a:r>
              <a:rPr lang="en-US" dirty="0" err="1" smtClean="0"/>
              <a:t>PCard</a:t>
            </a:r>
            <a:r>
              <a:rPr lang="en-US" dirty="0" smtClean="0"/>
              <a:t> Holder Overview</a:t>
            </a:r>
            <a:br>
              <a:rPr lang="en-US" dirty="0" smtClean="0"/>
            </a:b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Concur </a:t>
            </a:r>
            <a:r>
              <a:rPr lang="en-US" dirty="0" err="1" smtClean="0"/>
              <a:t>PCard</a:t>
            </a:r>
            <a:r>
              <a:rPr lang="en-US" dirty="0" smtClean="0"/>
              <a:t>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fld id="{722615CF-DEF2-434B-B83D-A5FE836FE7A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3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95425" y="1117601"/>
            <a:ext cx="9144000" cy="53498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en-US" sz="2400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  <a:defRPr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04976" y="1426029"/>
            <a:ext cx="8589963" cy="531767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endParaRPr lang="en-US" sz="3600" b="1" dirty="0">
              <a:latin typeface="+mn-lt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44096" y="1687485"/>
            <a:ext cx="4565132" cy="1846160"/>
            <a:chOff x="3148546" y="1569113"/>
            <a:chExt cx="4922500" cy="1656558"/>
          </a:xfrm>
        </p:grpSpPr>
        <p:sp>
          <p:nvSpPr>
            <p:cNvPr id="7" name="Freeform 6"/>
            <p:cNvSpPr/>
            <p:nvPr/>
          </p:nvSpPr>
          <p:spPr>
            <a:xfrm>
              <a:off x="3345742" y="1569113"/>
              <a:ext cx="4725304" cy="1656558"/>
            </a:xfrm>
            <a:custGeom>
              <a:avLst/>
              <a:gdLst>
                <a:gd name="connsiteX0" fmla="*/ 0 w 5402410"/>
                <a:gd name="connsiteY0" fmla="*/ 0 h 1903725"/>
                <a:gd name="connsiteX1" fmla="*/ 5402410 w 5402410"/>
                <a:gd name="connsiteY1" fmla="*/ 0 h 1903725"/>
                <a:gd name="connsiteX2" fmla="*/ 5402410 w 5402410"/>
                <a:gd name="connsiteY2" fmla="*/ 1903725 h 1903725"/>
                <a:gd name="connsiteX3" fmla="*/ 0 w 5402410"/>
                <a:gd name="connsiteY3" fmla="*/ 1903725 h 1903725"/>
                <a:gd name="connsiteX4" fmla="*/ 0 w 5402410"/>
                <a:gd name="connsiteY4" fmla="*/ 0 h 190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2410" h="1903725">
                  <a:moveTo>
                    <a:pt x="0" y="0"/>
                  </a:moveTo>
                  <a:lnTo>
                    <a:pt x="5402410" y="0"/>
                  </a:lnTo>
                  <a:lnTo>
                    <a:pt x="5402410" y="1903725"/>
                  </a:lnTo>
                  <a:lnTo>
                    <a:pt x="0" y="19037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48235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510" tIns="106680" rIns="106680" bIns="10668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i="1" u="sng" dirty="0" smtClean="0">
                  <a:latin typeface="Georgia" panose="02040502050405020303" pitchFamily="18" charset="0"/>
                </a:rPr>
                <a:t>Proprietary</a:t>
              </a:r>
              <a:r>
                <a:rPr lang="en-US" sz="1600" b="1" dirty="0">
                  <a:latin typeface="Georgia" panose="02040502050405020303" pitchFamily="18" charset="0"/>
                </a:rPr>
                <a:t>:  </a:t>
              </a:r>
              <a:r>
                <a:rPr lang="en-US" sz="1600" dirty="0">
                  <a:latin typeface="Georgia" panose="02040502050405020303" pitchFamily="18" charset="0"/>
                </a:rPr>
                <a:t>Supplier has   exclusive rights to trade information OR consistent, continued use of supplier’s goods/services is required to maintain integrity of UNT  </a:t>
              </a:r>
              <a:r>
                <a:rPr lang="en-US" sz="1600" dirty="0" smtClean="0">
                  <a:latin typeface="Georgia" panose="02040502050405020303" pitchFamily="18" charset="0"/>
                </a:rPr>
                <a:t> System </a:t>
              </a:r>
              <a:r>
                <a:rPr lang="en-US" sz="1600" dirty="0">
                  <a:latin typeface="Georgia" panose="02040502050405020303" pitchFamily="18" charset="0"/>
                </a:rPr>
                <a:t>research, etc</a:t>
              </a:r>
              <a:r>
                <a:rPr lang="en-US" sz="1600" dirty="0" smtClean="0">
                  <a:latin typeface="Georgia" panose="02040502050405020303" pitchFamily="18" charset="0"/>
                </a:rPr>
                <a:t>.</a:t>
              </a:r>
              <a:endParaRPr lang="en-US" sz="1600" dirty="0">
                <a:latin typeface="Georgia" panose="02040502050405020303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148546" y="1960429"/>
              <a:ext cx="824909" cy="69023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495425" y="1687486"/>
            <a:ext cx="4156075" cy="1845424"/>
            <a:chOff x="2668606" y="1167097"/>
            <a:chExt cx="6624555" cy="2001227"/>
          </a:xfrm>
        </p:grpSpPr>
        <p:sp>
          <p:nvSpPr>
            <p:cNvPr id="10" name="Freeform 9"/>
            <p:cNvSpPr/>
            <p:nvPr/>
          </p:nvSpPr>
          <p:spPr>
            <a:xfrm>
              <a:off x="3002619" y="1167097"/>
              <a:ext cx="6290542" cy="2001227"/>
            </a:xfrm>
            <a:custGeom>
              <a:avLst/>
              <a:gdLst>
                <a:gd name="connsiteX0" fmla="*/ 0 w 5402410"/>
                <a:gd name="connsiteY0" fmla="*/ 0 h 1903725"/>
                <a:gd name="connsiteX1" fmla="*/ 5402410 w 5402410"/>
                <a:gd name="connsiteY1" fmla="*/ 0 h 1903725"/>
                <a:gd name="connsiteX2" fmla="*/ 5402410 w 5402410"/>
                <a:gd name="connsiteY2" fmla="*/ 1903725 h 1903725"/>
                <a:gd name="connsiteX3" fmla="*/ 0 w 5402410"/>
                <a:gd name="connsiteY3" fmla="*/ 1903725 h 1903725"/>
                <a:gd name="connsiteX4" fmla="*/ 0 w 5402410"/>
                <a:gd name="connsiteY4" fmla="*/ 0 h 190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2410" h="1903725">
                  <a:moveTo>
                    <a:pt x="0" y="0"/>
                  </a:moveTo>
                  <a:lnTo>
                    <a:pt x="5402410" y="0"/>
                  </a:lnTo>
                  <a:lnTo>
                    <a:pt x="5402410" y="1903725"/>
                  </a:lnTo>
                  <a:lnTo>
                    <a:pt x="0" y="19037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48235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510" tIns="106680" rIns="106680" bIns="10668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i="1" u="sng" dirty="0">
                  <a:latin typeface="Georgia" panose="02040502050405020303" pitchFamily="18" charset="0"/>
                </a:rPr>
                <a:t>Sole Source</a:t>
              </a:r>
              <a:r>
                <a:rPr lang="en-US" sz="1600" b="1" dirty="0">
                  <a:latin typeface="Georgia" panose="02040502050405020303" pitchFamily="18" charset="0"/>
                </a:rPr>
                <a:t>:  </a:t>
              </a:r>
              <a:r>
                <a:rPr lang="en-US" sz="1600" dirty="0">
                  <a:latin typeface="Georgia" panose="02040502050405020303" pitchFamily="18" charset="0"/>
                </a:rPr>
                <a:t>Supplier is the only source of good/service due to patent, licensing restrictions, contract restrictions, or lack of competitor(s).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8606" y="1646336"/>
              <a:ext cx="1261914" cy="827867"/>
            </a:xfrm>
            <a:prstGeom prst="rect">
              <a:avLst/>
            </a:prstGeom>
            <a:solidFill>
              <a:srgbClr val="CAB1F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oup 11"/>
          <p:cNvGrpSpPr/>
          <p:nvPr/>
        </p:nvGrpSpPr>
        <p:grpSpPr>
          <a:xfrm>
            <a:off x="5744095" y="3680378"/>
            <a:ext cx="4565131" cy="1759046"/>
            <a:chOff x="5953585" y="3660776"/>
            <a:chExt cx="4341353" cy="1889832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5953585" y="3660776"/>
              <a:ext cx="4341353" cy="1879600"/>
              <a:chOff x="3558630" y="-1319643"/>
              <a:chExt cx="5499038" cy="433891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3791304" y="-1319643"/>
                <a:ext cx="5266364" cy="4338918"/>
              </a:xfrm>
              <a:custGeom>
                <a:avLst/>
                <a:gdLst>
                  <a:gd name="connsiteX0" fmla="*/ 0 w 5402410"/>
                  <a:gd name="connsiteY0" fmla="*/ 0 h 1903725"/>
                  <a:gd name="connsiteX1" fmla="*/ 5402410 w 5402410"/>
                  <a:gd name="connsiteY1" fmla="*/ 0 h 1903725"/>
                  <a:gd name="connsiteX2" fmla="*/ 5402410 w 5402410"/>
                  <a:gd name="connsiteY2" fmla="*/ 1903725 h 1903725"/>
                  <a:gd name="connsiteX3" fmla="*/ 0 w 5402410"/>
                  <a:gd name="connsiteY3" fmla="*/ 1903725 h 1903725"/>
                  <a:gd name="connsiteX4" fmla="*/ 0 w 5402410"/>
                  <a:gd name="connsiteY4" fmla="*/ 0 h 1903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2410" h="1903725">
                    <a:moveTo>
                      <a:pt x="0" y="0"/>
                    </a:moveTo>
                    <a:lnTo>
                      <a:pt x="5402410" y="0"/>
                    </a:lnTo>
                    <a:lnTo>
                      <a:pt x="5402410" y="1903725"/>
                    </a:lnTo>
                    <a:lnTo>
                      <a:pt x="0" y="1903725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solidFill>
                  <a:srgbClr val="548235"/>
                </a:solidFill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143510" tIns="106680" rIns="106680" bIns="106680" spcCol="1270" anchor="ctr"/>
              <a:lstStyle/>
              <a:p>
                <a:pPr defTabSz="12446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558630" y="-365946"/>
                <a:ext cx="933906" cy="1993100"/>
              </a:xfrm>
              <a:prstGeom prst="rect">
                <a:avLst/>
              </a:prstGeom>
              <a:solidFill>
                <a:srgbClr val="9AC87A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sp>
          <p:nvSpPr>
            <p:cNvPr id="14" name="Rectangle 13"/>
            <p:cNvSpPr/>
            <p:nvPr/>
          </p:nvSpPr>
          <p:spPr>
            <a:xfrm>
              <a:off x="7199651" y="3864243"/>
              <a:ext cx="2879985" cy="1686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44600">
                <a:defRPr/>
              </a:pPr>
              <a:r>
                <a:rPr lang="en-US" sz="1600" b="1" i="1" u="sng" dirty="0">
                  <a:latin typeface="Georgia" panose="02040502050405020303" pitchFamily="18" charset="0"/>
                </a:rPr>
                <a:t>State or UNT System Contract</a:t>
              </a:r>
              <a:r>
                <a:rPr lang="en-US" sz="1600" b="1" dirty="0">
                  <a:latin typeface="Georgia" panose="02040502050405020303" pitchFamily="18" charset="0"/>
                </a:rPr>
                <a:t>: </a:t>
              </a:r>
            </a:p>
            <a:p>
              <a:pPr defTabSz="1244600">
                <a:defRPr/>
              </a:pPr>
              <a:r>
                <a:rPr lang="en-US" sz="1600" dirty="0">
                  <a:latin typeface="Georgia" panose="02040502050405020303" pitchFamily="18" charset="0"/>
                </a:rPr>
                <a:t>Supplier is quoting from an existing </a:t>
              </a:r>
              <a:r>
                <a:rPr lang="en-US" sz="1600" dirty="0" smtClean="0">
                  <a:latin typeface="Georgia" panose="02040502050405020303" pitchFamily="18" charset="0"/>
                </a:rPr>
                <a:t>state </a:t>
              </a:r>
              <a:r>
                <a:rPr lang="en-US" sz="1600" dirty="0">
                  <a:latin typeface="Georgia" panose="02040502050405020303" pitchFamily="18" charset="0"/>
                </a:rPr>
                <a:t>contract, or there is a </a:t>
              </a:r>
              <a:r>
                <a:rPr lang="en-US" sz="1600" dirty="0" smtClean="0">
                  <a:latin typeface="Georgia" panose="02040502050405020303" pitchFamily="18" charset="0"/>
                </a:rPr>
                <a:t>UNT System-negotiated </a:t>
              </a:r>
              <a:r>
                <a:rPr lang="en-US" sz="1600" dirty="0">
                  <a:latin typeface="Georgia" panose="02040502050405020303" pitchFamily="18" charset="0"/>
                </a:rPr>
                <a:t>contract already </a:t>
              </a:r>
              <a:r>
                <a:rPr lang="en-US" sz="1600" dirty="0" smtClean="0">
                  <a:latin typeface="Georgia" panose="02040502050405020303" pitchFamily="18" charset="0"/>
                </a:rPr>
                <a:t>in </a:t>
              </a:r>
              <a:r>
                <a:rPr lang="en-US" sz="1600" dirty="0">
                  <a:latin typeface="Georgia" panose="02040502050405020303" pitchFamily="18" charset="0"/>
                </a:rPr>
                <a:t>place.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77844" y="3689352"/>
            <a:ext cx="4173655" cy="1749522"/>
            <a:chOff x="1810677" y="3687764"/>
            <a:chExt cx="3855111" cy="1881187"/>
          </a:xfrm>
        </p:grpSpPr>
        <p:sp>
          <p:nvSpPr>
            <p:cNvPr id="18" name="Freeform 17"/>
            <p:cNvSpPr/>
            <p:nvPr/>
          </p:nvSpPr>
          <p:spPr bwMode="auto">
            <a:xfrm>
              <a:off x="2006600" y="3687764"/>
              <a:ext cx="3659188" cy="1881187"/>
            </a:xfrm>
            <a:custGeom>
              <a:avLst/>
              <a:gdLst>
                <a:gd name="connsiteX0" fmla="*/ 0 w 5402410"/>
                <a:gd name="connsiteY0" fmla="*/ 0 h 1903725"/>
                <a:gd name="connsiteX1" fmla="*/ 5402410 w 5402410"/>
                <a:gd name="connsiteY1" fmla="*/ 0 h 1903725"/>
                <a:gd name="connsiteX2" fmla="*/ 5402410 w 5402410"/>
                <a:gd name="connsiteY2" fmla="*/ 1903725 h 1903725"/>
                <a:gd name="connsiteX3" fmla="*/ 0 w 5402410"/>
                <a:gd name="connsiteY3" fmla="*/ 1903725 h 1903725"/>
                <a:gd name="connsiteX4" fmla="*/ 0 w 5402410"/>
                <a:gd name="connsiteY4" fmla="*/ 0 h 190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2410" h="1903725">
                  <a:moveTo>
                    <a:pt x="0" y="0"/>
                  </a:moveTo>
                  <a:lnTo>
                    <a:pt x="5402410" y="0"/>
                  </a:lnTo>
                  <a:lnTo>
                    <a:pt x="5402410" y="1903725"/>
                  </a:lnTo>
                  <a:lnTo>
                    <a:pt x="0" y="190372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48235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43510" tIns="106680" rIns="106680" bIns="106680" spcCol="1270" anchor="ctr"/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1600" dirty="0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810677" y="4096195"/>
              <a:ext cx="747507" cy="8595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2822131" y="3840163"/>
              <a:ext cx="2829369" cy="1528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i="1" u="sng" dirty="0">
                  <a:latin typeface="Georgia" panose="02040502050405020303" pitchFamily="18" charset="0"/>
                </a:rPr>
                <a:t>Co-operative Contrac</a:t>
              </a:r>
              <a:r>
                <a:rPr lang="en-US" sz="1600" b="1" dirty="0">
                  <a:latin typeface="Georgia" panose="02040502050405020303" pitchFamily="18" charset="0"/>
                </a:rPr>
                <a:t>t:  </a:t>
              </a:r>
              <a:r>
                <a:rPr lang="en-US" sz="1600" dirty="0">
                  <a:latin typeface="Georgia" panose="02040502050405020303" pitchFamily="18" charset="0"/>
                </a:rPr>
                <a:t>Supplier is quoting from one of the co-operatives of which UNT System is a member.  Quote must list the name of the co-operative and contract number.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2822131" y="626583"/>
            <a:ext cx="74002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Georgia"/>
                <a:cs typeface="Georgia"/>
              </a:rPr>
              <a:t>Exceptions to Bid Requirements</a:t>
            </a:r>
          </a:p>
        </p:txBody>
      </p:sp>
      <p:sp>
        <p:nvSpPr>
          <p:cNvPr id="22" name="Slide Number Placeholder 1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206" y="1413236"/>
            <a:ext cx="7510006" cy="852483"/>
          </a:xfrm>
        </p:spPr>
        <p:txBody>
          <a:bodyPr/>
          <a:lstStyle/>
          <a:p>
            <a:r>
              <a:rPr lang="en-US" sz="4000" dirty="0" smtClean="0"/>
              <a:t>Informal Bid Assistance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3869" y="2336307"/>
            <a:ext cx="102160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/>
            <a:r>
              <a:rPr lang="en-US" sz="2000" dirty="0" smtClean="0">
                <a:latin typeface="Georgia"/>
                <a:cs typeface="Georgia"/>
              </a:rPr>
              <a:t>Purchases between $5K and $25K </a:t>
            </a:r>
            <a:r>
              <a:rPr lang="en-US" sz="2000" b="1" dirty="0" smtClean="0">
                <a:latin typeface="Georgia"/>
                <a:cs typeface="Georgia"/>
              </a:rPr>
              <a:t>require</a:t>
            </a:r>
            <a:r>
              <a:rPr lang="en-US" sz="2000" dirty="0" smtClean="0">
                <a:latin typeface="Georgia"/>
                <a:cs typeface="Georgia"/>
              </a:rPr>
              <a:t> informal bids/quotes</a:t>
            </a:r>
          </a:p>
          <a:p>
            <a:pPr marL="457200" lvl="0" indent="-457200"/>
            <a:endParaRPr lang="en-US" sz="2000" i="1" dirty="0" smtClean="0">
              <a:latin typeface="Georgia"/>
              <a:cs typeface="Georgi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Attempts to gather bids from HUB vendors must meet the State’s Good Faith Effort guidelines.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Seek bids BEFORE selecting a vendor and submitting requisition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Bids to include vendors who actually do the service/sell the product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Bids to include vendors from the local area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Allow sufficient/equitable time to respond</a:t>
            </a:r>
          </a:p>
          <a:p>
            <a:pPr marL="914400" lvl="1" indent="-457200"/>
            <a:endParaRPr lang="en-US" sz="2000" i="1" dirty="0" smtClean="0">
              <a:latin typeface="Georgia"/>
              <a:cs typeface="Georgia"/>
            </a:endParaRPr>
          </a:p>
          <a:p>
            <a:pPr marL="914400" lvl="1" indent="-457200"/>
            <a:endParaRPr lang="en-US" sz="2000" i="1" dirty="0" smtClean="0">
              <a:latin typeface="Georgia"/>
              <a:cs typeface="Georgia"/>
            </a:endParaRPr>
          </a:p>
          <a:p>
            <a:pPr marL="914400" lvl="1" indent="-457200" algn="ctr"/>
            <a:r>
              <a:rPr lang="en-US" sz="2000" i="1" dirty="0" smtClean="0">
                <a:latin typeface="Georgia"/>
                <a:cs typeface="Georgia"/>
              </a:rPr>
              <a:t>Purchases over $25K - should utilize a co-op</a:t>
            </a:r>
          </a:p>
          <a:p>
            <a:pPr marL="914400" lvl="1" indent="-457200"/>
            <a:endParaRPr lang="en-US" sz="2000" dirty="0" smtClean="0">
              <a:latin typeface="Georgia"/>
              <a:cs typeface="Georgia"/>
            </a:endParaRPr>
          </a:p>
          <a:p>
            <a:pPr marL="914400" lvl="1" indent="-457200"/>
            <a:endParaRPr lang="en-US" sz="2000" dirty="0" smtClean="0">
              <a:latin typeface="Georgia"/>
              <a:cs typeface="Georgi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Georgia"/>
              <a:cs typeface="Georgi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618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505" y="1081913"/>
            <a:ext cx="10515600" cy="1034875"/>
          </a:xfrm>
        </p:spPr>
        <p:txBody>
          <a:bodyPr/>
          <a:lstStyle/>
          <a:p>
            <a:r>
              <a:rPr lang="en-US" sz="4000" dirty="0" smtClean="0"/>
              <a:t>Informal Bid Assistance - continued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3870" y="2148148"/>
            <a:ext cx="10628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000" b="1" dirty="0" smtClean="0">
                <a:latin typeface="Georgia"/>
                <a:cs typeface="Georgia"/>
              </a:rPr>
              <a:t>HUB Team </a:t>
            </a:r>
          </a:p>
          <a:p>
            <a:pPr marL="457200" indent="-457200"/>
            <a:endParaRPr lang="en-US" sz="2000" b="1" dirty="0" smtClean="0">
              <a:latin typeface="Georgia"/>
              <a:cs typeface="Georgia"/>
            </a:endParaRPr>
          </a:p>
          <a:p>
            <a:pPr marL="457200" indent="-457200">
              <a:buFont typeface="Arial"/>
              <a:buChar char="•"/>
            </a:pPr>
            <a:r>
              <a:rPr lang="en-US" sz="2000" dirty="0" smtClean="0">
                <a:latin typeface="Georgia"/>
                <a:cs typeface="Georgia"/>
              </a:rPr>
              <a:t>Will solicit bids/quotes on the Department’s behalf using appropriate</a:t>
            </a:r>
            <a:r>
              <a:rPr lang="en-US" sz="2000" dirty="0">
                <a:latin typeface="Georgia"/>
                <a:cs typeface="Georgia"/>
              </a:rPr>
              <a:t>, local vendors from the State’s </a:t>
            </a:r>
            <a:r>
              <a:rPr lang="en-US" sz="2000" dirty="0" smtClean="0">
                <a:latin typeface="Georgia"/>
                <a:cs typeface="Georgia"/>
              </a:rPr>
              <a:t>CMBL and utilize </a:t>
            </a:r>
            <a:r>
              <a:rPr lang="en-US" sz="2000" dirty="0" err="1" smtClean="0">
                <a:latin typeface="Georgia"/>
                <a:cs typeface="Georgia"/>
              </a:rPr>
              <a:t>UNT’s</a:t>
            </a:r>
            <a:r>
              <a:rPr lang="en-US" sz="2000" dirty="0" smtClean="0">
                <a:latin typeface="Georgia"/>
                <a:cs typeface="Georgia"/>
              </a:rPr>
              <a:t> network of interested HUB vendors.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Ensure Bid Solicitation process satisfies State GFE requirements.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Gather quotes (send specifications)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Provide the Department with a list of appropriate HUB vendors</a:t>
            </a:r>
          </a:p>
          <a:p>
            <a:pPr lvl="1" algn="ctr"/>
            <a:endParaRPr lang="en-US" sz="2000" dirty="0">
              <a:latin typeface="Georgia"/>
              <a:cs typeface="Georgia"/>
            </a:endParaRPr>
          </a:p>
          <a:p>
            <a:pPr lvl="1" algn="ctr"/>
            <a:r>
              <a:rPr lang="en-US" sz="2000" i="1" dirty="0" smtClean="0">
                <a:latin typeface="Georgia"/>
                <a:cs typeface="Georgia"/>
              </a:rPr>
              <a:t>Contact us at HUB@UNTSystem.edu</a:t>
            </a:r>
          </a:p>
        </p:txBody>
      </p:sp>
    </p:spTree>
    <p:extLst>
      <p:ext uri="{BB962C8B-B14F-4D97-AF65-F5344CB8AC3E}">
        <p14:creationId xmlns:p14="http://schemas.microsoft.com/office/powerpoint/2010/main" val="39387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505" y="1374880"/>
            <a:ext cx="9093239" cy="852483"/>
          </a:xfrm>
        </p:spPr>
        <p:txBody>
          <a:bodyPr/>
          <a:lstStyle/>
          <a:p>
            <a:r>
              <a:rPr lang="en-US" sz="4000" dirty="0" smtClean="0"/>
              <a:t>HUB Program – State of Texas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0505" y="2242228"/>
            <a:ext cx="96733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What is a HUB - Historically Underutilized Businesses?</a:t>
            </a:r>
          </a:p>
          <a:p>
            <a:pPr marL="914400" lvl="1" indent="-457200"/>
            <a:r>
              <a:rPr lang="en-US" sz="2000" dirty="0" smtClean="0">
                <a:latin typeface="Georgia"/>
                <a:cs typeface="Georgia"/>
              </a:rPr>
              <a:t>	Business owned by a minority, woman, or a service-disabled veteran</a:t>
            </a:r>
          </a:p>
          <a:p>
            <a:pPr marL="914400" lvl="1" indent="-457200"/>
            <a:r>
              <a:rPr lang="en-US" sz="2000" dirty="0" smtClean="0">
                <a:latin typeface="Georgia"/>
                <a:cs typeface="Georgia"/>
              </a:rPr>
              <a:t>	Business owner is a Texan who actively controls the business</a:t>
            </a:r>
          </a:p>
          <a:p>
            <a:pPr marL="914400" lvl="1" indent="-457200"/>
            <a:r>
              <a:rPr lang="en-US" sz="2000" dirty="0" smtClean="0">
                <a:latin typeface="Georgia"/>
                <a:cs typeface="Georgia"/>
              </a:rPr>
              <a:t>	Business is State certified/registered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Georgia"/>
              <a:cs typeface="Georgi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HUB Program establishes procurement “goals” not quotas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Georgia"/>
              <a:cs typeface="Georgi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Each member institution Leader (University President/CFO or Chancellor) must justify if there is a failure to meet HUB utilization goals.</a:t>
            </a:r>
            <a:endParaRPr lang="en-US"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196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307" y="1246031"/>
            <a:ext cx="10653386" cy="729637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Protect yourself and the Purchasing Card!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5685" y="2114393"/>
            <a:ext cx="11637768" cy="35774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Take care to protect against accidental use of the card. 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Helpful Hints:</a:t>
            </a:r>
          </a:p>
          <a:p>
            <a:pPr marL="803275" lvl="2" indent="-346075">
              <a:buFont typeface="Arial" charset="0"/>
              <a:buChar char="•"/>
            </a:pPr>
            <a:r>
              <a:rPr lang="en-US" b="1" u="sng" dirty="0" smtClean="0">
                <a:latin typeface="Georgia" panose="02040502050405020303" pitchFamily="18" charset="0"/>
              </a:rPr>
              <a:t>Use Card Sleeve provided</a:t>
            </a:r>
          </a:p>
          <a:p>
            <a:pPr marL="803275" lvl="2" indent="-346075">
              <a:buFont typeface="Arial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Place the card in your wallet or purse in a location different from any personal credit or debit cards.</a:t>
            </a:r>
          </a:p>
          <a:p>
            <a:pPr marL="803275" lvl="2" indent="-346075">
              <a:buFont typeface="Arial" charset="0"/>
              <a:buChar char="•"/>
            </a:pPr>
            <a:r>
              <a:rPr lang="en-US" dirty="0" smtClean="0">
                <a:latin typeface="Georgia" panose="02040502050405020303" pitchFamily="18" charset="0"/>
              </a:rPr>
              <a:t>Create separate online account for the </a:t>
            </a:r>
            <a:r>
              <a:rPr lang="en-US" dirty="0" err="1" smtClean="0">
                <a:latin typeface="Georgia" panose="02040502050405020303" pitchFamily="18" charset="0"/>
              </a:rPr>
              <a:t>PCard</a:t>
            </a:r>
            <a:r>
              <a:rPr lang="en-US" dirty="0" smtClean="0">
                <a:latin typeface="Georgia" panose="02040502050405020303" pitchFamily="18" charset="0"/>
              </a:rPr>
              <a:t> use.</a:t>
            </a:r>
          </a:p>
          <a:p>
            <a:pPr marL="803275" lvl="3" indent="-346075">
              <a:buFont typeface="Arial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Ensure the Purchasing Card is used appropriately and with intent, each and every time.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Accident usage of the Purchasing Card for a personal purchase is a violation of the program guidelines and may result in </a:t>
            </a:r>
            <a:r>
              <a:rPr lang="en-US" sz="2000" b="1" u="sng" dirty="0" smtClean="0">
                <a:solidFill>
                  <a:schemeClr val="tx1"/>
                </a:solidFill>
              </a:rPr>
              <a:t>permanent revocation.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Pcard</a:t>
            </a:r>
            <a:r>
              <a:rPr lang="en-US" sz="2000" dirty="0" smtClean="0">
                <a:solidFill>
                  <a:schemeClr val="tx1"/>
                </a:solidFill>
              </a:rPr>
              <a:t> Administration Team should be notified as soon as a violation is realized, and restitution should be made immediately.</a:t>
            </a:r>
          </a:p>
          <a:p>
            <a:pPr marL="346075" lvl="2" indent="-346075">
              <a:buNone/>
            </a:pPr>
            <a:endParaRPr lang="en-US" dirty="0" smtClean="0">
              <a:latin typeface="Georgia" panose="02040502050405020303" pitchFamily="18" charset="0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52650" y="937107"/>
            <a:ext cx="7886700" cy="1085602"/>
          </a:xfrm>
        </p:spPr>
        <p:txBody>
          <a:bodyPr/>
          <a:lstStyle/>
          <a:p>
            <a:pPr algn="ctr"/>
            <a:r>
              <a:rPr lang="en-US" sz="4000" dirty="0" smtClean="0"/>
              <a:t>Declined </a:t>
            </a:r>
            <a:r>
              <a:rPr lang="en-US" sz="4000" dirty="0" err="1" smtClean="0"/>
              <a:t>Transaction(s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6569" y="1803189"/>
            <a:ext cx="11178861" cy="41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latin typeface="Georgia" panose="02040502050405020303" pitchFamily="18" charset="0"/>
              </a:rPr>
              <a:t>If a Transaction is Declined - 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Holder should call Citibank directly (number listed on the back of 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) and inquire the reason for the decline.  </a:t>
            </a:r>
          </a:p>
          <a:p>
            <a:pPr algn="l"/>
            <a:endParaRPr lang="en-US" sz="2000" dirty="0" smtClean="0">
              <a:latin typeface="Georgia" panose="02040502050405020303" pitchFamily="18" charset="0"/>
            </a:endParaRPr>
          </a:p>
          <a:p>
            <a:pPr algn="l"/>
            <a:r>
              <a:rPr lang="en-US" sz="2000" dirty="0" smtClean="0">
                <a:latin typeface="Georgia" panose="02040502050405020303" pitchFamily="18" charset="0"/>
              </a:rPr>
              <a:t>Then contact 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Team with Citibank’s decline information and 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Team will aide in assisting resolution of the purchase transaction.</a:t>
            </a:r>
          </a:p>
          <a:p>
            <a:pPr algn="l"/>
            <a:endParaRPr lang="en-US" sz="2000" dirty="0" smtClean="0">
              <a:latin typeface="Georgia" panose="02040502050405020303" pitchFamily="18" charset="0"/>
            </a:endParaRPr>
          </a:p>
          <a:p>
            <a:pPr marL="571500" indent="-571500" algn="l">
              <a:lnSpc>
                <a:spcPct val="120000"/>
              </a:lnSpc>
            </a:pPr>
            <a:endParaRPr lang="en-US" sz="2000" dirty="0" smtClean="0">
              <a:latin typeface="Georgia" panose="02040502050405020303" pitchFamily="18" charset="0"/>
            </a:endParaRPr>
          </a:p>
          <a:p>
            <a:pPr marL="571500" indent="-571500" algn="l">
              <a:lnSpc>
                <a:spcPct val="120000"/>
              </a:lnSpc>
            </a:pPr>
            <a:r>
              <a:rPr lang="en-US" sz="2000" dirty="0" smtClean="0">
                <a:latin typeface="Georgia" panose="02040502050405020303" pitchFamily="18" charset="0"/>
              </a:rPr>
              <a:t>If Citibank closes the users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account due to unauthorized charges, and reissues a new </a:t>
            </a:r>
          </a:p>
          <a:p>
            <a:pPr marL="571500" indent="-571500" algn="l">
              <a:lnSpc>
                <a:spcPct val="120000"/>
              </a:lnSpc>
            </a:pPr>
            <a:r>
              <a:rPr lang="en-US" sz="2000" dirty="0" smtClean="0">
                <a:latin typeface="Georgia" panose="02040502050405020303" pitchFamily="18" charset="0"/>
              </a:rPr>
              <a:t>Purchasing card, the Cardholder should notify 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Team immediately to </a:t>
            </a:r>
            <a:r>
              <a:rPr lang="en-US" sz="2000" dirty="0" smtClean="0">
                <a:latin typeface="Georgia" panose="02040502050405020303" pitchFamily="18" charset="0"/>
              </a:rPr>
              <a:t>ensure</a:t>
            </a:r>
          </a:p>
          <a:p>
            <a:pPr marL="571500" indent="-571500" algn="l">
              <a:lnSpc>
                <a:spcPct val="120000"/>
              </a:lnSpc>
            </a:pPr>
            <a:r>
              <a:rPr lang="en-US" sz="2000" dirty="0" smtClean="0">
                <a:latin typeface="Georgia" panose="02040502050405020303" pitchFamily="18" charset="0"/>
              </a:rPr>
              <a:t>appropriate user </a:t>
            </a:r>
            <a:r>
              <a:rPr lang="en-US" sz="2000" dirty="0" smtClean="0">
                <a:latin typeface="Georgia" panose="02040502050405020303" pitchFamily="18" charset="0"/>
              </a:rPr>
              <a:t>set up in Concur.</a:t>
            </a:r>
          </a:p>
        </p:txBody>
      </p:sp>
    </p:spTree>
    <p:extLst>
      <p:ext uri="{BB962C8B-B14F-4D97-AF65-F5344CB8AC3E}">
        <p14:creationId xmlns:p14="http://schemas.microsoft.com/office/powerpoint/2010/main" val="14529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1229" y="939338"/>
            <a:ext cx="9592887" cy="125522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/>
              <a:t>When the </a:t>
            </a:r>
            <a:r>
              <a:rPr lang="en-US" sz="4000" dirty="0" err="1" smtClean="0"/>
              <a:t>PCard</a:t>
            </a:r>
            <a:r>
              <a:rPr lang="en-US" sz="4000" dirty="0" smtClean="0"/>
              <a:t> Holder departs</a:t>
            </a:r>
            <a:br>
              <a:rPr lang="en-US" sz="4000" dirty="0" smtClean="0"/>
            </a:br>
            <a:r>
              <a:rPr lang="en-US" sz="4000" dirty="0" smtClean="0"/>
              <a:t>or transfers out of the Department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5528" y="2327564"/>
            <a:ext cx="10880943" cy="28154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Contact the </a:t>
            </a:r>
            <a:r>
              <a:rPr lang="en-US" sz="2000" dirty="0" err="1" smtClean="0">
                <a:solidFill>
                  <a:schemeClr val="tx1"/>
                </a:solidFill>
              </a:rPr>
              <a:t>Pcard</a:t>
            </a:r>
            <a:r>
              <a:rPr lang="en-US" sz="2000" dirty="0" smtClean="0">
                <a:solidFill>
                  <a:schemeClr val="tx1"/>
                </a:solidFill>
              </a:rPr>
              <a:t> Administrator in order for the </a:t>
            </a:r>
            <a:r>
              <a:rPr lang="en-US" sz="2000" dirty="0" err="1" smtClean="0">
                <a:solidFill>
                  <a:schemeClr val="tx1"/>
                </a:solidFill>
              </a:rPr>
              <a:t>PCard</a:t>
            </a:r>
            <a:r>
              <a:rPr lang="en-US" sz="2000" dirty="0" smtClean="0">
                <a:solidFill>
                  <a:schemeClr val="tx1"/>
                </a:solidFill>
              </a:rPr>
              <a:t> Account to be closed immediately.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Exit review to conducted by the </a:t>
            </a:r>
            <a:r>
              <a:rPr lang="en-US" sz="2000" dirty="0" err="1" smtClean="0">
                <a:solidFill>
                  <a:schemeClr val="tx1"/>
                </a:solidFill>
              </a:rPr>
              <a:t>PCard</a:t>
            </a:r>
            <a:r>
              <a:rPr lang="en-US" sz="2000" dirty="0" smtClean="0">
                <a:solidFill>
                  <a:schemeClr val="tx1"/>
                </a:solidFill>
              </a:rPr>
              <a:t> Team for the last accounting period   </a:t>
            </a:r>
          </a:p>
          <a:p>
            <a:pPr marL="1028700" lvl="1" indent="-342900"/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If </a:t>
            </a:r>
            <a:r>
              <a:rPr lang="en-US" sz="2000" dirty="0" smtClean="0">
                <a:latin typeface="Georgia"/>
                <a:cs typeface="Georgia"/>
              </a:rPr>
              <a:t>the </a:t>
            </a:r>
            <a:r>
              <a:rPr lang="en-US" sz="2000" dirty="0" err="1" smtClean="0">
                <a:latin typeface="Georgia"/>
                <a:cs typeface="Georgia"/>
              </a:rPr>
              <a:t>PCard</a:t>
            </a:r>
            <a:r>
              <a:rPr lang="en-US" sz="2000" dirty="0" smtClean="0">
                <a:latin typeface="Georgia"/>
                <a:cs typeface="Georgia"/>
              </a:rPr>
              <a:t> Holder</a:t>
            </a: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 has already exited, </a:t>
            </a:r>
            <a:r>
              <a:rPr lang="en-US" sz="2000" dirty="0" smtClean="0">
                <a:latin typeface="Georgia"/>
                <a:cs typeface="Georgia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department will be required to reconcile and submit outstanding </a:t>
            </a:r>
            <a:r>
              <a:rPr lang="en-US" sz="2000" dirty="0" err="1" smtClean="0">
                <a:solidFill>
                  <a:schemeClr val="tx1"/>
                </a:solidFill>
                <a:latin typeface="Georgia"/>
                <a:cs typeface="Georgia"/>
              </a:rPr>
              <a:t>PCard</a:t>
            </a: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 expenditures in Concur.   </a:t>
            </a:r>
          </a:p>
          <a:p>
            <a:pPr marL="1028700" lvl="1" indent="-342900"/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Complete a new </a:t>
            </a:r>
            <a:r>
              <a:rPr lang="en-US" sz="2000" u="sng" dirty="0" err="1" smtClean="0">
                <a:solidFill>
                  <a:schemeClr val="tx1"/>
                </a:solidFill>
                <a:latin typeface="Georgia"/>
                <a:cs typeface="Georgia"/>
              </a:rPr>
              <a:t>PCard</a:t>
            </a:r>
            <a:r>
              <a:rPr lang="en-US" sz="2000" u="sng" dirty="0" smtClean="0">
                <a:solidFill>
                  <a:schemeClr val="tx1"/>
                </a:solidFill>
                <a:latin typeface="Georgia"/>
                <a:cs typeface="Georgia"/>
              </a:rPr>
              <a:t> Assignment </a:t>
            </a: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Form to </a:t>
            </a:r>
            <a:r>
              <a:rPr lang="en-US" sz="2000" dirty="0" smtClean="0">
                <a:solidFill>
                  <a:schemeClr val="tx1"/>
                </a:solidFill>
                <a:latin typeface="Georgia"/>
                <a:cs typeface="Georgia"/>
              </a:rPr>
              <a:t>replace any Approvers and email to pcard@untsystem.edu.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Ensure all records in the Concur Pcard Module have been updated.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Ensure all records are retained electronically for the current fiscal year plus five additional years for auditing purposes.</a:t>
            </a:r>
          </a:p>
          <a:p>
            <a:pPr marL="342900" indent="-342900" algn="l"/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7336" y="770006"/>
            <a:ext cx="6693590" cy="68822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Purchasing Card Fraud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470355" y="1709110"/>
            <a:ext cx="114418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Purchasing Card </a:t>
            </a:r>
            <a:r>
              <a:rPr lang="en-US" sz="2000" dirty="0">
                <a:latin typeface="Georgia" panose="02040502050405020303" pitchFamily="18" charset="0"/>
              </a:rPr>
              <a:t>Fraud is a deception deliberately practiced in order to secure unfair or </a:t>
            </a:r>
            <a:r>
              <a:rPr lang="en-US" sz="2000" dirty="0" smtClean="0">
                <a:latin typeface="Georgia" panose="02040502050405020303" pitchFamily="18" charset="0"/>
              </a:rPr>
              <a:t>unlawful personal </a:t>
            </a:r>
            <a:r>
              <a:rPr lang="en-US" sz="2000" dirty="0">
                <a:latin typeface="Georgia" panose="02040502050405020303" pitchFamily="18" charset="0"/>
              </a:rPr>
              <a:t>gain. </a:t>
            </a:r>
            <a:r>
              <a:rPr lang="en-US" sz="2000" dirty="0" smtClean="0">
                <a:latin typeface="Georgia" panose="02040502050405020303" pitchFamily="18" charset="0"/>
              </a:rPr>
              <a:t>It </a:t>
            </a:r>
            <a:r>
              <a:rPr lang="en-US" sz="2000" dirty="0">
                <a:latin typeface="Georgia" panose="02040502050405020303" pitchFamily="18" charset="0"/>
              </a:rPr>
              <a:t>is a premeditated, calculated act intended to defraud the institution.</a:t>
            </a:r>
            <a:r>
              <a:rPr lang="en-US" sz="2000" dirty="0" smtClean="0">
                <a:latin typeface="Georgia" panose="02040502050405020303" pitchFamily="18" charset="0"/>
              </a:rPr>
              <a:t> Fraud </a:t>
            </a:r>
            <a:r>
              <a:rPr lang="en-US" sz="2000" dirty="0">
                <a:latin typeface="Georgia" panose="02040502050405020303" pitchFamily="18" charset="0"/>
              </a:rPr>
              <a:t>can occur from a moment of bad </a:t>
            </a:r>
            <a:r>
              <a:rPr lang="en-US" sz="2000" dirty="0" smtClean="0">
                <a:latin typeface="Georgia" panose="02040502050405020303" pitchFamily="18" charset="0"/>
              </a:rPr>
              <a:t>judgment.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33400" y="2947823"/>
            <a:ext cx="1137885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eorgia" panose="02040502050405020303" pitchFamily="18" charset="0"/>
              </a:rPr>
              <a:t>What </a:t>
            </a:r>
            <a:r>
              <a:rPr lang="en-US" sz="2000" b="1" dirty="0">
                <a:latin typeface="Georgia" panose="02040502050405020303" pitchFamily="18" charset="0"/>
              </a:rPr>
              <a:t>does fraud look like</a:t>
            </a:r>
            <a:r>
              <a:rPr lang="en-US" sz="2000" b="1" dirty="0" smtClean="0">
                <a:latin typeface="Georgia" panose="02040502050405020303" pitchFamily="18" charset="0"/>
              </a:rPr>
              <a:t>?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Services are paid for, but not received by the </a:t>
            </a:r>
            <a:r>
              <a:rPr lang="en-US" sz="2000" dirty="0" smtClean="0">
                <a:latin typeface="Georgia" panose="02040502050405020303" pitchFamily="18" charset="0"/>
              </a:rPr>
              <a:t>University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(usually </a:t>
            </a:r>
            <a:r>
              <a:rPr lang="en-US" sz="2000" dirty="0">
                <a:latin typeface="Georgia" panose="02040502050405020303" pitchFamily="18" charset="0"/>
              </a:rPr>
              <a:t>two individuals are </a:t>
            </a:r>
            <a:r>
              <a:rPr lang="en-US" sz="2000" dirty="0" smtClean="0">
                <a:latin typeface="Georgia" panose="02040502050405020303" pitchFamily="18" charset="0"/>
              </a:rPr>
              <a:t>involved)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Personal </a:t>
            </a:r>
            <a:r>
              <a:rPr lang="en-US" sz="2000" dirty="0">
                <a:latin typeface="Georgia" panose="02040502050405020303" pitchFamily="18" charset="0"/>
              </a:rPr>
              <a:t>purchases made and removed from the</a:t>
            </a:r>
            <a:r>
              <a:rPr lang="en-US" sz="2000" dirty="0" smtClean="0">
                <a:latin typeface="Georgia" panose="02040502050405020303" pitchFamily="18" charset="0"/>
              </a:rPr>
              <a:t> University </a:t>
            </a:r>
            <a:r>
              <a:rPr lang="en-US" sz="2000" dirty="0">
                <a:latin typeface="Georgia" panose="02040502050405020303" pitchFamily="18" charset="0"/>
              </a:rPr>
              <a:t>and/or shipped to another </a:t>
            </a:r>
            <a:r>
              <a:rPr lang="en-US" sz="2000" dirty="0" smtClean="0">
                <a:latin typeface="Georgia" panose="02040502050405020303" pitchFamily="18" charset="0"/>
              </a:rPr>
              <a:t>location</a:t>
            </a: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Personal </a:t>
            </a:r>
            <a:r>
              <a:rPr lang="en-US" sz="2000" dirty="0">
                <a:latin typeface="Georgia" panose="02040502050405020303" pitchFamily="18" charset="0"/>
              </a:rPr>
              <a:t>purchases made in combination with </a:t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dirty="0">
                <a:latin typeface="Georgia" panose="02040502050405020303" pitchFamily="18" charset="0"/>
              </a:rPr>
              <a:t>authorized goods and </a:t>
            </a:r>
            <a:r>
              <a:rPr lang="en-US" sz="2000" dirty="0" smtClean="0">
                <a:latin typeface="Georgia" panose="02040502050405020303" pitchFamily="18" charset="0"/>
              </a:rPr>
              <a:t>services 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33400" y="5061732"/>
            <a:ext cx="114004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latin typeface="Georgia" panose="02040502050405020303" pitchFamily="18" charset="0"/>
              </a:rPr>
              <a:t>Approvers </a:t>
            </a:r>
            <a:r>
              <a:rPr lang="en-US" sz="2000" i="1" dirty="0">
                <a:latin typeface="Georgia" panose="02040502050405020303" pitchFamily="18" charset="0"/>
              </a:rPr>
              <a:t>are the University’s first line of defense against </a:t>
            </a:r>
            <a:r>
              <a:rPr lang="en-US" sz="2000" i="1" dirty="0" smtClean="0">
                <a:latin typeface="Georgia" panose="02040502050405020303" pitchFamily="18" charset="0"/>
              </a:rPr>
              <a:t>Purchasing Card </a:t>
            </a:r>
            <a:r>
              <a:rPr lang="en-US" sz="2000" i="1" dirty="0">
                <a:latin typeface="Georgia" panose="02040502050405020303" pitchFamily="18" charset="0"/>
              </a:rPr>
              <a:t>fraud.</a:t>
            </a:r>
            <a:r>
              <a:rPr lang="en-US" sz="2000" i="1" dirty="0" smtClean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en-US" sz="2000" i="1" dirty="0" smtClean="0">
                <a:latin typeface="Georgia" panose="02040502050405020303" pitchFamily="18" charset="0"/>
              </a:rPr>
              <a:t>Cardholders are less likely to </a:t>
            </a:r>
            <a:r>
              <a:rPr lang="en-US" sz="2000" i="1" dirty="0">
                <a:latin typeface="Georgia" panose="02040502050405020303" pitchFamily="18" charset="0"/>
              </a:rPr>
              <a:t>take the risk if they know transactions are carefully </a:t>
            </a:r>
            <a:r>
              <a:rPr lang="en-US" sz="2000" i="1" dirty="0" smtClean="0">
                <a:latin typeface="Georgia" panose="02040502050405020303" pitchFamily="18" charset="0"/>
              </a:rPr>
              <a:t>reviewed and approved in Concur by the Reconciler.</a:t>
            </a:r>
            <a:endParaRPr lang="en-US" sz="2000" i="1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8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987835"/>
            <a:ext cx="11050044" cy="72127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Purchasing Card Negligence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6351104"/>
            <a:ext cx="9144000" cy="4572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342900" y="1808093"/>
            <a:ext cx="1168208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Purchasing Card </a:t>
            </a:r>
            <a:r>
              <a:rPr lang="en-US" sz="2000" dirty="0">
                <a:latin typeface="Georgia" panose="02040502050405020303" pitchFamily="18" charset="0"/>
              </a:rPr>
              <a:t>Negligence occurs as a result of sloppy recordkeeping or inattention to </a:t>
            </a:r>
            <a:r>
              <a:rPr lang="en-US" sz="2000" dirty="0" smtClean="0">
                <a:latin typeface="Georgia" panose="02040502050405020303" pitchFamily="18" charset="0"/>
              </a:rPr>
              <a:t>detail. 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users will </a:t>
            </a:r>
            <a:r>
              <a:rPr lang="en-US" sz="2000" dirty="0">
                <a:latin typeface="Georgia" panose="02040502050405020303" pitchFamily="18" charset="0"/>
              </a:rPr>
              <a:t>be sanctioned </a:t>
            </a:r>
            <a:r>
              <a:rPr lang="en-US" sz="2000" dirty="0" smtClean="0">
                <a:latin typeface="Georgia" panose="02040502050405020303" pitchFamily="18" charset="0"/>
              </a:rPr>
              <a:t>whenever </a:t>
            </a:r>
            <a:r>
              <a:rPr lang="en-US" sz="2000" dirty="0">
                <a:latin typeface="Georgia" panose="02040502050405020303" pitchFamily="18" charset="0"/>
              </a:rPr>
              <a:t>negligence </a:t>
            </a:r>
            <a:r>
              <a:rPr lang="en-US" sz="2000" dirty="0" smtClean="0">
                <a:latin typeface="Georgia" panose="02040502050405020303" pitchFamily="18" charset="0"/>
              </a:rPr>
              <a:t>occurs.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en-US" sz="2000" u="sng" dirty="0">
                <a:latin typeface="Georgia" panose="02040502050405020303" pitchFamily="18" charset="0"/>
              </a:rPr>
              <a:t>Examples of </a:t>
            </a:r>
            <a:r>
              <a:rPr lang="en-US" sz="2000" u="sng" dirty="0" smtClean="0">
                <a:latin typeface="Georgia" panose="02040502050405020303" pitchFamily="18" charset="0"/>
              </a:rPr>
              <a:t>Negligence</a:t>
            </a:r>
            <a:r>
              <a:rPr lang="en-US" sz="2000" dirty="0" smtClean="0">
                <a:latin typeface="Georgia" panose="02040502050405020303" pitchFamily="18" charset="0"/>
              </a:rPr>
              <a:t>: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" y="3465261"/>
            <a:ext cx="11469144" cy="261726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17475" indent="-117475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Unsecured </a:t>
            </a:r>
            <a:r>
              <a:rPr lang="en-US" sz="2000" dirty="0">
                <a:latin typeface="Georgia" panose="02040502050405020303" pitchFamily="18" charset="0"/>
              </a:rPr>
              <a:t>Purchasing Card	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117475" indent="-117475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Missing </a:t>
            </a:r>
            <a:r>
              <a:rPr lang="en-US" sz="2000" dirty="0">
                <a:latin typeface="Georgia" panose="02040502050405020303" pitchFamily="18" charset="0"/>
              </a:rPr>
              <a:t>Receipts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117475" indent="-117475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Lack </a:t>
            </a:r>
            <a:r>
              <a:rPr lang="en-US" sz="2000" dirty="0">
                <a:latin typeface="Georgia" panose="02040502050405020303" pitchFamily="18" charset="0"/>
              </a:rPr>
              <a:t>of transaction documentation 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</a:p>
          <a:p>
            <a:pPr marL="117475" indent="-117475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Blank or Unknown Expenditure Descriptions</a:t>
            </a:r>
          </a:p>
          <a:p>
            <a:pPr marL="117475" indent="-117475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Approver </a:t>
            </a:r>
            <a:r>
              <a:rPr lang="en-US" sz="2000" dirty="0">
                <a:latin typeface="Georgia" panose="02040502050405020303" pitchFamily="18" charset="0"/>
              </a:rPr>
              <a:t>neglecting to approve purchases in </a:t>
            </a:r>
            <a:r>
              <a:rPr lang="en-US" sz="2000" dirty="0" smtClean="0">
                <a:latin typeface="Georgia" panose="02040502050405020303" pitchFamily="18" charset="0"/>
              </a:rPr>
              <a:t>Concur</a:t>
            </a:r>
          </a:p>
          <a:p>
            <a:pPr marL="117475" indent="-117475">
              <a:buFont typeface="Arial"/>
              <a:buChar char="•"/>
            </a:pPr>
            <a:endParaRPr lang="en-US" sz="2000" dirty="0" smtClean="0">
              <a:latin typeface="Georgia" panose="02040502050405020303" pitchFamily="18" charset="0"/>
            </a:endParaRPr>
          </a:p>
          <a:p>
            <a:pPr marL="117475" indent="-117475"/>
            <a:endParaRPr lang="en-US" sz="2000" dirty="0" smtClean="0">
              <a:latin typeface="Georgia" panose="02040502050405020303" pitchFamily="18" charset="0"/>
            </a:endParaRPr>
          </a:p>
          <a:p>
            <a:pPr marL="117475" indent="-117475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Expenditure reconciliation not </a:t>
            </a:r>
            <a:r>
              <a:rPr lang="en-US" sz="2000" dirty="0">
                <a:latin typeface="Georgia" panose="02040502050405020303" pitchFamily="18" charset="0"/>
              </a:rPr>
              <a:t>completed in </a:t>
            </a:r>
            <a:r>
              <a:rPr lang="en-US" sz="2000" dirty="0" smtClean="0">
                <a:latin typeface="Georgia" panose="02040502050405020303" pitchFamily="18" charset="0"/>
              </a:rPr>
              <a:t>Concur </a:t>
            </a:r>
            <a:r>
              <a:rPr lang="en-US" sz="2000" dirty="0">
                <a:latin typeface="Georgia" panose="02040502050405020303" pitchFamily="18" charset="0"/>
              </a:rPr>
              <a:t>by </a:t>
            </a:r>
            <a:r>
              <a:rPr lang="en-US" sz="2000" dirty="0" smtClean="0">
                <a:latin typeface="Georgia" panose="02040502050405020303" pitchFamily="18" charset="0"/>
              </a:rPr>
              <a:t>deadline</a:t>
            </a:r>
          </a:p>
          <a:p>
            <a:pPr marL="117475" indent="-117475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Inappropriate </a:t>
            </a:r>
            <a:r>
              <a:rPr lang="en-US" sz="2000" dirty="0">
                <a:latin typeface="Georgia" panose="02040502050405020303" pitchFamily="18" charset="0"/>
              </a:rPr>
              <a:t>use of HEAF</a:t>
            </a:r>
            <a:r>
              <a:rPr lang="en-US" sz="2000" dirty="0" smtClean="0">
                <a:latin typeface="Georgia" panose="02040502050405020303" pitchFamily="18" charset="0"/>
              </a:rPr>
              <a:t> Funds</a:t>
            </a:r>
          </a:p>
          <a:p>
            <a:pPr marL="117475" indent="-117475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Use of </a:t>
            </a:r>
            <a:r>
              <a:rPr lang="en-US" sz="2000" dirty="0">
                <a:latin typeface="Georgia" panose="02040502050405020303" pitchFamily="18" charset="0"/>
              </a:rPr>
              <a:t>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for a personal </a:t>
            </a:r>
            <a:r>
              <a:rPr lang="en-US" sz="2000" dirty="0" smtClean="0">
                <a:latin typeface="Georgia" panose="02040502050405020303" pitchFamily="18" charset="0"/>
              </a:rPr>
              <a:t>purchases</a:t>
            </a:r>
          </a:p>
          <a:p>
            <a:pPr marL="117475" indent="-117475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 Purchase of food using Appropriated Funds 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14958" y="783995"/>
            <a:ext cx="5222188" cy="1513760"/>
          </a:xfrm>
        </p:spPr>
        <p:txBody>
          <a:bodyPr/>
          <a:lstStyle/>
          <a:p>
            <a:pPr algn="ctr"/>
            <a:r>
              <a:rPr lang="en-US" sz="4000" dirty="0" smtClean="0"/>
              <a:t>Sanctions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67211" y="3339822"/>
            <a:ext cx="11368474" cy="25550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Purchase </a:t>
            </a:r>
            <a:r>
              <a:rPr lang="en-US" sz="2000" dirty="0">
                <a:latin typeface="Georgia" panose="02040502050405020303" pitchFamily="18" charset="0"/>
              </a:rPr>
              <a:t>of logo/branding/spirit mark items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Restaurant </a:t>
            </a:r>
            <a:r>
              <a:rPr lang="en-US" sz="2000" dirty="0">
                <a:latin typeface="Georgia" panose="02040502050405020303" pitchFamily="18" charset="0"/>
              </a:rPr>
              <a:t>dine-in meals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Purchasing </a:t>
            </a:r>
            <a:r>
              <a:rPr lang="en-US" sz="2000" dirty="0">
                <a:latin typeface="Georgia" panose="02040502050405020303" pitchFamily="18" charset="0"/>
              </a:rPr>
              <a:t>items with terms/conditions not </a:t>
            </a:r>
            <a:r>
              <a:rPr lang="en-US" sz="2000" dirty="0" smtClean="0">
                <a:latin typeface="Georgia" panose="02040502050405020303" pitchFamily="18" charset="0"/>
              </a:rPr>
              <a:t>pre-approved</a:t>
            </a:r>
            <a:endParaRPr lang="en-US" sz="2000" dirty="0"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‘</a:t>
            </a:r>
            <a:r>
              <a:rPr lang="en-US" sz="2000" dirty="0">
                <a:latin typeface="Georgia" panose="02040502050405020303" pitchFamily="18" charset="0"/>
              </a:rPr>
              <a:t>S</a:t>
            </a:r>
            <a:r>
              <a:rPr lang="en-US" sz="2000" dirty="0" smtClean="0">
                <a:latin typeface="Georgia" panose="02040502050405020303" pitchFamily="18" charset="0"/>
              </a:rPr>
              <a:t>plitting</a:t>
            </a:r>
            <a:r>
              <a:rPr lang="en-US" sz="2000" dirty="0">
                <a:latin typeface="Georgia" panose="02040502050405020303" pitchFamily="18" charset="0"/>
              </a:rPr>
              <a:t>’ of purchases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Entertainment </a:t>
            </a:r>
            <a:r>
              <a:rPr lang="en-US" sz="2000" dirty="0">
                <a:latin typeface="Georgia" panose="02040502050405020303" pitchFamily="18" charset="0"/>
              </a:rPr>
              <a:t>expenditures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Insurance </a:t>
            </a:r>
            <a:r>
              <a:rPr lang="en-US" sz="2000" dirty="0">
                <a:latin typeface="Georgia" panose="02040502050405020303" pitchFamily="18" charset="0"/>
              </a:rPr>
              <a:t>purchases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Purchase </a:t>
            </a:r>
            <a:r>
              <a:rPr lang="en-US" sz="2000" dirty="0">
                <a:latin typeface="Georgia" panose="02040502050405020303" pitchFamily="18" charset="0"/>
              </a:rPr>
              <a:t>of cylinder </a:t>
            </a:r>
            <a:r>
              <a:rPr lang="en-US" sz="2000" dirty="0" smtClean="0">
                <a:latin typeface="Georgia" panose="02040502050405020303" pitchFamily="18" charset="0"/>
              </a:rPr>
              <a:t>gases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Telecommunication </a:t>
            </a:r>
            <a:r>
              <a:rPr lang="en-US" sz="2000" dirty="0">
                <a:latin typeface="Georgia" panose="02040502050405020303" pitchFamily="18" charset="0"/>
              </a:rPr>
              <a:t>equipment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Missing </a:t>
            </a:r>
            <a:r>
              <a:rPr lang="en-US" sz="2000" dirty="0">
                <a:latin typeface="Georgia" panose="02040502050405020303" pitchFamily="18" charset="0"/>
              </a:rPr>
              <a:t>receipts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Advertisements/job postings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Purchasing food on appropriated funds </a:t>
            </a:r>
          </a:p>
          <a:p>
            <a:pPr marL="342900" indent="-34290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211" y="1567991"/>
            <a:ext cx="11479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Georgia" panose="02040502050405020303" pitchFamily="18" charset="0"/>
              </a:rPr>
              <a:t>LEVEL ONE SANCTION — NOTIFICATION</a:t>
            </a:r>
          </a:p>
          <a:p>
            <a:r>
              <a:rPr lang="en-US" dirty="0">
                <a:latin typeface="Georgia" panose="02040502050405020303" pitchFamily="18" charset="0"/>
              </a:rPr>
              <a:t>An email notification outlining infraction(s) will be sent to the Cardholder, Reconciler, Approver, and Internal Audit, as appropriate. The cardholder will be </a:t>
            </a:r>
            <a:r>
              <a:rPr lang="en-US" b="1" dirty="0">
                <a:latin typeface="Georgia" panose="02040502050405020303" pitchFamily="18" charset="0"/>
              </a:rPr>
              <a:t>required</a:t>
            </a:r>
            <a:r>
              <a:rPr lang="en-US" dirty="0">
                <a:latin typeface="Georgia" panose="02040502050405020303" pitchFamily="18" charset="0"/>
              </a:rPr>
              <a:t> to make</a:t>
            </a:r>
            <a:r>
              <a:rPr lang="en-US" dirty="0" smtClean="0">
                <a:latin typeface="Georgia" panose="02040502050405020303" pitchFamily="18" charset="0"/>
              </a:rPr>
              <a:t> any appropriate changes </a:t>
            </a:r>
            <a:r>
              <a:rPr lang="en-US" dirty="0">
                <a:latin typeface="Georgia" panose="02040502050405020303" pitchFamily="18" charset="0"/>
              </a:rPr>
              <a:t>to become compliant and a follow-up review will be completed by the </a:t>
            </a:r>
            <a:r>
              <a:rPr lang="en-US" dirty="0" err="1" smtClean="0">
                <a:latin typeface="Georgia" panose="02040502050405020303" pitchFamily="18" charset="0"/>
              </a:rPr>
              <a:t>PCard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Team </a:t>
            </a:r>
            <a:r>
              <a:rPr lang="en-US" b="1" dirty="0">
                <a:latin typeface="Georgia" panose="02040502050405020303" pitchFamily="18" charset="0"/>
              </a:rPr>
              <a:t>within 90 days</a:t>
            </a:r>
            <a:r>
              <a:rPr lang="en-US" dirty="0">
                <a:latin typeface="Georgia" panose="02040502050405020303" pitchFamily="18" charset="0"/>
              </a:rPr>
              <a:t>.  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Examples of a level one sanctions</a:t>
            </a:r>
            <a:r>
              <a:rPr lang="en-US" b="1" dirty="0" smtClean="0">
                <a:latin typeface="Georgia" panose="02040502050405020303" pitchFamily="18" charset="0"/>
              </a:rPr>
              <a:t> (first </a:t>
            </a:r>
            <a:r>
              <a:rPr lang="en-US" b="1" dirty="0">
                <a:latin typeface="Georgia" panose="02040502050405020303" pitchFamily="18" charset="0"/>
              </a:rPr>
              <a:t>time </a:t>
            </a:r>
            <a:r>
              <a:rPr lang="en-US" b="1" dirty="0" smtClean="0">
                <a:latin typeface="Georgia" panose="02040502050405020303" pitchFamily="18" charset="0"/>
              </a:rPr>
              <a:t>occurrences) </a:t>
            </a:r>
            <a:r>
              <a:rPr lang="en-US" b="1" dirty="0">
                <a:latin typeface="Georgia" panose="02040502050405020303" pitchFamily="18" charset="0"/>
              </a:rPr>
              <a:t>include, but are not limited to:</a:t>
            </a:r>
          </a:p>
          <a:p>
            <a:r>
              <a:rPr lang="en-US" dirty="0">
                <a:latin typeface="Georgia" panose="02040502050405020303" pitchFamily="18" charset="0"/>
              </a:rPr>
              <a:t/>
            </a:r>
            <a:br>
              <a:rPr lang="en-US" dirty="0">
                <a:latin typeface="Georgia" panose="02040502050405020303" pitchFamily="18" charset="0"/>
              </a:rPr>
            </a:b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2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8448"/>
            <a:ext cx="10515600" cy="1325563"/>
          </a:xfrm>
        </p:spPr>
        <p:txBody>
          <a:bodyPr/>
          <a:lstStyle/>
          <a:p>
            <a:r>
              <a:rPr lang="en-US" sz="4000" dirty="0" smtClean="0"/>
              <a:t>Learning Objectives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6864" y="2604010"/>
            <a:ext cx="867848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Be familiar with the Roles &amp; Responsibilities of the UNT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Holder 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Understand when to use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latin typeface="Georgia" panose="02040502050405020303" pitchFamily="18" charset="0"/>
              </a:rPr>
              <a:t>vs</a:t>
            </a:r>
            <a:r>
              <a:rPr lang="en-US" sz="2000" dirty="0" smtClean="0">
                <a:latin typeface="Georgia" panose="02040502050405020303" pitchFamily="18" charset="0"/>
              </a:rPr>
              <a:t> creating a Requisition</a:t>
            </a:r>
          </a:p>
          <a:p>
            <a:pPr marL="342900" indent="-342900"/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Understand the Rules &amp; Policies regarding the use of UNT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endParaRPr lang="en-US" sz="2000" dirty="0" smtClean="0">
              <a:latin typeface="Georgia" panose="02040502050405020303" pitchFamily="18" charset="0"/>
            </a:endParaRP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Know where to find additional Information and Resources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785" y="1426873"/>
            <a:ext cx="112584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LEVEL TWO SANCTION — SUSPENSION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Cardholder </a:t>
            </a:r>
            <a:r>
              <a:rPr lang="en-US" sz="2000" dirty="0">
                <a:latin typeface="Georgia" panose="02040502050405020303" pitchFamily="18" charset="0"/>
              </a:rPr>
              <a:t>privileges will be suspended for </a:t>
            </a:r>
            <a:r>
              <a:rPr lang="en-US" sz="2000" b="1" dirty="0">
                <a:latin typeface="Georgia" panose="02040502050405020303" pitchFamily="18" charset="0"/>
              </a:rPr>
              <a:t>at least thirty (30) days</a:t>
            </a:r>
            <a:r>
              <a:rPr lang="en-US" sz="2000" dirty="0">
                <a:latin typeface="Georgia" panose="02040502050405020303" pitchFamily="18" charset="0"/>
              </a:rPr>
              <a:t> from the date that the sanction was </a:t>
            </a:r>
            <a:r>
              <a:rPr lang="en-US" sz="2000" dirty="0" smtClean="0">
                <a:latin typeface="Georgia" panose="02040502050405020303" pitchFamily="18" charset="0"/>
              </a:rPr>
              <a:t>issued </a:t>
            </a:r>
            <a:r>
              <a:rPr lang="en-US" sz="2000" dirty="0">
                <a:latin typeface="Georgia" panose="02040502050405020303" pitchFamily="18" charset="0"/>
              </a:rPr>
              <a:t>and</a:t>
            </a:r>
            <a:r>
              <a:rPr lang="en-US" sz="2000" dirty="0" smtClean="0">
                <a:latin typeface="Georgia" panose="02040502050405020303" pitchFamily="18" charset="0"/>
              </a:rPr>
              <a:t> additional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training </a:t>
            </a:r>
            <a:r>
              <a:rPr lang="en-US" sz="2000" dirty="0">
                <a:latin typeface="Georgia" panose="02040502050405020303" pitchFamily="18" charset="0"/>
              </a:rPr>
              <a:t>must be </a:t>
            </a:r>
            <a:r>
              <a:rPr lang="en-US" sz="2000" dirty="0" smtClean="0">
                <a:latin typeface="Georgia" panose="02040502050405020303" pitchFamily="18" charset="0"/>
              </a:rPr>
              <a:t>completed successfully </a:t>
            </a:r>
            <a:r>
              <a:rPr lang="en-US" sz="2000" dirty="0">
                <a:latin typeface="Georgia" panose="02040502050405020303" pitchFamily="18" charset="0"/>
              </a:rPr>
              <a:t>before suspension</a:t>
            </a:r>
            <a:r>
              <a:rPr lang="en-US" sz="2000" dirty="0" smtClean="0">
                <a:latin typeface="Georgia" panose="02040502050405020303" pitchFamily="18" charset="0"/>
              </a:rPr>
              <a:t> will be </a:t>
            </a:r>
            <a:r>
              <a:rPr lang="en-US" sz="2000" dirty="0">
                <a:latin typeface="Georgia" panose="02040502050405020303" pitchFamily="18" charset="0"/>
              </a:rPr>
              <a:t>lifted.</a:t>
            </a:r>
            <a:r>
              <a:rPr lang="en-US" sz="2000" dirty="0" smtClean="0">
                <a:latin typeface="Georgia" panose="02040502050405020303" pitchFamily="18" charset="0"/>
              </a:rPr>
              <a:t>  A </a:t>
            </a:r>
            <a:r>
              <a:rPr lang="en-US" sz="2000" dirty="0">
                <a:latin typeface="Georgia" panose="02040502050405020303" pitchFamily="18" charset="0"/>
              </a:rPr>
              <a:t>follow-up review will be completed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b="1" dirty="0" smtClean="0">
                <a:latin typeface="Georgia" panose="02040502050405020303" pitchFamily="18" charset="0"/>
              </a:rPr>
              <a:t>within </a:t>
            </a:r>
            <a:r>
              <a:rPr lang="en-US" sz="2000" b="1" dirty="0">
                <a:latin typeface="Georgia" panose="02040502050405020303" pitchFamily="18" charset="0"/>
              </a:rPr>
              <a:t>90 days</a:t>
            </a:r>
            <a:r>
              <a:rPr lang="en-US" sz="2000" dirty="0">
                <a:latin typeface="Georgia" panose="02040502050405020303" pitchFamily="18" charset="0"/>
              </a:rPr>
              <a:t>.</a:t>
            </a:r>
            <a:r>
              <a:rPr lang="en-US" sz="2000" dirty="0" smtClean="0">
                <a:latin typeface="Georgia" panose="02040502050405020303" pitchFamily="18" charset="0"/>
              </a:rPr>
              <a:t>   Future </a:t>
            </a:r>
            <a:r>
              <a:rPr lang="en-US" sz="2000" dirty="0">
                <a:latin typeface="Georgia" panose="02040502050405020303" pitchFamily="18" charset="0"/>
              </a:rPr>
              <a:t>infractions of the same nature within a fiscal year or in consecutive reviews/audits</a:t>
            </a:r>
            <a:r>
              <a:rPr lang="en-US" sz="2000" b="1" dirty="0">
                <a:latin typeface="Georgia" panose="02040502050405020303" pitchFamily="18" charset="0"/>
              </a:rPr>
              <a:t> will result in a higher level sanction being issued.</a:t>
            </a:r>
          </a:p>
          <a:p>
            <a:r>
              <a:rPr lang="en-US" sz="2000" dirty="0">
                <a:latin typeface="Georgia" panose="02040502050405020303" pitchFamily="18" charset="0"/>
              </a:rPr>
              <a:t/>
            </a:r>
            <a:br>
              <a:rPr lang="en-US" sz="2000" dirty="0">
                <a:latin typeface="Georgia" panose="02040502050405020303" pitchFamily="18" charset="0"/>
              </a:rPr>
            </a:br>
            <a:r>
              <a:rPr lang="en-US" sz="2000" b="1" dirty="0">
                <a:latin typeface="Georgia" panose="02040502050405020303" pitchFamily="18" charset="0"/>
              </a:rPr>
              <a:t>Examples of a level two sanction</a:t>
            </a:r>
            <a:r>
              <a:rPr lang="en-US" sz="2000" b="1" dirty="0" smtClean="0">
                <a:latin typeface="Georgia" panose="02040502050405020303" pitchFamily="18" charset="0"/>
              </a:rPr>
              <a:t> (first </a:t>
            </a:r>
            <a:r>
              <a:rPr lang="en-US" sz="2000" b="1" dirty="0">
                <a:latin typeface="Georgia" panose="02040502050405020303" pitchFamily="18" charset="0"/>
              </a:rPr>
              <a:t>time </a:t>
            </a:r>
            <a:r>
              <a:rPr lang="en-US" sz="2000" b="1" dirty="0" smtClean="0">
                <a:latin typeface="Georgia" panose="02040502050405020303" pitchFamily="18" charset="0"/>
              </a:rPr>
              <a:t>occurrences) </a:t>
            </a:r>
            <a:r>
              <a:rPr lang="en-US" sz="2000" b="1" dirty="0">
                <a:latin typeface="Georgia" panose="02040502050405020303" pitchFamily="18" charset="0"/>
              </a:rPr>
              <a:t>include, but are not limited to:</a:t>
            </a:r>
            <a:endParaRPr lang="en-US" sz="2000" b="1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Purchase </a:t>
            </a:r>
            <a:r>
              <a:rPr lang="en-US" sz="2000" dirty="0">
                <a:latin typeface="Georgia" panose="02040502050405020303" pitchFamily="18" charset="0"/>
              </a:rPr>
              <a:t>of alcoholic beverages, ammunition, weapons, </a:t>
            </a:r>
            <a:r>
              <a:rPr lang="en-US" sz="2000" dirty="0" smtClean="0">
                <a:latin typeface="Georgia" panose="02040502050405020303" pitchFamily="18" charset="0"/>
              </a:rPr>
              <a:t>controlled </a:t>
            </a:r>
            <a:r>
              <a:rPr lang="en-US" sz="2000" dirty="0">
                <a:latin typeface="Georgia" panose="02040502050405020303" pitchFamily="18" charset="0"/>
              </a:rPr>
              <a:t>substances/prescription </a:t>
            </a:r>
            <a:r>
              <a:rPr lang="en-US" sz="2000" dirty="0" smtClean="0">
                <a:latin typeface="Georgia" panose="02040502050405020303" pitchFamily="18" charset="0"/>
              </a:rPr>
              <a:t>drugs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dirty="0" smtClean="0">
                <a:latin typeface="Georgia" panose="02040502050405020303" pitchFamily="18" charset="0"/>
              </a:rPr>
              <a:t>gift </a:t>
            </a:r>
            <a:r>
              <a:rPr lang="en-US" sz="2000" dirty="0">
                <a:latin typeface="Georgia" panose="02040502050405020303" pitchFamily="18" charset="0"/>
              </a:rPr>
              <a:t>cards, gift </a:t>
            </a:r>
            <a:r>
              <a:rPr lang="en-US" sz="2000" dirty="0" smtClean="0">
                <a:latin typeface="Georgia" panose="02040502050405020303" pitchFamily="18" charset="0"/>
              </a:rPr>
              <a:t>certificates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dirty="0" smtClean="0">
                <a:latin typeface="Georgia" panose="02040502050405020303" pitchFamily="18" charset="0"/>
              </a:rPr>
              <a:t>restricted </a:t>
            </a:r>
            <a:r>
              <a:rPr lang="en-US" sz="2000" dirty="0">
                <a:latin typeface="Georgia" panose="02040502050405020303" pitchFamily="18" charset="0"/>
              </a:rPr>
              <a:t>chemicals, </a:t>
            </a:r>
            <a:r>
              <a:rPr lang="en-US" sz="2000" dirty="0" smtClean="0">
                <a:latin typeface="Georgia" panose="02040502050405020303" pitchFamily="18" charset="0"/>
              </a:rPr>
              <a:t>and radioactive materials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Purchasing </a:t>
            </a:r>
            <a:r>
              <a:rPr lang="en-US" sz="2000" dirty="0">
                <a:latin typeface="Georgia" panose="02040502050405020303" pitchFamily="18" charset="0"/>
              </a:rPr>
              <a:t>items for personal </a:t>
            </a:r>
            <a:r>
              <a:rPr lang="en-US" sz="2000" dirty="0" smtClean="0">
                <a:latin typeface="Georgia" panose="02040502050405020303" pitchFamily="18" charset="0"/>
              </a:rPr>
              <a:t>use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Losing </a:t>
            </a:r>
            <a:r>
              <a:rPr lang="en-US" sz="2000" dirty="0">
                <a:latin typeface="Georgia" panose="02040502050405020303" pitchFamily="18" charset="0"/>
              </a:rPr>
              <a:t>the </a:t>
            </a:r>
            <a:r>
              <a:rPr lang="en-US" sz="2000" dirty="0" smtClean="0">
                <a:latin typeface="Georgia" panose="02040502050405020303" pitchFamily="18" charset="0"/>
              </a:rPr>
              <a:t>Purchasing Card two times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Second </a:t>
            </a:r>
            <a:r>
              <a:rPr lang="en-US" sz="2000" dirty="0">
                <a:latin typeface="Georgia" panose="02040502050405020303" pitchFamily="18" charset="0"/>
              </a:rPr>
              <a:t>occurrence of a level one sanction within a fiscal year or in </a:t>
            </a:r>
            <a:r>
              <a:rPr lang="en-US" sz="2000" dirty="0" smtClean="0">
                <a:latin typeface="Georgia" panose="02040502050405020303" pitchFamily="18" charset="0"/>
              </a:rPr>
              <a:t>consecutive </a:t>
            </a:r>
            <a:r>
              <a:rPr lang="en-US" sz="2000" dirty="0">
                <a:latin typeface="Georgia" panose="02040502050405020303" pitchFamily="18" charset="0"/>
              </a:rPr>
              <a:t>reviews/audits</a:t>
            </a:r>
            <a:br>
              <a:rPr lang="en-US" sz="2000" dirty="0">
                <a:latin typeface="Georgia" panose="02040502050405020303" pitchFamily="18" charset="0"/>
              </a:rPr>
            </a:b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0378" y="642876"/>
            <a:ext cx="6851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eorgia"/>
                <a:cs typeface="Georgia"/>
              </a:rPr>
              <a:t>Sanctions - continued</a:t>
            </a:r>
            <a:endParaRPr lang="en-US" sz="4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919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1135" y="1890683"/>
            <a:ext cx="10459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LEVEL THREE SANCTION — ACCOUNT CLOSURE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Purchasing Card Accounts </a:t>
            </a:r>
            <a:r>
              <a:rPr lang="en-US" sz="2000" dirty="0">
                <a:latin typeface="Georgia" panose="02040502050405020303" pitchFamily="18" charset="0"/>
              </a:rPr>
              <a:t>will be closed, which may include the Cardholder no longer being eligible to obtain a </a:t>
            </a:r>
            <a:r>
              <a:rPr lang="en-US" sz="2000" dirty="0" smtClean="0">
                <a:latin typeface="Georgia" panose="02040502050405020303" pitchFamily="18" charset="0"/>
              </a:rPr>
              <a:t>Purchasing Card </a:t>
            </a:r>
            <a:r>
              <a:rPr lang="en-US" sz="2000" dirty="0">
                <a:latin typeface="Georgia" panose="02040502050405020303" pitchFamily="18" charset="0"/>
              </a:rPr>
              <a:t>through the University.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Level </a:t>
            </a:r>
            <a:r>
              <a:rPr lang="en-US" sz="2000" dirty="0">
                <a:latin typeface="Georgia" panose="02040502050405020303" pitchFamily="18" charset="0"/>
              </a:rPr>
              <a:t>three sanctions are typically a result of </a:t>
            </a:r>
            <a:r>
              <a:rPr lang="en-US" sz="2000" b="1" dirty="0">
                <a:latin typeface="Georgia" panose="02040502050405020303" pitchFamily="18" charset="0"/>
              </a:rPr>
              <a:t>multiple instances</a:t>
            </a:r>
            <a:r>
              <a:rPr lang="en-US" sz="2000" dirty="0">
                <a:latin typeface="Georgia" panose="02040502050405020303" pitchFamily="18" charset="0"/>
              </a:rPr>
              <a:t> of lower level sanctions found in consecutive reviews/audits or </a:t>
            </a:r>
            <a:r>
              <a:rPr lang="en-US" sz="2000" b="1" dirty="0">
                <a:latin typeface="Georgia" panose="02040502050405020303" pitchFamily="18" charset="0"/>
              </a:rPr>
              <a:t>within the same fiscal year</a:t>
            </a:r>
            <a:r>
              <a:rPr lang="en-US" sz="2000" b="1" dirty="0" smtClean="0">
                <a:latin typeface="Georgia" panose="02040502050405020303" pitchFamily="18" charset="0"/>
              </a:rPr>
              <a:t>.</a:t>
            </a:r>
          </a:p>
          <a:p>
            <a:endParaRPr lang="en-US" sz="2000" b="1" dirty="0" smtClean="0">
              <a:latin typeface="Georgia" panose="02040502050405020303" pitchFamily="18" charset="0"/>
            </a:endParaRPr>
          </a:p>
          <a:p>
            <a:endParaRPr lang="en-US" sz="2000" b="1" dirty="0" smtClean="0">
              <a:latin typeface="Georgia" panose="02040502050405020303" pitchFamily="18" charset="0"/>
            </a:endParaRPr>
          </a:p>
          <a:p>
            <a:pPr algn="ctr"/>
            <a:r>
              <a:rPr lang="en-US" sz="2000" i="1" dirty="0" smtClean="0">
                <a:latin typeface="Georgia" panose="02040502050405020303" pitchFamily="18" charset="0"/>
              </a:rPr>
              <a:t>Note: These are </a:t>
            </a:r>
            <a:r>
              <a:rPr lang="en-US" sz="2000" i="1" dirty="0" err="1" smtClean="0">
                <a:latin typeface="Georgia" panose="02040502050405020303" pitchFamily="18" charset="0"/>
              </a:rPr>
              <a:t>PCard</a:t>
            </a:r>
            <a:r>
              <a:rPr lang="en-US" sz="2000" i="1" dirty="0" smtClean="0">
                <a:latin typeface="Georgia" panose="02040502050405020303" pitchFamily="18" charset="0"/>
              </a:rPr>
              <a:t> use sanctions only. They do not represent the possibility of institutional or departmental disciplinary action.</a:t>
            </a:r>
            <a:endParaRPr lang="en-US" sz="2000" i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269" y="893755"/>
            <a:ext cx="520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eorgia"/>
                <a:cs typeface="Georgia"/>
              </a:rPr>
              <a:t>Sanctions - continued</a:t>
            </a:r>
            <a:endParaRPr lang="en-US" sz="4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950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1473911"/>
            <a:ext cx="11195919" cy="953860"/>
          </a:xfrm>
        </p:spPr>
        <p:txBody>
          <a:bodyPr/>
          <a:lstStyle/>
          <a:p>
            <a:r>
              <a:rPr lang="en-US" sz="4000" dirty="0" smtClean="0"/>
              <a:t>Chart of Accounts (COA) Questions</a:t>
            </a:r>
            <a:endParaRPr lang="en-US" sz="400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963239" y="2320625"/>
            <a:ext cx="5691298" cy="5958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 smtClean="0">
                <a:latin typeface="Georgia" panose="02040502050405020303" pitchFamily="18" charset="0"/>
              </a:rPr>
              <a:t>Budget Office Contact Phone Numbers</a:t>
            </a:r>
            <a:endParaRPr lang="en-US" sz="2000" b="1" u="sng" dirty="0">
              <a:latin typeface="Georgia" panose="02040502050405020303" pitchFamily="18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1520814" y="2885103"/>
            <a:ext cx="9156249" cy="153663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latin typeface="Georgia" panose="02040502050405020303" pitchFamily="18" charset="0"/>
              </a:rPr>
              <a:t>UNT Dallas 				UNT Health Science Center </a:t>
            </a:r>
            <a:br>
              <a:rPr lang="en-US" sz="2000" dirty="0" smtClean="0">
                <a:latin typeface="Georgia" panose="02040502050405020303" pitchFamily="18" charset="0"/>
              </a:rPr>
            </a:br>
            <a:r>
              <a:rPr lang="en-US" sz="2000" b="1" dirty="0" smtClean="0">
                <a:latin typeface="Georgia" panose="02040502050405020303" pitchFamily="18" charset="0"/>
              </a:rPr>
              <a:t>Contact: 972.338.1095		Contact: 817.735.2630</a:t>
            </a:r>
            <a:br>
              <a:rPr lang="en-US" sz="2000" b="1" dirty="0" smtClean="0">
                <a:latin typeface="Georgia" panose="02040502050405020303" pitchFamily="18" charset="0"/>
              </a:rPr>
            </a:br>
            <a:r>
              <a:rPr lang="en-US" sz="2000" b="1" dirty="0" smtClean="0">
                <a:latin typeface="Georgia" panose="02040502050405020303" pitchFamily="18" charset="0"/>
              </a:rPr>
              <a:t> </a:t>
            </a:r>
            <a:r>
              <a:rPr lang="en-US" sz="2000" dirty="0" smtClean="0">
                <a:latin typeface="Georgia" panose="02040502050405020303" pitchFamily="18" charset="0"/>
              </a:rPr>
              <a:t>    </a:t>
            </a:r>
            <a:br>
              <a:rPr lang="en-US" sz="2000" dirty="0" smtClean="0">
                <a:latin typeface="Georgia" panose="02040502050405020303" pitchFamily="18" charset="0"/>
              </a:rPr>
            </a:br>
            <a:r>
              <a:rPr lang="en-US" sz="2000" dirty="0" smtClean="0">
                <a:latin typeface="Georgia" panose="02040502050405020303" pitchFamily="18" charset="0"/>
              </a:rPr>
              <a:t>UNT Denton 				UNT System</a:t>
            </a:r>
            <a:br>
              <a:rPr lang="en-US" sz="2000" dirty="0" smtClean="0">
                <a:latin typeface="Georgia" panose="02040502050405020303" pitchFamily="18" charset="0"/>
              </a:rPr>
            </a:br>
            <a:r>
              <a:rPr lang="en-US" sz="2000" b="1" dirty="0" smtClean="0">
                <a:latin typeface="Georgia" panose="02040502050405020303" pitchFamily="18" charset="0"/>
              </a:rPr>
              <a:t>Contact: 940.565.3231		Contact: 940.369.5559</a:t>
            </a:r>
            <a:r>
              <a:rPr lang="en-US" sz="2000" dirty="0" smtClean="0">
                <a:latin typeface="Georgia" panose="02040502050405020303" pitchFamily="18" charset="0"/>
              </a:rPr>
              <a:t/>
            </a:r>
            <a:br>
              <a:rPr lang="en-US" sz="2000" dirty="0" smtClean="0">
                <a:latin typeface="Georgia" panose="02040502050405020303" pitchFamily="18" charset="0"/>
              </a:rPr>
            </a:br>
            <a:r>
              <a:rPr lang="en-US" sz="2000" dirty="0" smtClean="0">
                <a:latin typeface="Georgia" panose="02040502050405020303" pitchFamily="18" charset="0"/>
              </a:rPr>
              <a:t>    </a:t>
            </a:r>
            <a:br>
              <a:rPr lang="en-US" sz="2000" dirty="0" smtClean="0">
                <a:latin typeface="Georgia" panose="02040502050405020303" pitchFamily="18" charset="0"/>
              </a:rPr>
            </a:br>
            <a:r>
              <a:rPr lang="en-US" sz="2000" dirty="0" smtClean="0">
                <a:latin typeface="Georgia" panose="02040502050405020303" pitchFamily="18" charset="0"/>
              </a:rPr>
              <a:t> 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Questions about the Chart of Accounts?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 smtClean="0">
                <a:latin typeface="Georgia" panose="02040502050405020303" pitchFamily="18" charset="0"/>
              </a:rPr>
              <a:t>CoA@untsystem.edu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2656" y="6381723"/>
            <a:ext cx="466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7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209" y="2637365"/>
            <a:ext cx="8453582" cy="1325563"/>
          </a:xfrm>
        </p:spPr>
        <p:txBody>
          <a:bodyPr/>
          <a:lstStyle/>
          <a:p>
            <a:r>
              <a:rPr lang="en-US" sz="4000" dirty="0" smtClean="0"/>
              <a:t>Concur </a:t>
            </a:r>
            <a:r>
              <a:rPr lang="en-US" sz="4000" dirty="0" err="1" smtClean="0"/>
              <a:t>Pcard</a:t>
            </a:r>
            <a:r>
              <a:rPr lang="en-US" sz="4000" dirty="0" smtClean="0"/>
              <a:t> Module</a:t>
            </a:r>
            <a:br>
              <a:rPr lang="en-US" sz="4000" dirty="0" smtClean="0"/>
            </a:br>
            <a:r>
              <a:rPr lang="en-US" sz="4000" dirty="0" smtClean="0"/>
              <a:t>Expenditure Reconciliation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3034"/>
            <a:ext cx="10515600" cy="909434"/>
          </a:xfrm>
        </p:spPr>
        <p:txBody>
          <a:bodyPr/>
          <a:lstStyle/>
          <a:p>
            <a:r>
              <a:rPr lang="en-US" sz="4000" dirty="0"/>
              <a:t>Learning</a:t>
            </a:r>
            <a:r>
              <a:rPr lang="en-US" dirty="0"/>
              <a:t> </a:t>
            </a:r>
            <a:r>
              <a:rPr lang="en-US" sz="4000" dirty="0"/>
              <a:t>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8937" y="2210867"/>
            <a:ext cx="105199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Sign </a:t>
            </a:r>
            <a:r>
              <a:rPr lang="en-US" sz="2400" dirty="0"/>
              <a:t>into Concur </a:t>
            </a:r>
            <a:r>
              <a:rPr lang="en-US" sz="2400" dirty="0" err="1"/>
              <a:t>Pcard</a:t>
            </a:r>
            <a:r>
              <a:rPr lang="en-US" sz="2400" dirty="0"/>
              <a:t> </a:t>
            </a:r>
            <a:r>
              <a:rPr lang="en-US" sz="2400" dirty="0" smtClean="0"/>
              <a:t>Module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Add a delegate to user </a:t>
            </a:r>
            <a:r>
              <a:rPr lang="en-US" sz="2400" dirty="0" smtClean="0"/>
              <a:t>profile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Allocate and split </a:t>
            </a:r>
            <a:r>
              <a:rPr lang="en-US" sz="2400" dirty="0" smtClean="0"/>
              <a:t>transactions  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Itemize </a:t>
            </a:r>
            <a:r>
              <a:rPr lang="en-US" sz="2400" dirty="0" smtClean="0"/>
              <a:t>transactions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Add attachment to transaction: receipts, vendor status report approved</a:t>
            </a:r>
            <a:r>
              <a:rPr lang="en-US" sz="2400" dirty="0" smtClean="0"/>
              <a:t> </a:t>
            </a:r>
            <a:r>
              <a:rPr lang="en-US" sz="2400" dirty="0" err="1" smtClean="0"/>
              <a:t>PCard</a:t>
            </a:r>
            <a:r>
              <a:rPr lang="en-US" sz="2400" dirty="0" smtClean="0"/>
              <a:t> </a:t>
            </a:r>
            <a:r>
              <a:rPr lang="en-US" sz="2400" dirty="0"/>
              <a:t>exception form  and other documents.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 Warnings Icons that stay with your transaction.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Automated Approval </a:t>
            </a:r>
            <a:r>
              <a:rPr lang="en-US" sz="2400" dirty="0"/>
              <a:t>Work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Contacts </a:t>
            </a:r>
            <a:r>
              <a:rPr lang="en-US" sz="2400" dirty="0"/>
              <a:t>Pcard</a:t>
            </a:r>
          </a:p>
        </p:txBody>
      </p:sp>
    </p:spTree>
    <p:extLst>
      <p:ext uri="{BB962C8B-B14F-4D97-AF65-F5344CB8AC3E}">
        <p14:creationId xmlns:p14="http://schemas.microsoft.com/office/powerpoint/2010/main" val="4597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6956"/>
            <a:ext cx="9399866" cy="1379227"/>
          </a:xfrm>
        </p:spPr>
        <p:txBody>
          <a:bodyPr/>
          <a:lstStyle/>
          <a:p>
            <a:r>
              <a:rPr lang="en-US" sz="4000" dirty="0"/>
              <a:t>Single Sign</a:t>
            </a:r>
            <a:r>
              <a:rPr lang="en-US" sz="4000" dirty="0" smtClean="0"/>
              <a:t> On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B050"/>
                </a:solidFill>
              </a:rPr>
              <a:t>my.unt.edu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494" y="2440094"/>
            <a:ext cx="8732929" cy="3495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9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903"/>
            <a:ext cx="10515600" cy="809897"/>
          </a:xfrm>
        </p:spPr>
        <p:txBody>
          <a:bodyPr/>
          <a:lstStyle/>
          <a:p>
            <a:r>
              <a:rPr lang="en-US" sz="4000" dirty="0"/>
              <a:t>Adding a Delegate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828802"/>
            <a:ext cx="10984113" cy="4222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9446" y="1850315"/>
            <a:ext cx="24266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Profile Settings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1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12"/>
            <a:ext cx="10515600" cy="923108"/>
          </a:xfrm>
        </p:spPr>
        <p:txBody>
          <a:bodyPr/>
          <a:lstStyle/>
          <a:p>
            <a:r>
              <a:rPr lang="en-US" sz="4000" dirty="0"/>
              <a:t>Adding a Delegate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" y="1950719"/>
            <a:ext cx="10868110" cy="4162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89862" y="3640975"/>
            <a:ext cx="1828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Expense Delegates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778"/>
            <a:ext cx="10515600" cy="818605"/>
          </a:xfrm>
        </p:spPr>
        <p:txBody>
          <a:bodyPr/>
          <a:lstStyle/>
          <a:p>
            <a:r>
              <a:rPr lang="en-US" sz="4000" dirty="0"/>
              <a:t>Adding a Delegate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3" y="1811383"/>
            <a:ext cx="10490662" cy="4183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46073" y="2552007"/>
            <a:ext cx="12136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12"/>
            <a:ext cx="10515600" cy="1132114"/>
          </a:xfrm>
        </p:spPr>
        <p:txBody>
          <a:bodyPr/>
          <a:lstStyle/>
          <a:p>
            <a:r>
              <a:rPr lang="en-US" sz="4000" dirty="0"/>
              <a:t>Adding a Delegate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1820090"/>
            <a:ext cx="10648406" cy="42846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16706" y="2839796"/>
            <a:ext cx="29906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Type in last name of delegate and select Add.</a:t>
            </a:r>
          </a:p>
        </p:txBody>
      </p:sp>
    </p:spTree>
    <p:extLst>
      <p:ext uri="{BB962C8B-B14F-4D97-AF65-F5344CB8AC3E}">
        <p14:creationId xmlns:p14="http://schemas.microsoft.com/office/powerpoint/2010/main" val="39882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66" y="1128954"/>
            <a:ext cx="9815072" cy="1479646"/>
          </a:xfrm>
        </p:spPr>
        <p:txBody>
          <a:bodyPr/>
          <a:lstStyle/>
          <a:p>
            <a:r>
              <a:rPr lang="en-US" sz="4000" dirty="0" err="1" smtClean="0"/>
              <a:t>PCard</a:t>
            </a:r>
            <a:r>
              <a:rPr lang="en-US" sz="4000" dirty="0" smtClean="0"/>
              <a:t> Holders are part of the </a:t>
            </a:r>
            <a:br>
              <a:rPr lang="en-US" sz="4000" dirty="0" smtClean="0"/>
            </a:br>
            <a:r>
              <a:rPr lang="en-US" sz="4000" dirty="0" smtClean="0"/>
              <a:t>Purchasing Team!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89556" y="2608599"/>
            <a:ext cx="105594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Holders, by receiving a </a:t>
            </a:r>
            <a:r>
              <a:rPr lang="en-US" sz="2000" dirty="0" smtClean="0">
                <a:latin typeface="Georgia" panose="02040502050405020303" pitchFamily="18" charset="0"/>
              </a:rPr>
              <a:t>UNTS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, are accepting the terms and conditions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that are required for its use.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Holders are a select group of individuals who exercise buying power on behalf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of UNT for their Department.  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allows the Holder to make discretionary purchases as needed without prior approval which would be required when making purchases using the Requisition process. For this reason,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Holders must take their Purchasing responsibilities seriously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and just like any member of the Purchasing Team,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users must be familiar with </a:t>
            </a:r>
          </a:p>
          <a:p>
            <a:r>
              <a:rPr lang="en-US" sz="2000" dirty="0" smtClean="0">
                <a:latin typeface="Georgia" panose="02040502050405020303" pitchFamily="18" charset="0"/>
              </a:rPr>
              <a:t>UNT’s Purchasing Policies and all State, System/Institutional, or Departmental Guidelines. </a:t>
            </a:r>
          </a:p>
        </p:txBody>
      </p:sp>
    </p:spTree>
    <p:extLst>
      <p:ext uri="{BB962C8B-B14F-4D97-AF65-F5344CB8AC3E}">
        <p14:creationId xmlns:p14="http://schemas.microsoft.com/office/powerpoint/2010/main" val="14429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690"/>
            <a:ext cx="10515600" cy="854236"/>
          </a:xfrm>
        </p:spPr>
        <p:txBody>
          <a:bodyPr/>
          <a:lstStyle/>
          <a:p>
            <a:r>
              <a:rPr lang="en-US" sz="4000" dirty="0"/>
              <a:t>Allocation of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0" y="1854926"/>
            <a:ext cx="10680469" cy="4171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61534" y="2320625"/>
            <a:ext cx="29407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SAP Concur Logo to go to Home Page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92735" y="3606378"/>
            <a:ext cx="489619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Under Open Reports, select the Statement Report period to be reconciled.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6320"/>
            <a:ext cx="10515600" cy="966651"/>
          </a:xfrm>
        </p:spPr>
        <p:txBody>
          <a:bodyPr/>
          <a:lstStyle/>
          <a:p>
            <a:r>
              <a:rPr lang="en-US" sz="4000" dirty="0"/>
              <a:t>Allocation of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5" y="1898469"/>
            <a:ext cx="10749544" cy="4206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21629" y="4089862"/>
            <a:ext cx="24273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expense for allocation.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1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931817"/>
          </a:xfrm>
        </p:spPr>
        <p:txBody>
          <a:bodyPr/>
          <a:lstStyle/>
          <a:p>
            <a:r>
              <a:rPr lang="en-US" sz="4000" dirty="0"/>
              <a:t>Allocation of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7" y="1767841"/>
            <a:ext cx="10810607" cy="4242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90164" y="2116183"/>
            <a:ext cx="53416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Expense Type field is based on the Merchant Code provided by Citibank, but can be edited.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74624" y="3906982"/>
            <a:ext cx="4479175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Warning: Expense Types listed under</a:t>
            </a:r>
          </a:p>
          <a:p>
            <a:r>
              <a:rPr lang="en-US" dirty="0" smtClean="0"/>
              <a:t>a heading starting with a “0” or “1” </a:t>
            </a:r>
          </a:p>
          <a:p>
            <a:r>
              <a:rPr lang="en-US" dirty="0" smtClean="0"/>
              <a:t>are allowable Pcard expense. If you select</a:t>
            </a:r>
          </a:p>
          <a:p>
            <a:r>
              <a:rPr lang="en-US" dirty="0" smtClean="0"/>
              <a:t>an Expense Type starting with a “2” you</a:t>
            </a:r>
          </a:p>
          <a:p>
            <a:r>
              <a:rPr lang="en-US" dirty="0" smtClean="0"/>
              <a:t>will be prompted to attach your an approved Pcard Exception Request Form.</a:t>
            </a:r>
          </a:p>
        </p:txBody>
      </p:sp>
    </p:spTree>
    <p:extLst>
      <p:ext uri="{BB962C8B-B14F-4D97-AF65-F5344CB8AC3E}">
        <p14:creationId xmlns:p14="http://schemas.microsoft.com/office/powerpoint/2010/main" val="287264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30"/>
            <a:ext cx="10515600" cy="923107"/>
          </a:xfrm>
        </p:spPr>
        <p:txBody>
          <a:bodyPr/>
          <a:lstStyle/>
          <a:p>
            <a:r>
              <a:rPr lang="en-US" sz="4000" dirty="0"/>
              <a:t>Allocation of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" y="1898469"/>
            <a:ext cx="10842501" cy="4219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2311" y="3238052"/>
            <a:ext cx="46270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Populate highlighted fields then select Allocate.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8865" y="5112327"/>
            <a:ext cx="226106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fields require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8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778"/>
            <a:ext cx="10515600" cy="862148"/>
          </a:xfrm>
        </p:spPr>
        <p:txBody>
          <a:bodyPr/>
          <a:lstStyle/>
          <a:p>
            <a:r>
              <a:rPr lang="en-US" sz="4000" dirty="0"/>
              <a:t>Allocation of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3" y="1776549"/>
            <a:ext cx="10432472" cy="4324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398328" y="3248809"/>
            <a:ext cx="339159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Department by searching by Code or typing in </a:t>
            </a:r>
            <a:r>
              <a:rPr lang="en-US" dirty="0" err="1" smtClean="0"/>
              <a:t>Dept</a:t>
            </a:r>
            <a:r>
              <a:rPr lang="en-US" dirty="0" smtClean="0"/>
              <a:t> Number. </a:t>
            </a:r>
          </a:p>
          <a:p>
            <a:r>
              <a:rPr lang="en-US" dirty="0" smtClean="0"/>
              <a:t>A selection is required in the first five fields. If not Using a Project select “NONE”.  </a:t>
            </a:r>
          </a:p>
          <a:p>
            <a:r>
              <a:rPr lang="en-US" dirty="0" smtClean="0"/>
              <a:t>Then select Save.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3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0527"/>
            <a:ext cx="10515600" cy="1010194"/>
          </a:xfrm>
        </p:spPr>
        <p:txBody>
          <a:bodyPr/>
          <a:lstStyle/>
          <a:p>
            <a:r>
              <a:rPr lang="en-US" sz="4000" dirty="0"/>
              <a:t>Allocation of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741318"/>
            <a:ext cx="10688782" cy="4360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2372" y="3453205"/>
            <a:ext cx="551133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By changing the Percentage the transaction can be split</a:t>
            </a:r>
          </a:p>
          <a:p>
            <a:r>
              <a:rPr lang="en-US" dirty="0" smtClean="0"/>
              <a:t> adding a second or third chart string. </a:t>
            </a:r>
          </a:p>
          <a:p>
            <a:r>
              <a:rPr lang="en-US" dirty="0" smtClean="0"/>
              <a:t>Then select save.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30"/>
            <a:ext cx="10515600" cy="896981"/>
          </a:xfrm>
        </p:spPr>
        <p:txBody>
          <a:bodyPr/>
          <a:lstStyle/>
          <a:p>
            <a:r>
              <a:rPr lang="en-US" sz="4000" dirty="0"/>
              <a:t>Allocation of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3" y="1837508"/>
            <a:ext cx="10765773" cy="42640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28678" y="3775934"/>
            <a:ext cx="37137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Allocations, then Select Done.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8573"/>
            <a:ext cx="10515600" cy="1001485"/>
          </a:xfrm>
        </p:spPr>
        <p:txBody>
          <a:bodyPr/>
          <a:lstStyle/>
          <a:p>
            <a:r>
              <a:rPr lang="en-US" sz="4000" dirty="0"/>
              <a:t>Itemize a Transaction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" y="1889760"/>
            <a:ext cx="10955002" cy="4228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17459" y="2883049"/>
            <a:ext cx="469033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Itemize if the transaction requires splitting by Expense Types.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739"/>
            <a:ext cx="10515600" cy="836022"/>
          </a:xfrm>
        </p:spPr>
        <p:txBody>
          <a:bodyPr/>
          <a:lstStyle/>
          <a:p>
            <a:r>
              <a:rPr lang="en-US" sz="4000" dirty="0"/>
              <a:t>Itemize </a:t>
            </a:r>
            <a:r>
              <a:rPr lang="en-US" sz="4000" dirty="0" smtClean="0"/>
              <a:t>a Transaction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15" y="1889761"/>
            <a:ext cx="10615286" cy="4186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0800000" flipV="1">
            <a:off x="6724996" y="4194823"/>
            <a:ext cx="3742195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itemized based on Expense Type, first select the an Expense Type to be used.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80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5361"/>
            <a:ext cx="10515600" cy="853440"/>
          </a:xfrm>
        </p:spPr>
        <p:txBody>
          <a:bodyPr/>
          <a:lstStyle/>
          <a:p>
            <a:r>
              <a:rPr lang="en-US" sz="4000" dirty="0"/>
              <a:t>Itemize a Transaction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4" y="1767840"/>
            <a:ext cx="10582101" cy="4283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6758491" y="2441985"/>
            <a:ext cx="28911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Track the “Total Amount” of your Itemization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18909" y="4838008"/>
            <a:ext cx="461356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Populate fields: Amount should be the portion of the total that needs to be charged to the selected expense type. Then select Save.</a:t>
            </a:r>
          </a:p>
        </p:txBody>
      </p:sp>
    </p:spTree>
    <p:extLst>
      <p:ext uri="{BB962C8B-B14F-4D97-AF65-F5344CB8AC3E}">
        <p14:creationId xmlns:p14="http://schemas.microsoft.com/office/powerpoint/2010/main" val="140328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17086"/>
            <a:ext cx="9943407" cy="1325563"/>
          </a:xfrm>
        </p:spPr>
        <p:txBody>
          <a:bodyPr/>
          <a:lstStyle/>
          <a:p>
            <a:r>
              <a:rPr lang="en-US" sz="4000" dirty="0" err="1" smtClean="0"/>
              <a:t>PCard</a:t>
            </a:r>
            <a:r>
              <a:rPr lang="en-US" sz="4000" dirty="0" smtClean="0"/>
              <a:t> Payment or Requisition?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04890" y="2285287"/>
            <a:ext cx="77544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Georgia" panose="02040502050405020303" pitchFamily="18" charset="0"/>
              </a:rPr>
              <a:t>Always</a:t>
            </a:r>
            <a:r>
              <a:rPr lang="en-US" sz="2000" dirty="0" smtClean="0">
                <a:latin typeface="Georgia" panose="02040502050405020303" pitchFamily="18" charset="0"/>
              </a:rPr>
              <a:t> create a requisition 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The vendor requires an agreement or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If</a:t>
            </a:r>
            <a:r>
              <a:rPr lang="en-US" sz="2000" dirty="0" smtClean="0">
                <a:latin typeface="Georgia" panose="02040502050405020303" pitchFamily="18" charset="0"/>
              </a:rPr>
              <a:t> using HEAF Funds (</a:t>
            </a:r>
            <a:r>
              <a:rPr lang="en-US" sz="2000" dirty="0">
                <a:latin typeface="Georgia" panose="02040502050405020303" pitchFamily="18" charset="0"/>
              </a:rPr>
              <a:t>Higher Education Assistance Funds</a:t>
            </a:r>
            <a:r>
              <a:rPr lang="en-US" sz="2000" dirty="0" smtClean="0">
                <a:latin typeface="Georgia" panose="02040502050405020303" pitchFamily="18" charset="0"/>
              </a:rPr>
              <a:t>)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UNTS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purchase will require an </a:t>
            </a:r>
            <a:r>
              <a:rPr lang="en-US" sz="2000" b="1" dirty="0" smtClean="0">
                <a:latin typeface="Georgia" panose="02040502050405020303" pitchFamily="18" charset="0"/>
              </a:rPr>
              <a:t>Exemption Form </a:t>
            </a:r>
            <a:r>
              <a:rPr lang="en-US" sz="2000" dirty="0" smtClean="0">
                <a:latin typeface="Georgia" panose="02040502050405020303" pitchFamily="18" charset="0"/>
              </a:rPr>
              <a:t>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Purchasing a restricted item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Purchasing from a restricted vendor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Purchase exceeds 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purchasing limit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Note: Food cannot be purchased using Appropriated Funds (State Funds)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738"/>
            <a:ext cx="10515600" cy="853439"/>
          </a:xfrm>
        </p:spPr>
        <p:txBody>
          <a:bodyPr/>
          <a:lstStyle/>
          <a:p>
            <a:r>
              <a:rPr lang="en-US" sz="4000" dirty="0"/>
              <a:t>Itemize a Transaction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3" y="1907178"/>
            <a:ext cx="10705407" cy="4210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7576071" y="3141233"/>
            <a:ext cx="317081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Track the “Total Amount” of your transaction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1407" y="4808668"/>
            <a:ext cx="31089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second Expense type to be used.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1486"/>
            <a:ext cx="10515600" cy="836023"/>
          </a:xfrm>
        </p:spPr>
        <p:txBody>
          <a:bodyPr/>
          <a:lstStyle/>
          <a:p>
            <a:r>
              <a:rPr lang="en-US" sz="4000" dirty="0"/>
              <a:t>Itemize an Transaction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5" y="1837509"/>
            <a:ext cx="10757646" cy="42224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175812" y="3022899"/>
            <a:ext cx="320577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Track the “total Amount  of your transaction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9273" y="5045825"/>
            <a:ext cx="36540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Populate fields: Amount should </a:t>
            </a:r>
          </a:p>
          <a:p>
            <a:r>
              <a:rPr lang="en-US" dirty="0" smtClean="0"/>
              <a:t>be the remaining portion of total. </a:t>
            </a:r>
          </a:p>
          <a:p>
            <a:r>
              <a:rPr lang="en-US" dirty="0" smtClean="0"/>
              <a:t>Select Save.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5030"/>
            <a:ext cx="10515600" cy="748936"/>
          </a:xfrm>
        </p:spPr>
        <p:txBody>
          <a:bodyPr/>
          <a:lstStyle/>
          <a:p>
            <a:r>
              <a:rPr lang="en-US" sz="4000" dirty="0"/>
              <a:t>Itemize a Transaction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1863634"/>
            <a:ext cx="10924111" cy="4229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64885" y="4281544"/>
            <a:ext cx="25603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Itemization is now visible for review and validation.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64524"/>
            <a:ext cx="10515600" cy="1025237"/>
          </a:xfrm>
        </p:spPr>
        <p:txBody>
          <a:bodyPr/>
          <a:lstStyle/>
          <a:p>
            <a:r>
              <a:rPr lang="en-US" sz="4000" dirty="0"/>
              <a:t>Attachments to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7" y="1583672"/>
            <a:ext cx="10947863" cy="4501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3063" y="4098664"/>
            <a:ext cx="468837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Attach Receipt. </a:t>
            </a:r>
          </a:p>
          <a:p>
            <a:r>
              <a:rPr lang="en-US" dirty="0" smtClean="0"/>
              <a:t>Including: Receipts, Vendor Status Report and Approved Pcard Exception Request Form.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6321"/>
            <a:ext cx="10515600" cy="914400"/>
          </a:xfrm>
        </p:spPr>
        <p:txBody>
          <a:bodyPr/>
          <a:lstStyle/>
          <a:p>
            <a:r>
              <a:rPr lang="en-US" sz="4000" dirty="0"/>
              <a:t>Attachments to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31" y="1846216"/>
            <a:ext cx="10794321" cy="4268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86861" y="3937299"/>
            <a:ext cx="155016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Select Browse.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12"/>
            <a:ext cx="10515600" cy="940525"/>
          </a:xfrm>
        </p:spPr>
        <p:txBody>
          <a:bodyPr/>
          <a:lstStyle/>
          <a:p>
            <a:r>
              <a:rPr lang="en-US" sz="4000" dirty="0"/>
              <a:t>Attachments to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81" y="1693430"/>
            <a:ext cx="10908254" cy="4296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1704" y="2291379"/>
            <a:ext cx="38619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attachment from computer.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36321"/>
            <a:ext cx="10515600" cy="853440"/>
          </a:xfrm>
        </p:spPr>
        <p:txBody>
          <a:bodyPr/>
          <a:lstStyle/>
          <a:p>
            <a:r>
              <a:rPr lang="en-US" sz="4000" dirty="0"/>
              <a:t>Attachments to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794362"/>
            <a:ext cx="10848109" cy="42654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01092" y="3754419"/>
            <a:ext cx="34639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Document Name selected will be visible.  Select Attach.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0194"/>
            <a:ext cx="10515600" cy="957943"/>
          </a:xfrm>
        </p:spPr>
        <p:txBody>
          <a:bodyPr/>
          <a:lstStyle/>
          <a:p>
            <a:r>
              <a:rPr lang="en-US" sz="4000" dirty="0"/>
              <a:t>Attachments to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" y="1802674"/>
            <a:ext cx="10806546" cy="4265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6285154" y="4744122"/>
            <a:ext cx="438284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Add a second document by repeating the process. </a:t>
            </a:r>
          </a:p>
          <a:p>
            <a:r>
              <a:rPr lang="en-US" dirty="0" smtClean="0"/>
              <a:t>Note: Confirmation Message will appear after attaching each document.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0194"/>
            <a:ext cx="10515600" cy="931817"/>
          </a:xfrm>
        </p:spPr>
        <p:txBody>
          <a:bodyPr/>
          <a:lstStyle/>
          <a:p>
            <a:r>
              <a:rPr lang="en-US" sz="4000" dirty="0"/>
              <a:t>Attachments to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49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" y="1722537"/>
            <a:ext cx="10889673" cy="4353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36837" y="3191608"/>
            <a:ext cx="447518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Blue Icon with check mark shows that document has been attached. Roll over with curser to see document.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30436" y="5095702"/>
            <a:ext cx="288158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Note: Yellow icon means document has not been attached to that transaction.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0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0406"/>
            <a:ext cx="10515600" cy="673331"/>
          </a:xfrm>
        </p:spPr>
        <p:txBody>
          <a:bodyPr/>
          <a:lstStyle/>
          <a:p>
            <a:r>
              <a:rPr lang="en-US" sz="4000" dirty="0"/>
              <a:t>Icons and Warnings on  Transactions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50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266" y="2061555"/>
            <a:ext cx="7736638" cy="38487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10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2032348" y="967636"/>
            <a:ext cx="7886700" cy="1325563"/>
          </a:xfrm>
        </p:spPr>
        <p:txBody>
          <a:bodyPr/>
          <a:lstStyle/>
          <a:p>
            <a:r>
              <a:rPr lang="en-US" sz="4000" dirty="0" err="1" smtClean="0"/>
              <a:t>PCard</a:t>
            </a:r>
            <a:r>
              <a:rPr lang="en-US" sz="4000" dirty="0" smtClean="0"/>
              <a:t> Program Roles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63879" y="2007027"/>
            <a:ext cx="1091017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>
                <a:latin typeface="Georgia" panose="02040502050405020303" pitchFamily="18" charset="0"/>
              </a:rPr>
              <a:t>Cardholder</a:t>
            </a:r>
            <a:r>
              <a:rPr lang="en-US" sz="2000" dirty="0">
                <a:latin typeface="Georgia" panose="02040502050405020303" pitchFamily="18" charset="0"/>
              </a:rPr>
              <a:t> –</a:t>
            </a:r>
            <a:r>
              <a:rPr lang="en-US" sz="2000" dirty="0" smtClean="0">
                <a:latin typeface="Georgia" panose="02040502050405020303" pitchFamily="18" charset="0"/>
              </a:rPr>
              <a:t> Responsible </a:t>
            </a:r>
            <a:r>
              <a:rPr lang="en-US" sz="2000" dirty="0">
                <a:latin typeface="Georgia" panose="02040502050405020303" pitchFamily="18" charset="0"/>
              </a:rPr>
              <a:t>for making </a:t>
            </a:r>
            <a:r>
              <a:rPr lang="en-US" sz="2000" dirty="0" smtClean="0">
                <a:latin typeface="Georgia" panose="02040502050405020303" pitchFamily="18" charset="0"/>
              </a:rPr>
              <a:t>purchases following Purchasing Guidelines and 	ensuring </a:t>
            </a:r>
            <a:r>
              <a:rPr lang="en-US" sz="2000" dirty="0">
                <a:latin typeface="Georgia" panose="02040502050405020303" pitchFamily="18" charset="0"/>
              </a:rPr>
              <a:t>timely</a:t>
            </a:r>
            <a:r>
              <a:rPr lang="en-US" sz="2000" dirty="0" smtClean="0">
                <a:latin typeface="Georgia" panose="02040502050405020303" pitchFamily="18" charset="0"/>
              </a:rPr>
              <a:t> monthly reconciliations </a:t>
            </a:r>
            <a:r>
              <a:rPr lang="en-US" sz="2000" dirty="0">
                <a:latin typeface="Georgia" panose="02040502050405020303" pitchFamily="18" charset="0"/>
              </a:rPr>
              <a:t>of</a:t>
            </a:r>
            <a:r>
              <a:rPr lang="en-US" sz="2000" dirty="0" smtClean="0">
                <a:latin typeface="Georgia" panose="02040502050405020303" pitchFamily="18" charset="0"/>
              </a:rPr>
              <a:t> transactions in Concur Module.</a:t>
            </a:r>
          </a:p>
          <a:p>
            <a:pPr lvl="0"/>
            <a:r>
              <a:rPr lang="en-US" sz="2000" b="1" u="sng" dirty="0" smtClean="0">
                <a:latin typeface="Georgia" panose="02040502050405020303" pitchFamily="18" charset="0"/>
              </a:rPr>
              <a:t>Approver</a:t>
            </a:r>
            <a:r>
              <a:rPr lang="en-US" sz="2000" dirty="0">
                <a:latin typeface="Georgia" panose="02040502050405020303" pitchFamily="18" charset="0"/>
              </a:rPr>
              <a:t> –</a:t>
            </a:r>
            <a:r>
              <a:rPr lang="en-US" sz="2000" dirty="0" smtClean="0">
                <a:latin typeface="Georgia" panose="02040502050405020303" pitchFamily="18" charset="0"/>
              </a:rPr>
              <a:t> Responsible </a:t>
            </a:r>
            <a:r>
              <a:rPr lang="en-US" sz="2000" dirty="0">
                <a:latin typeface="Georgia" panose="02040502050405020303" pitchFamily="18" charset="0"/>
              </a:rPr>
              <a:t>for reviewing allocations</a:t>
            </a:r>
            <a:r>
              <a:rPr lang="en-US" sz="2000" dirty="0" smtClean="0">
                <a:latin typeface="Georgia" panose="02040502050405020303" pitchFamily="18" charset="0"/>
              </a:rPr>
              <a:t> of purchases made </a:t>
            </a:r>
            <a:r>
              <a:rPr lang="en-US" sz="2000" dirty="0">
                <a:latin typeface="Georgia" panose="02040502050405020303" pitchFamily="18" charset="0"/>
              </a:rPr>
              <a:t>by </a:t>
            </a:r>
            <a:r>
              <a:rPr lang="en-US" sz="2000" dirty="0" smtClean="0">
                <a:latin typeface="Georgia" panose="02040502050405020303" pitchFamily="18" charset="0"/>
              </a:rPr>
              <a:t>the Cardholder </a:t>
            </a:r>
            <a:r>
              <a:rPr lang="en-US" sz="2000" dirty="0">
                <a:latin typeface="Georgia" panose="02040502050405020303" pitchFamily="18" charset="0"/>
              </a:rPr>
              <a:t>in</a:t>
            </a:r>
            <a:r>
              <a:rPr lang="en-US" sz="2000" dirty="0" smtClean="0">
                <a:latin typeface="Georgia" panose="02040502050405020303" pitchFamily="18" charset="0"/>
              </a:rPr>
              <a:t> 	Concur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Module </a:t>
            </a:r>
            <a:r>
              <a:rPr lang="en-US" sz="2000" dirty="0">
                <a:latin typeface="Georgia" panose="02040502050405020303" pitchFamily="18" charset="0"/>
              </a:rPr>
              <a:t>system to ensure transactions are coded properly and </a:t>
            </a:r>
            <a:r>
              <a:rPr lang="en-US" sz="2000" dirty="0" err="1">
                <a:latin typeface="Georgia" panose="02040502050405020303" pitchFamily="18" charset="0"/>
              </a:rPr>
              <a:t>Dept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	ID/</a:t>
            </a:r>
            <a:r>
              <a:rPr lang="en-US" sz="2000" dirty="0" err="1" smtClean="0">
                <a:latin typeface="Georgia" panose="02040502050405020303" pitchFamily="18" charset="0"/>
              </a:rPr>
              <a:t>Proj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ID</a:t>
            </a:r>
            <a:r>
              <a:rPr lang="en-US" sz="2000" dirty="0" smtClean="0">
                <a:latin typeface="Georgia" panose="02040502050405020303" pitchFamily="18" charset="0"/>
              </a:rPr>
              <a:t> information </a:t>
            </a:r>
            <a:r>
              <a:rPr lang="en-US" sz="2000" dirty="0">
                <a:latin typeface="Georgia" panose="02040502050405020303" pitchFamily="18" charset="0"/>
              </a:rPr>
              <a:t>is correct.</a:t>
            </a:r>
          </a:p>
          <a:p>
            <a:pPr lvl="0"/>
            <a:r>
              <a:rPr lang="en-US" sz="2000" b="1" u="sng" dirty="0" smtClean="0">
                <a:latin typeface="Georgia" panose="02040502050405020303" pitchFamily="18" charset="0"/>
              </a:rPr>
              <a:t>COA Approver</a:t>
            </a:r>
            <a:r>
              <a:rPr lang="en-US" sz="2000" dirty="0" smtClean="0">
                <a:latin typeface="Georgia" panose="02040502050405020303" pitchFamily="18" charset="0"/>
              </a:rPr>
              <a:t> – Responsible </a:t>
            </a:r>
            <a:r>
              <a:rPr lang="en-US" sz="2000" dirty="0">
                <a:latin typeface="Georgia" panose="02040502050405020303" pitchFamily="18" charset="0"/>
              </a:rPr>
              <a:t>for authorizing the use of </a:t>
            </a:r>
            <a:r>
              <a:rPr lang="en-US" sz="2000" dirty="0" err="1">
                <a:latin typeface="Georgia" panose="02040502050405020303" pitchFamily="18" charset="0"/>
              </a:rPr>
              <a:t>PCards</a:t>
            </a:r>
            <a:r>
              <a:rPr lang="en-US" sz="2000" dirty="0">
                <a:latin typeface="Georgia" panose="02040502050405020303" pitchFamily="18" charset="0"/>
              </a:rPr>
              <a:t> in </a:t>
            </a:r>
            <a:r>
              <a:rPr lang="en-US" sz="2000" dirty="0" smtClean="0">
                <a:latin typeface="Georgia" panose="02040502050405020303" pitchFamily="18" charset="0"/>
              </a:rPr>
              <a:t>their </a:t>
            </a:r>
            <a:r>
              <a:rPr lang="en-US" sz="2000" dirty="0" err="1">
                <a:latin typeface="Georgia" panose="02040502050405020303" pitchFamily="18" charset="0"/>
              </a:rPr>
              <a:t>department(s</a:t>
            </a:r>
            <a:r>
              <a:rPr lang="en-US" sz="2000" dirty="0" smtClean="0">
                <a:latin typeface="Georgia" panose="02040502050405020303" pitchFamily="18" charset="0"/>
              </a:rPr>
              <a:t>).	Ensures all Purchasing guidelines are followed when using 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. </a:t>
            </a:r>
          </a:p>
          <a:p>
            <a:pPr lvl="0"/>
            <a:r>
              <a:rPr lang="en-US" sz="2000" dirty="0" smtClean="0">
                <a:latin typeface="Georgia" panose="02040502050405020303" pitchFamily="18" charset="0"/>
              </a:rPr>
              <a:t>	Ensures sufficient </a:t>
            </a:r>
            <a:r>
              <a:rPr lang="en-US" sz="2000" dirty="0">
                <a:latin typeface="Georgia" panose="02040502050405020303" pitchFamily="18" charset="0"/>
              </a:rPr>
              <a:t>funds are available for</a:t>
            </a:r>
            <a:r>
              <a:rPr lang="en-US" sz="2000" dirty="0" smtClean="0">
                <a:latin typeface="Georgia" panose="02040502050405020303" pitchFamily="18" charset="0"/>
              </a:rPr>
              <a:t> all purchases. </a:t>
            </a:r>
          </a:p>
          <a:p>
            <a:pPr lvl="0"/>
            <a:r>
              <a:rPr lang="en-US" sz="2000" dirty="0" smtClean="0">
                <a:latin typeface="Georgia" panose="02040502050405020303" pitchFamily="18" charset="0"/>
              </a:rPr>
              <a:t>	Approvers have </a:t>
            </a:r>
            <a:r>
              <a:rPr lang="en-US" sz="2000" dirty="0">
                <a:latin typeface="Georgia" panose="02040502050405020303" pitchFamily="18" charset="0"/>
              </a:rPr>
              <a:t>budget</a:t>
            </a:r>
            <a:r>
              <a:rPr lang="en-US" sz="2000" dirty="0" smtClean="0">
                <a:latin typeface="Georgia" panose="02040502050405020303" pitchFamily="18" charset="0"/>
              </a:rPr>
              <a:t> authority </a:t>
            </a:r>
            <a:r>
              <a:rPr lang="en-US" sz="2000" dirty="0">
                <a:latin typeface="Georgia" panose="02040502050405020303" pitchFamily="18" charset="0"/>
              </a:rPr>
              <a:t>on</a:t>
            </a:r>
            <a:r>
              <a:rPr lang="en-US" sz="2000" dirty="0" smtClean="0">
                <a:latin typeface="Georgia" panose="02040502050405020303" pitchFamily="18" charset="0"/>
              </a:rPr>
              <a:t> Dept Ids/</a:t>
            </a:r>
            <a:r>
              <a:rPr lang="en-US" sz="2000" dirty="0" err="1" smtClean="0">
                <a:latin typeface="Georgia" panose="02040502050405020303" pitchFamily="18" charset="0"/>
              </a:rPr>
              <a:t>Proj</a:t>
            </a:r>
            <a:r>
              <a:rPr lang="en-US" sz="2000" dirty="0" smtClean="0">
                <a:latin typeface="Georgia" panose="02040502050405020303" pitchFamily="18" charset="0"/>
              </a:rPr>
              <a:t> Ids </a:t>
            </a:r>
            <a:r>
              <a:rPr lang="en-US" sz="2000" dirty="0">
                <a:latin typeface="Georgia" panose="02040502050405020303" pitchFamily="18" charset="0"/>
              </a:rPr>
              <a:t>for which approval is made.</a:t>
            </a:r>
          </a:p>
          <a:p>
            <a:pPr lvl="0"/>
            <a:r>
              <a:rPr lang="en-US" sz="2000" b="1" u="sng" dirty="0" err="1">
                <a:latin typeface="Georgia" panose="02040502050405020303" pitchFamily="18" charset="0"/>
              </a:rPr>
              <a:t>PCard</a:t>
            </a:r>
            <a:r>
              <a:rPr lang="en-US" sz="2000" b="1" u="sng" dirty="0">
                <a:latin typeface="Georgia" panose="02040502050405020303" pitchFamily="18" charset="0"/>
              </a:rPr>
              <a:t> Program Coordinator</a:t>
            </a:r>
            <a:r>
              <a:rPr lang="en-US" sz="2000" dirty="0">
                <a:latin typeface="Georgia" panose="02040502050405020303" pitchFamily="18" charset="0"/>
              </a:rPr>
              <a:t> -</a:t>
            </a:r>
            <a:r>
              <a:rPr lang="en-US" sz="2000" dirty="0" smtClean="0">
                <a:latin typeface="Georgia" panose="02040502050405020303" pitchFamily="18" charset="0"/>
              </a:rPr>
              <a:t> Administers </a:t>
            </a:r>
            <a:r>
              <a:rPr lang="en-US" sz="2000" dirty="0">
                <a:latin typeface="Georgia" panose="02040502050405020303" pitchFamily="18" charset="0"/>
              </a:rPr>
              <a:t>the </a:t>
            </a:r>
            <a:r>
              <a:rPr lang="en-US" sz="2000" dirty="0" err="1">
                <a:latin typeface="Georgia" panose="02040502050405020303" pitchFamily="18" charset="0"/>
              </a:rPr>
              <a:t>PCard</a:t>
            </a:r>
            <a:r>
              <a:rPr lang="en-US" sz="2000" dirty="0">
                <a:latin typeface="Georgia" panose="02040502050405020303" pitchFamily="18" charset="0"/>
              </a:rPr>
              <a:t> Program for all</a:t>
            </a:r>
            <a:r>
              <a:rPr lang="en-US" sz="2000" dirty="0" smtClean="0">
                <a:latin typeface="Georgia" panose="02040502050405020303" pitchFamily="18" charset="0"/>
              </a:rPr>
              <a:t> institutions </a:t>
            </a:r>
            <a:r>
              <a:rPr lang="en-US" sz="2000" dirty="0">
                <a:latin typeface="Georgia" panose="02040502050405020303" pitchFamily="18" charset="0"/>
              </a:rPr>
              <a:t>within</a:t>
            </a:r>
            <a:r>
              <a:rPr lang="en-US" sz="2000" dirty="0" smtClean="0">
                <a:latin typeface="Georgia" panose="02040502050405020303" pitchFamily="18" charset="0"/>
              </a:rPr>
              <a:t> 	the </a:t>
            </a:r>
            <a:r>
              <a:rPr lang="en-US" sz="2000" dirty="0">
                <a:latin typeface="Georgia" panose="02040502050405020303" pitchFamily="18" charset="0"/>
              </a:rPr>
              <a:t>UNT </a:t>
            </a:r>
            <a:r>
              <a:rPr lang="en-US" sz="2000" dirty="0" smtClean="0">
                <a:latin typeface="Georgia" panose="02040502050405020303" pitchFamily="18" charset="0"/>
              </a:rPr>
              <a:t>System.  </a:t>
            </a:r>
          </a:p>
          <a:p>
            <a:pPr lvl="0"/>
            <a:r>
              <a:rPr lang="en-US" sz="2000" dirty="0" smtClean="0">
                <a:latin typeface="Georgia" panose="02040502050405020303" pitchFamily="18" charset="0"/>
              </a:rPr>
              <a:t>	Conducts </a:t>
            </a:r>
            <a:r>
              <a:rPr lang="en-US" sz="2000" dirty="0">
                <a:latin typeface="Georgia" panose="02040502050405020303" pitchFamily="18" charset="0"/>
              </a:rPr>
              <a:t>periodic reviews </a:t>
            </a:r>
            <a:r>
              <a:rPr lang="en-US" sz="2000" dirty="0" smtClean="0">
                <a:latin typeface="Georgia" panose="02040502050405020303" pitchFamily="18" charset="0"/>
              </a:rPr>
              <a:t>of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transactions </a:t>
            </a:r>
            <a:r>
              <a:rPr lang="en-US" sz="2000" dirty="0">
                <a:latin typeface="Georgia" panose="02040502050405020303" pitchFamily="18" charset="0"/>
              </a:rPr>
              <a:t>and </a:t>
            </a:r>
            <a:r>
              <a:rPr lang="en-US" sz="2000" dirty="0" smtClean="0">
                <a:latin typeface="Georgia" panose="02040502050405020303" pitchFamily="18" charset="0"/>
              </a:rPr>
              <a:t>maintains documentation </a:t>
            </a:r>
            <a:r>
              <a:rPr lang="en-US" sz="2000" dirty="0">
                <a:latin typeface="Georgia" panose="02040502050405020303" pitchFamily="18" charset="0"/>
              </a:rPr>
              <a:t>for the</a:t>
            </a:r>
            <a:r>
              <a:rPr lang="en-US" sz="2000" dirty="0" smtClean="0">
                <a:latin typeface="Georgia" panose="02040502050405020303" pitchFamily="18" charset="0"/>
              </a:rPr>
              <a:t> 	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activities within the UNT</a:t>
            </a:r>
            <a:r>
              <a:rPr lang="en-US" sz="2000" dirty="0" smtClean="0">
                <a:latin typeface="Georgia" panose="02040502050405020303" pitchFamily="18" charset="0"/>
              </a:rPr>
              <a:t> System in Concur Module.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748" y="1010194"/>
            <a:ext cx="9882051" cy="1079863"/>
          </a:xfrm>
        </p:spPr>
        <p:txBody>
          <a:bodyPr/>
          <a:lstStyle/>
          <a:p>
            <a:r>
              <a:rPr lang="en-US" sz="4000" dirty="0" smtClean="0"/>
              <a:t>Transactional Icons </a:t>
            </a:r>
            <a:r>
              <a:rPr lang="en-US" sz="4000" dirty="0"/>
              <a:t>and</a:t>
            </a:r>
            <a:r>
              <a:rPr lang="en-US" sz="4000" dirty="0" smtClean="0"/>
              <a:t> Warnings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4" y="1787511"/>
            <a:ext cx="10914611" cy="410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35039" y="4513811"/>
            <a:ext cx="408154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See list of exception and warning messages at the top of the page. </a:t>
            </a:r>
          </a:p>
          <a:p>
            <a:r>
              <a:rPr lang="en-US" dirty="0" smtClean="0"/>
              <a:t>These correspond with the Warnings in the transaction detail.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0195"/>
            <a:ext cx="10515600" cy="975360"/>
          </a:xfrm>
        </p:spPr>
        <p:txBody>
          <a:bodyPr/>
          <a:lstStyle/>
          <a:p>
            <a:r>
              <a:rPr lang="en-US" sz="4000" dirty="0"/>
              <a:t>Approval Workflow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5" y="1709111"/>
            <a:ext cx="10914611" cy="4202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34579" y="2409713"/>
            <a:ext cx="4957319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Submit Report when Expenditures are ready for Approval – Expense Allocations are completed and documents have been attached.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12"/>
            <a:ext cx="10515600" cy="957942"/>
          </a:xfrm>
        </p:spPr>
        <p:txBody>
          <a:bodyPr/>
          <a:lstStyle/>
          <a:p>
            <a:r>
              <a:rPr lang="en-US" sz="4000" dirty="0"/>
              <a:t>Approval Workflow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1924594"/>
            <a:ext cx="10956175" cy="421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07467" y="4902200"/>
            <a:ext cx="664633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Request for Final Review and confirmation of accuracy. </a:t>
            </a:r>
          </a:p>
          <a:p>
            <a:r>
              <a:rPr lang="en-US" dirty="0" smtClean="0"/>
              <a:t>Select Accept &amp; Submit – Expense report will enter Automated Approval workflow.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12"/>
            <a:ext cx="10515600" cy="1045028"/>
          </a:xfrm>
        </p:spPr>
        <p:txBody>
          <a:bodyPr/>
          <a:lstStyle/>
          <a:p>
            <a:r>
              <a:rPr lang="en-US" sz="4000" dirty="0"/>
              <a:t>Approval Workflow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06" y="1693430"/>
            <a:ext cx="10922924" cy="4437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11733" y="4724400"/>
            <a:ext cx="11260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Success!!!</a:t>
            </a:r>
          </a:p>
        </p:txBody>
      </p:sp>
    </p:spTree>
    <p:extLst>
      <p:ext uri="{BB962C8B-B14F-4D97-AF65-F5344CB8AC3E}">
        <p14:creationId xmlns:p14="http://schemas.microsoft.com/office/powerpoint/2010/main" val="6994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904"/>
            <a:ext cx="10515600" cy="966650"/>
          </a:xfrm>
        </p:spPr>
        <p:txBody>
          <a:bodyPr/>
          <a:lstStyle/>
          <a:p>
            <a:r>
              <a:rPr lang="en-US" sz="4000" dirty="0"/>
              <a:t>Approval Workflow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" y="1740471"/>
            <a:ext cx="10881361" cy="4249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flipH="1">
            <a:off x="5962424" y="1882025"/>
            <a:ext cx="383779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track the Expense report through the Approval workflow – Select Expense.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9174" y="4872416"/>
            <a:ext cx="29610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 make Edits to a Report - Select the Report to Recall.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8904"/>
            <a:ext cx="10515600" cy="1062445"/>
          </a:xfrm>
        </p:spPr>
        <p:txBody>
          <a:bodyPr/>
          <a:lstStyle/>
          <a:p>
            <a:r>
              <a:rPr lang="en-US" sz="4000" dirty="0"/>
              <a:t>Approval Workflow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3" y="1794757"/>
            <a:ext cx="10964488" cy="4241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97158" y="2474259"/>
            <a:ext cx="33974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Select Recall to edit report and make appropriate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10194"/>
            <a:ext cx="10515600" cy="98406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000" dirty="0" err="1" smtClean="0"/>
              <a:t>PCard</a:t>
            </a:r>
            <a:r>
              <a:rPr lang="en-US" sz="4000" dirty="0" smtClean="0"/>
              <a:t> Approval </a:t>
            </a:r>
            <a:r>
              <a:rPr lang="en-US" sz="4000" dirty="0"/>
              <a:t>Workflow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59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6973" y="2786231"/>
            <a:ext cx="1516829" cy="1079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PCard</a:t>
            </a:r>
            <a:endParaRPr lang="en-US" dirty="0" smtClean="0"/>
          </a:p>
          <a:p>
            <a:pPr algn="ctr"/>
            <a:r>
              <a:rPr lang="en-US" dirty="0" smtClean="0"/>
              <a:t>Holder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259107" y="3001115"/>
            <a:ext cx="4733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82644" y="2786231"/>
            <a:ext cx="1448695" cy="10791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Approver</a:t>
            </a:r>
          </a:p>
          <a:p>
            <a:pPr algn="ctr"/>
            <a:r>
              <a:rPr lang="en-US" dirty="0" smtClean="0"/>
              <a:t>(Reconciler)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281540" y="3001115"/>
            <a:ext cx="54864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4926999" y="2786228"/>
            <a:ext cx="1592133" cy="1079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Dept. ID Holder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Project Holder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6648226" y="3001115"/>
            <a:ext cx="5665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15200" y="2775470"/>
            <a:ext cx="1516828" cy="1089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Grants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CRO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8954480" y="3038765"/>
            <a:ext cx="6485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602994" y="2775470"/>
            <a:ext cx="1606473" cy="10899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PCard</a:t>
            </a:r>
            <a:r>
              <a:rPr lang="en-US" dirty="0" smtClean="0"/>
              <a:t> Team</a:t>
            </a:r>
          </a:p>
          <a:p>
            <a:pPr algn="ctr"/>
            <a:r>
              <a:rPr lang="en-US" dirty="0" smtClean="0"/>
              <a:t>Processor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9864"/>
            <a:ext cx="10515600" cy="975359"/>
          </a:xfrm>
        </p:spPr>
        <p:txBody>
          <a:bodyPr/>
          <a:lstStyle/>
          <a:p>
            <a:r>
              <a:rPr lang="en-US" sz="4000" dirty="0" smtClean="0"/>
              <a:t>Concur - Important </a:t>
            </a:r>
            <a:r>
              <a:rPr lang="en-US" sz="4000" dirty="0"/>
              <a:t>Dates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54479" y="2116183"/>
            <a:ext cx="10063295" cy="314161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57" dirty="0" smtClean="0">
              <a:latin typeface="Georgia"/>
              <a:cs typeface="Georgi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dirty="0" smtClean="0">
                <a:latin typeface="Georgia"/>
                <a:cs typeface="Georgia"/>
              </a:rPr>
              <a:t>Cardholder Training – September 18 to October 4, 2018</a:t>
            </a:r>
          </a:p>
          <a:p>
            <a:pPr marL="457200" indent="-457200">
              <a:buNone/>
            </a:pPr>
            <a:endParaRPr lang="en-US" sz="3200" dirty="0" smtClean="0">
              <a:latin typeface="Georgia"/>
              <a:cs typeface="Georgi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dirty="0" smtClean="0">
                <a:latin typeface="Georgia"/>
                <a:cs typeface="Georgia"/>
              </a:rPr>
              <a:t>Concur go-live and available for Expenditure Reconciliation - October 4, 2018</a:t>
            </a:r>
          </a:p>
          <a:p>
            <a:pPr marL="457200" indent="-457200">
              <a:buNone/>
            </a:pPr>
            <a:endParaRPr lang="en-US" sz="3200" dirty="0" smtClean="0">
              <a:latin typeface="Georgia"/>
              <a:cs typeface="Georgi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dirty="0" smtClean="0">
                <a:latin typeface="Georgia"/>
                <a:cs typeface="Georgia"/>
              </a:rPr>
              <a:t>Complete Reconciling Transaction for October Statement by October 10, 2018   </a:t>
            </a:r>
          </a:p>
          <a:p>
            <a:pPr marL="914400" lvl="1" indent="-457200">
              <a:buNone/>
            </a:pPr>
            <a:r>
              <a:rPr lang="en-US" sz="3200" i="1" dirty="0" smtClean="0">
                <a:latin typeface="Georgia"/>
                <a:cs typeface="Georgia"/>
              </a:rPr>
              <a:t>	Transactional Dates: September 4 to October 3, 2018</a:t>
            </a:r>
          </a:p>
          <a:p>
            <a:pPr marL="457200" indent="-457200"/>
            <a:endParaRPr lang="en-US" sz="3200" dirty="0" smtClean="0">
              <a:latin typeface="Georgia"/>
              <a:cs typeface="Georgi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3200" dirty="0" smtClean="0">
                <a:latin typeface="Georgia"/>
                <a:cs typeface="Georgia"/>
              </a:rPr>
              <a:t>Citibank GCMS Access will be available until October 30, 2018 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3738"/>
            <a:ext cx="10515600" cy="984068"/>
          </a:xfrm>
        </p:spPr>
        <p:txBody>
          <a:bodyPr/>
          <a:lstStyle/>
          <a:p>
            <a:r>
              <a:rPr lang="en-US" sz="4000" dirty="0" smtClean="0"/>
              <a:t>Concur </a:t>
            </a:r>
            <a:r>
              <a:rPr lang="en-US" sz="4000" dirty="0" err="1" smtClean="0"/>
              <a:t>PCard</a:t>
            </a:r>
            <a:r>
              <a:rPr lang="en-US" sz="4000" dirty="0" smtClean="0"/>
              <a:t> Contacts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24000" y="2116183"/>
            <a:ext cx="9144000" cy="31416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462" y="2493103"/>
            <a:ext cx="11021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000" dirty="0" smtClean="0"/>
              <a:t>Concur User Support Desk (Questions regarding Concur System)</a:t>
            </a:r>
          </a:p>
          <a:p>
            <a:pPr lvl="1">
              <a:buFont typeface="Wingdings" charset="2"/>
              <a:buChar char="²"/>
            </a:pPr>
            <a:r>
              <a:rPr lang="en-US" sz="2000" dirty="0" smtClean="0"/>
              <a:t>Phone</a:t>
            </a:r>
          </a:p>
          <a:p>
            <a:pPr>
              <a:buFont typeface="Wingdings" charset="2"/>
              <a:buChar char="²"/>
            </a:pPr>
            <a:endParaRPr lang="en-US" sz="2000" dirty="0" smtClean="0"/>
          </a:p>
          <a:p>
            <a:pPr>
              <a:buFont typeface="Wingdings" charset="2"/>
              <a:buChar char="²"/>
            </a:pPr>
            <a:r>
              <a:rPr lang="en-US" sz="2000" dirty="0" err="1" smtClean="0"/>
              <a:t>PCard</a:t>
            </a:r>
            <a:r>
              <a:rPr lang="en-US" sz="2000" dirty="0" smtClean="0"/>
              <a:t> Administrative Team</a:t>
            </a:r>
          </a:p>
          <a:p>
            <a:pPr lvl="1">
              <a:buFont typeface="Wingdings" charset="2"/>
              <a:buChar char="²"/>
            </a:pPr>
            <a:r>
              <a:rPr lang="en-US" sz="2000" dirty="0" smtClean="0"/>
              <a:t>Phone	940.369.5500  X 5</a:t>
            </a:r>
          </a:p>
          <a:p>
            <a:pPr lvl="1">
              <a:buFont typeface="Wingdings" charset="2"/>
              <a:buChar char="²"/>
            </a:pPr>
            <a:r>
              <a:rPr lang="en-US" sz="2000" dirty="0" smtClean="0"/>
              <a:t>Email	</a:t>
            </a:r>
            <a:r>
              <a:rPr lang="en-US" sz="2000" dirty="0" err="1" smtClean="0"/>
              <a:t>pcard@untsystem.edu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502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96913" y="1238596"/>
            <a:ext cx="8686425" cy="1048910"/>
          </a:xfrm>
        </p:spPr>
        <p:txBody>
          <a:bodyPr/>
          <a:lstStyle/>
          <a:p>
            <a:pPr algn="ctr"/>
            <a:r>
              <a:rPr lang="en-US" sz="4000" dirty="0" err="1" smtClean="0"/>
              <a:t>PCard</a:t>
            </a:r>
            <a:r>
              <a:rPr lang="en-US" sz="4000" dirty="0" smtClean="0"/>
              <a:t> Holder Responsibilities</a:t>
            </a:r>
            <a:endParaRPr lang="en-US" sz="40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037432" y="4970532"/>
            <a:ext cx="917843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err="1" smtClean="0">
                <a:latin typeface="Georgia" panose="02040502050405020303" pitchFamily="18" charset="0"/>
              </a:rPr>
              <a:t>PCard</a:t>
            </a:r>
            <a:r>
              <a:rPr lang="en-US" sz="2000" i="1" dirty="0" smtClean="0">
                <a:latin typeface="Georgia" panose="02040502050405020303" pitchFamily="18" charset="0"/>
              </a:rPr>
              <a:t> Holders </a:t>
            </a:r>
            <a:r>
              <a:rPr lang="en-US" sz="2000" i="1" dirty="0">
                <a:latin typeface="Georgia" panose="02040502050405020303" pitchFamily="18" charset="0"/>
              </a:rPr>
              <a:t>should always compare pricing among several vendors, including HUB </a:t>
            </a:r>
            <a:r>
              <a:rPr lang="en-US" sz="2000" i="1" dirty="0" smtClean="0">
                <a:latin typeface="Georgia" panose="02040502050405020303" pitchFamily="18" charset="0"/>
              </a:rPr>
              <a:t>vendors </a:t>
            </a:r>
            <a:r>
              <a:rPr lang="en-US" sz="2000" i="1" dirty="0">
                <a:latin typeface="Georgia" panose="02040502050405020303" pitchFamily="18" charset="0"/>
              </a:rPr>
              <a:t>to obtain the best value for </a:t>
            </a:r>
            <a:r>
              <a:rPr lang="en-US" sz="2000" i="1" dirty="0" smtClean="0">
                <a:latin typeface="Georgia" panose="02040502050405020303" pitchFamily="18" charset="0"/>
              </a:rPr>
              <a:t>their </a:t>
            </a:r>
          </a:p>
          <a:p>
            <a:pPr algn="ctr"/>
            <a:r>
              <a:rPr lang="en-US" sz="2000" i="1" dirty="0" smtClean="0">
                <a:latin typeface="Georgia" panose="02040502050405020303" pitchFamily="18" charset="0"/>
              </a:rPr>
              <a:t>Department </a:t>
            </a:r>
            <a:r>
              <a:rPr lang="en-US" sz="2000" i="1" dirty="0">
                <a:latin typeface="Georgia" panose="02040502050405020303" pitchFamily="18" charset="0"/>
              </a:rPr>
              <a:t>and the </a:t>
            </a:r>
            <a:r>
              <a:rPr lang="en-US" sz="2000" i="1" dirty="0" smtClean="0">
                <a:latin typeface="Georgia" panose="02040502050405020303" pitchFamily="18" charset="0"/>
              </a:rPr>
              <a:t>University</a:t>
            </a:r>
            <a:r>
              <a:rPr lang="en-US" sz="2000" i="1" dirty="0"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71106" y="2287506"/>
            <a:ext cx="9418320" cy="2242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charset="2"/>
              <a:buChar char="Ø"/>
              <a:defRPr/>
            </a:pPr>
            <a:r>
              <a:rPr lang="en-US" sz="2000" dirty="0" smtClean="0">
                <a:latin typeface="Georgia" panose="02040502050405020303" pitchFamily="18" charset="0"/>
              </a:rPr>
              <a:t>Follow all Purchasing Guidelines, including Bid Requirements </a:t>
            </a:r>
          </a:p>
          <a:p>
            <a:pPr>
              <a:buClrTx/>
              <a:buFont typeface="Wingdings" charset="2"/>
              <a:buChar char="Ø"/>
              <a:defRPr/>
            </a:pPr>
            <a:r>
              <a:rPr lang="en-US" sz="2000" dirty="0" smtClean="0">
                <a:latin typeface="Georgia" panose="02040502050405020303" pitchFamily="18" charset="0"/>
              </a:rPr>
              <a:t>Chart strings can be entered as soon the transaction posts</a:t>
            </a:r>
          </a:p>
          <a:p>
            <a:pPr>
              <a:buClrTx/>
              <a:buFont typeface="Wingdings" charset="2"/>
              <a:buChar char="Ø"/>
              <a:defRPr/>
            </a:pP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Holders must review their transactions to safeguard against fraud</a:t>
            </a:r>
          </a:p>
          <a:p>
            <a:pPr>
              <a:buClrTx/>
              <a:buFont typeface="Wingdings" charset="2"/>
              <a:buChar char="Ø"/>
              <a:defRPr/>
            </a:pP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Holders must submit reconciled transactions including receipts for Approval</a:t>
            </a:r>
            <a:endParaRPr lang="en-US" sz="2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1229" y="1238713"/>
            <a:ext cx="9061436" cy="1047287"/>
          </a:xfrm>
        </p:spPr>
        <p:txBody>
          <a:bodyPr/>
          <a:lstStyle/>
          <a:p>
            <a:pPr algn="ctr"/>
            <a:r>
              <a:rPr lang="en-US" sz="4000" dirty="0" err="1" smtClean="0"/>
              <a:t>PCard</a:t>
            </a:r>
            <a:r>
              <a:rPr lang="en-US" sz="4000" dirty="0" smtClean="0"/>
              <a:t> Reconciler/Approver Responsibilities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363287" y="2701636"/>
            <a:ext cx="9219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Participate </a:t>
            </a:r>
            <a:r>
              <a:rPr lang="en-US" sz="2000" dirty="0">
                <a:latin typeface="Georgia" panose="02040502050405020303" pitchFamily="18" charset="0"/>
              </a:rPr>
              <a:t>in initial </a:t>
            </a:r>
            <a:r>
              <a:rPr lang="en-US" sz="2000" dirty="0" err="1">
                <a:latin typeface="Georgia" panose="02040502050405020303" pitchFamily="18" charset="0"/>
              </a:rPr>
              <a:t>PCard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</a:rPr>
              <a:t>training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Participate in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refresher </a:t>
            </a:r>
            <a:r>
              <a:rPr lang="en-US" sz="2000" dirty="0">
                <a:latin typeface="Georgia" panose="02040502050405020303" pitchFamily="18" charset="0"/>
              </a:rPr>
              <a:t>training </a:t>
            </a:r>
            <a:r>
              <a:rPr lang="en-US" sz="2000" dirty="0" smtClean="0">
                <a:latin typeface="Georgia" panose="02040502050405020303" pitchFamily="18" charset="0"/>
              </a:rPr>
              <a:t>each year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Ensure all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transactions are allocated to the appropriate chart string by </a:t>
            </a:r>
            <a:r>
              <a:rPr lang="en-US" sz="2000" dirty="0">
                <a:latin typeface="Georgia" panose="02040502050405020303" pitchFamily="18" charset="0"/>
              </a:rPr>
              <a:t>verifying Dept ID/</a:t>
            </a:r>
            <a:r>
              <a:rPr lang="en-US" sz="2000" dirty="0" err="1">
                <a:latin typeface="Georgia" panose="02040502050405020303" pitchFamily="18" charset="0"/>
              </a:rPr>
              <a:t>Proj</a:t>
            </a:r>
            <a:r>
              <a:rPr lang="en-US" sz="2000" dirty="0">
                <a:latin typeface="Georgia" panose="02040502050405020303" pitchFamily="18" charset="0"/>
              </a:rPr>
              <a:t> ID information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Ensure the </a:t>
            </a:r>
            <a:r>
              <a:rPr lang="en-US" sz="2000" dirty="0">
                <a:latin typeface="Georgia" panose="02040502050405020303" pitchFamily="18" charset="0"/>
              </a:rPr>
              <a:t>appropriate</a:t>
            </a:r>
            <a:r>
              <a:rPr lang="en-US" sz="2000" dirty="0" smtClean="0">
                <a:latin typeface="Georgia" panose="02040502050405020303" pitchFamily="18" charset="0"/>
              </a:rPr>
              <a:t> description </a:t>
            </a:r>
            <a:r>
              <a:rPr lang="en-US" sz="2000" dirty="0">
                <a:latin typeface="Georgia" panose="02040502050405020303" pitchFamily="18" charset="0"/>
              </a:rPr>
              <a:t>of</a:t>
            </a:r>
            <a:r>
              <a:rPr lang="en-US" sz="2000" dirty="0" smtClean="0">
                <a:latin typeface="Georgia" panose="02040502050405020303" pitchFamily="18" charset="0"/>
              </a:rPr>
              <a:t> items </a:t>
            </a:r>
            <a:r>
              <a:rPr lang="en-US" sz="2000" dirty="0">
                <a:latin typeface="Georgia" panose="02040502050405020303" pitchFamily="18" charset="0"/>
              </a:rPr>
              <a:t>p</a:t>
            </a:r>
            <a:r>
              <a:rPr lang="en-US" sz="2000" dirty="0" smtClean="0">
                <a:latin typeface="Georgia" panose="02040502050405020303" pitchFamily="18" charset="0"/>
              </a:rPr>
              <a:t>urchased </a:t>
            </a:r>
            <a:r>
              <a:rPr lang="en-US" sz="2000" dirty="0">
                <a:latin typeface="Georgia" panose="02040502050405020303" pitchFamily="18" charset="0"/>
              </a:rPr>
              <a:t>have been </a:t>
            </a:r>
            <a:r>
              <a:rPr lang="en-US" sz="2000" dirty="0" smtClean="0">
                <a:latin typeface="Georgia" panose="02040502050405020303" pitchFamily="18" charset="0"/>
              </a:rPr>
              <a:t>assigned (no blanks or “unknown” descriptions)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Approve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Holder transactions in the Concur </a:t>
            </a:r>
            <a:r>
              <a:rPr lang="en-US" sz="2000" dirty="0" err="1" smtClean="0">
                <a:latin typeface="Georgia" panose="02040502050405020303" pitchFamily="18" charset="0"/>
              </a:rPr>
              <a:t>PCcard</a:t>
            </a:r>
            <a:r>
              <a:rPr lang="en-US" sz="2000" dirty="0" smtClean="0">
                <a:latin typeface="Georgia" panose="02040502050405020303" pitchFamily="18" charset="0"/>
              </a:rPr>
              <a:t> Module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latin typeface="Georgia" panose="02040502050405020303" pitchFamily="18" charset="0"/>
              </a:rPr>
              <a:t>Report </a:t>
            </a:r>
            <a:r>
              <a:rPr lang="en-US" sz="2000" dirty="0">
                <a:latin typeface="Georgia" panose="02040502050405020303" pitchFamily="18" charset="0"/>
              </a:rPr>
              <a:t>any possible fraudulent activity to the Office of Internal Audit and</a:t>
            </a:r>
            <a:r>
              <a:rPr lang="en-US" sz="2000" dirty="0" smtClean="0">
                <a:latin typeface="Georgia" panose="02040502050405020303" pitchFamily="18" charset="0"/>
              </a:rPr>
              <a:t> 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Program Coordinator </a:t>
            </a:r>
          </a:p>
        </p:txBody>
      </p:sp>
    </p:spTree>
    <p:extLst>
      <p:ext uri="{BB962C8B-B14F-4D97-AF65-F5344CB8AC3E}">
        <p14:creationId xmlns:p14="http://schemas.microsoft.com/office/powerpoint/2010/main" val="17485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7" y="658557"/>
            <a:ext cx="10515600" cy="1234638"/>
          </a:xfrm>
        </p:spPr>
        <p:txBody>
          <a:bodyPr/>
          <a:lstStyle/>
          <a:p>
            <a:r>
              <a:rPr lang="en-US" sz="4000" dirty="0" err="1" smtClean="0"/>
              <a:t>PCard</a:t>
            </a:r>
            <a:r>
              <a:rPr lang="en-US" sz="4000" dirty="0" smtClean="0"/>
              <a:t> Limitations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747" y="1489590"/>
            <a:ext cx="1114741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Beyond the convenience of using a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,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Holders should know that there are limitations and restrictions to using a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. The Purchasing Card Guide lists the limitations and restrictions in detail in appendices A, B &amp; C. </a:t>
            </a:r>
          </a:p>
          <a:p>
            <a:endParaRPr lang="en-US" sz="2000" dirty="0" smtClean="0">
              <a:latin typeface="Georgia" panose="02040502050405020303" pitchFamily="18" charset="0"/>
            </a:endParaRPr>
          </a:p>
          <a:p>
            <a:r>
              <a:rPr lang="en-US" sz="2000" dirty="0" smtClean="0">
                <a:latin typeface="Georgia" panose="02040502050405020303" pitchFamily="18" charset="0"/>
              </a:rPr>
              <a:t>Important points to note: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All </a:t>
            </a:r>
            <a:r>
              <a:rPr lang="en-US" sz="2000" dirty="0">
                <a:latin typeface="Georgia" panose="02040502050405020303" pitchFamily="18" charset="0"/>
              </a:rPr>
              <a:t>cards have a single transaction</a:t>
            </a:r>
            <a:r>
              <a:rPr lang="en-US" sz="2000" dirty="0" smtClean="0">
                <a:latin typeface="Georgia" panose="02040502050405020303" pitchFamily="18" charset="0"/>
              </a:rPr>
              <a:t> dollar limit.</a:t>
            </a:r>
            <a:endParaRPr lang="en-US" sz="2000" dirty="0">
              <a:latin typeface="Georgia" panose="02040502050405020303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Monthly</a:t>
            </a:r>
            <a:r>
              <a:rPr lang="en-US" sz="2000" dirty="0" smtClean="0">
                <a:latin typeface="Georgia" panose="02040502050405020303" pitchFamily="18" charset="0"/>
              </a:rPr>
              <a:t> transactional dollar limits also apply – know your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limits.</a:t>
            </a:r>
            <a:endParaRPr lang="en-US" sz="2000" dirty="0">
              <a:latin typeface="Georgia" panose="02040502050405020303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may </a:t>
            </a:r>
            <a:r>
              <a:rPr lang="en-US" sz="2000" dirty="0">
                <a:latin typeface="Georgia" panose="02040502050405020303" pitchFamily="18" charset="0"/>
              </a:rPr>
              <a:t>be used in-store, via mail, via telephone, via fax or over the internet using secured </a:t>
            </a:r>
            <a:r>
              <a:rPr lang="en-US" sz="2000" dirty="0" smtClean="0">
                <a:latin typeface="Georgia" panose="02040502050405020303" pitchFamily="18" charset="0"/>
              </a:rPr>
              <a:t>sites.</a:t>
            </a:r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may </a:t>
            </a:r>
            <a:r>
              <a:rPr lang="en-US" sz="2000" b="1" u="sng" dirty="0">
                <a:latin typeface="Georgia" panose="02040502050405020303" pitchFamily="18" charset="0"/>
              </a:rPr>
              <a:t>never</a:t>
            </a:r>
            <a:r>
              <a:rPr lang="en-US" sz="2000" dirty="0">
                <a:latin typeface="Georgia" panose="02040502050405020303" pitchFamily="18" charset="0"/>
              </a:rPr>
              <a:t> be used for personal </a:t>
            </a:r>
            <a:r>
              <a:rPr lang="en-US" sz="2000" dirty="0" smtClean="0">
                <a:latin typeface="Georgia" panose="02040502050405020303" pitchFamily="18" charset="0"/>
              </a:rPr>
              <a:t>purchases. In the event of an error, contact the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team immediately. Multiple errors could result in </a:t>
            </a:r>
            <a:r>
              <a:rPr lang="en-US" sz="2000" dirty="0" err="1" smtClean="0">
                <a:latin typeface="Georgia" panose="02040502050405020303" pitchFamily="18" charset="0"/>
              </a:rPr>
              <a:t>PCard</a:t>
            </a:r>
            <a:r>
              <a:rPr lang="en-US" sz="2000" dirty="0" smtClean="0">
                <a:latin typeface="Georgia" panose="02040502050405020303" pitchFamily="18" charset="0"/>
              </a:rPr>
              <a:t> sanctions and/or institutional/departmental disciplinary action.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Restrictions refer to prohibited purchases by either the State, System, or Institution. The transaction may not decline; however, that does not mean that the transaction is sanctioned. An exception form MUST be completed and approved before making any restricted purchase.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50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graphicFrame>
        <p:nvGraphicFramePr>
          <p:cNvPr id="5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76980"/>
              </p:ext>
            </p:extLst>
          </p:nvPr>
        </p:nvGraphicFramePr>
        <p:xfrm>
          <a:off x="642819" y="1445087"/>
          <a:ext cx="10943600" cy="46547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52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1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1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7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1527">
                <a:tc>
                  <a:txBody>
                    <a:bodyPr/>
                    <a:lstStyle/>
                    <a:p>
                      <a:pPr marL="386080" marR="384810" indent="163195" algn="ctr">
                        <a:lnSpc>
                          <a:spcPct val="104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</a:t>
                      </a:r>
                      <a:r>
                        <a:rPr lang="en-US" sz="1400" spc="3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Funds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386080" marR="384810" indent="163195" algn="ctr">
                        <a:lnSpc>
                          <a:spcPct val="104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 spc="-20" dirty="0" smtClean="0">
                          <a:effectLst/>
                        </a:rPr>
                        <a:t>(</a:t>
                      </a:r>
                      <a:r>
                        <a:rPr lang="en-US" sz="1400" spc="-20" dirty="0">
                          <a:effectLst/>
                        </a:rPr>
                        <a:t>Total</a:t>
                      </a:r>
                      <a:r>
                        <a:rPr lang="en-US" sz="1400" spc="-17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Amount)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1480" marR="295275" indent="-162560" algn="ctr">
                        <a:lnSpc>
                          <a:spcPct val="104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Procurement Method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9605" marR="846455" indent="321310" algn="ctr">
                        <a:lnSpc>
                          <a:spcPct val="104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Bid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649605" marR="846455" indent="321310" algn="ctr">
                        <a:lnSpc>
                          <a:spcPct val="104000"/>
                        </a:lnSpc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Requirements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2570" marR="241935" indent="-635" algn="ctr">
                        <a:lnSpc>
                          <a:spcPct val="104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Estimated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242570" marR="241935" indent="-635" algn="ctr">
                        <a:lnSpc>
                          <a:spcPct val="104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Processing</a:t>
                      </a:r>
                      <a:r>
                        <a:rPr lang="en-US" sz="1400" spc="-180" dirty="0" smtClean="0">
                          <a:effectLst/>
                        </a:rPr>
                        <a:t> </a:t>
                      </a:r>
                      <a:r>
                        <a:rPr lang="en-US" sz="1400" spc="-15" dirty="0">
                          <a:effectLst/>
                        </a:rPr>
                        <a:t>T</a:t>
                      </a:r>
                      <a:r>
                        <a:rPr lang="en-US" sz="1400" spc="-10" dirty="0">
                          <a:effectLst/>
                        </a:rPr>
                        <a:t>ime</a:t>
                      </a:r>
                      <a:r>
                        <a:rPr lang="en-US" sz="1400" spc="-18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for</a:t>
                      </a:r>
                      <a:r>
                        <a:rPr lang="en-US" sz="1400" spc="11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Purchase</a:t>
                      </a:r>
                      <a:r>
                        <a:rPr lang="en-US" sz="1400" spc="12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Order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952">
                <a:tc>
                  <a:txBody>
                    <a:bodyPr/>
                    <a:lstStyle/>
                    <a:p>
                      <a:pPr marL="114300" marR="0">
                        <a:lnSpc>
                          <a:spcPct val="107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$0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$5,000.00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2545" marR="21590">
                        <a:lnSpc>
                          <a:spcPct val="112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One</a:t>
                      </a:r>
                      <a:r>
                        <a:rPr lang="en-US" sz="1200" spc="-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(1)</a:t>
                      </a:r>
                      <a:r>
                        <a:rPr lang="en-US" sz="1200" spc="-9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verbal</a:t>
                      </a:r>
                      <a:r>
                        <a:rPr lang="en-US" sz="1200" spc="-10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</a:t>
                      </a:r>
                      <a:r>
                        <a:rPr lang="en-US" sz="1200" spc="-9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written bid/quote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Department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selects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best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value.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Price comparisons are encouraged.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*** Any Purchase Over $500 Requires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Doing a Vendor Hold Search ***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" marR="0">
                        <a:lnSpc>
                          <a:spcPct val="107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3-5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business</a:t>
                      </a:r>
                      <a:r>
                        <a:rPr lang="en-US" sz="1200" spc="-3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days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488">
                <a:tc>
                  <a:txBody>
                    <a:bodyPr/>
                    <a:lstStyle/>
                    <a:p>
                      <a:pPr marL="116205" marR="0">
                        <a:lnSpc>
                          <a:spcPct val="107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$5,000.01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$25,000.00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 marR="269875">
                        <a:lnSpc>
                          <a:spcPct val="112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Three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(3)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informal written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bids/quotes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 marR="123825">
                        <a:lnSpc>
                          <a:spcPct val="112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Department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solicits</a:t>
                      </a:r>
                      <a:r>
                        <a:rPr lang="en-US" sz="1200" spc="-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at</a:t>
                      </a:r>
                      <a:r>
                        <a:rPr lang="en-US" sz="1200" spc="-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least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3</a:t>
                      </a:r>
                      <a:r>
                        <a:rPr lang="en-US" sz="1200" spc="-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written informal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bids/quotes,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including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at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least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2 Historically</a:t>
                      </a:r>
                      <a:r>
                        <a:rPr lang="en-US" sz="1200" spc="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Underutilized</a:t>
                      </a:r>
                      <a:r>
                        <a:rPr lang="en-US" sz="1200" spc="7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Business</a:t>
                      </a:r>
                      <a:r>
                        <a:rPr lang="en-US" sz="1200" spc="7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(HUB) vendors.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spc="-10" dirty="0" smtClean="0">
                          <a:effectLst/>
                        </a:rPr>
                        <a:t>These should be entered</a:t>
                      </a:r>
                      <a:r>
                        <a:rPr lang="en-US" sz="1200" spc="-10" baseline="0" dirty="0" smtClean="0">
                          <a:effectLst/>
                        </a:rPr>
                        <a:t> on the bid tab. </a:t>
                      </a:r>
                      <a:r>
                        <a:rPr lang="en-US" sz="1200" dirty="0" smtClean="0">
                          <a:effectLst/>
                        </a:rPr>
                        <a:t>All</a:t>
                      </a:r>
                      <a:r>
                        <a:rPr lang="en-US" sz="1200" spc="-5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bids/quotes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must</a:t>
                      </a:r>
                      <a:r>
                        <a:rPr lang="en-US" sz="1200" spc="-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be attached</a:t>
                      </a:r>
                      <a:r>
                        <a:rPr lang="en-US" sz="1200" spc="-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</a:t>
                      </a:r>
                      <a:r>
                        <a:rPr lang="en-US" sz="1200" spc="-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</a:t>
                      </a:r>
                      <a:r>
                        <a:rPr lang="en-US" sz="1200" spc="-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ePro</a:t>
                      </a:r>
                      <a:r>
                        <a:rPr lang="en-US" sz="1200" spc="-6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requisition.</a:t>
                      </a:r>
                    </a:p>
                    <a:p>
                      <a:pPr marL="81915" marR="123825">
                        <a:lnSpc>
                          <a:spcPct val="112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</a:endParaRPr>
                    </a:p>
                    <a:p>
                      <a:pPr marL="81915" marR="178435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Documentation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must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be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included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when HUB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vendors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are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not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available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</a:t>
                      </a:r>
                      <a:r>
                        <a:rPr lang="en-US" sz="1200" spc="-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“No bid”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quotes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are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received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</a:p>
                    <a:p>
                      <a:pPr marL="81915" marR="178435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81915" marR="178435">
                        <a:lnSpc>
                          <a:spcPct val="11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Dept. must complete bid tab.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marR="0">
                        <a:lnSpc>
                          <a:spcPct val="107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3-5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business</a:t>
                      </a:r>
                      <a:r>
                        <a:rPr lang="en-US" sz="1200" spc="-3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days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125">
                <a:tc>
                  <a:txBody>
                    <a:bodyPr/>
                    <a:lstStyle/>
                    <a:p>
                      <a:pPr marL="113665" marR="0">
                        <a:lnSpc>
                          <a:spcPct val="107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200" spc="0" dirty="0" smtClean="0">
                          <a:effectLst/>
                        </a:rPr>
                        <a:t>$25,000.01</a:t>
                      </a:r>
                      <a:r>
                        <a:rPr lang="en-US" sz="1200" spc="0" baseline="0" dirty="0" smtClean="0">
                          <a:effectLst/>
                        </a:rPr>
                        <a:t> and over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1275" marR="0">
                        <a:lnSpc>
                          <a:spcPct val="107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Formal</a:t>
                      </a:r>
                      <a:r>
                        <a:rPr lang="en-US" sz="1200" spc="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bid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010" marR="133985">
                        <a:lnSpc>
                          <a:spcPct val="112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Procurement</a:t>
                      </a:r>
                      <a:r>
                        <a:rPr lang="en-US" sz="1200" spc="-65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Services</a:t>
                      </a:r>
                      <a:r>
                        <a:rPr lang="en-US" sz="1200" spc="-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completes</a:t>
                      </a:r>
                      <a:r>
                        <a:rPr lang="en-US" sz="1200" spc="-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formal</a:t>
                      </a:r>
                      <a:r>
                        <a:rPr lang="en-US" sz="1200" spc="-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bidding</a:t>
                      </a:r>
                      <a:r>
                        <a:rPr lang="en-US" sz="1200" spc="11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process</a:t>
                      </a:r>
                      <a:r>
                        <a:rPr lang="en-US" sz="1200" dirty="0" smtClean="0">
                          <a:effectLst/>
                        </a:rPr>
                        <a:t>. </a:t>
                      </a:r>
                    </a:p>
                    <a:p>
                      <a:pPr marL="80010" marR="133985">
                        <a:lnSpc>
                          <a:spcPct val="112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</a:t>
                      </a:r>
                      <a:r>
                        <a:rPr lang="en-US" sz="1200" baseline="0" dirty="0" smtClean="0">
                          <a:effectLst/>
                        </a:rPr>
                        <a:t> completed Formal Solicitation form must be attached to the requisition.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0960" marR="104140">
                        <a:lnSpc>
                          <a:spcPct val="1120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200" spc="-15" dirty="0">
                          <a:effectLst/>
                        </a:rPr>
                        <a:t>Varies,</a:t>
                      </a:r>
                      <a:r>
                        <a:rPr lang="en-US" sz="1200" spc="-1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up</a:t>
                      </a:r>
                      <a:r>
                        <a:rPr lang="en-US" sz="1200" spc="-1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</a:t>
                      </a:r>
                      <a:r>
                        <a:rPr lang="en-US" sz="1200" spc="-1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60</a:t>
                      </a:r>
                      <a:r>
                        <a:rPr lang="en-US" sz="1200" spc="-1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days,</a:t>
                      </a:r>
                      <a:r>
                        <a:rPr lang="en-US" sz="1200" spc="-1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based</a:t>
                      </a:r>
                      <a:r>
                        <a:rPr lang="en-US" sz="1200" spc="13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on</a:t>
                      </a:r>
                      <a:r>
                        <a:rPr lang="en-US" sz="1200" spc="-17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type</a:t>
                      </a:r>
                      <a:r>
                        <a:rPr lang="en-US" sz="1200" spc="-165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of</a:t>
                      </a:r>
                      <a:r>
                        <a:rPr lang="en-US" sz="1200" spc="-17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purchase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267">
                <a:tc>
                  <a:txBody>
                    <a:bodyPr/>
                    <a:lstStyle/>
                    <a:p>
                      <a:pPr marL="116205" marR="0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</a:t>
                      </a:r>
                      <a:r>
                        <a:rPr lang="en-US" sz="1200" dirty="0" smtClean="0">
                          <a:effectLst/>
                        </a:rPr>
                        <a:t>100,000.01</a:t>
                      </a:r>
                      <a:r>
                        <a:rPr lang="en-US" sz="1200" spc="-14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and</a:t>
                      </a:r>
                      <a:r>
                        <a:rPr lang="en-US" sz="1200" spc="-1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over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 marR="0">
                        <a:lnSpc>
                          <a:spcPct val="107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All</a:t>
                      </a:r>
                      <a:r>
                        <a:rPr lang="en-US" sz="1200" spc="-12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methods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1915" marR="123825">
                        <a:lnSpc>
                          <a:spcPct val="112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</a:t>
                      </a:r>
                      <a:r>
                        <a:rPr lang="en-US" sz="1200" spc="-17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addition</a:t>
                      </a:r>
                      <a:r>
                        <a:rPr lang="en-US" sz="1200" spc="-1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</a:t>
                      </a:r>
                      <a:r>
                        <a:rPr lang="en-US" sz="1200" spc="-1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the</a:t>
                      </a:r>
                      <a:r>
                        <a:rPr lang="en-US" sz="1200" spc="-17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formal</a:t>
                      </a:r>
                      <a:r>
                        <a:rPr lang="en-US" sz="1200" spc="-1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bid</a:t>
                      </a:r>
                      <a:r>
                        <a:rPr lang="en-US" sz="1200" spc="-17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process, Historically</a:t>
                      </a:r>
                      <a:r>
                        <a:rPr lang="en-US" sz="1200" spc="6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Underutilized</a:t>
                      </a:r>
                      <a:r>
                        <a:rPr lang="en-US" sz="1200" spc="7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Business</a:t>
                      </a:r>
                      <a:r>
                        <a:rPr lang="en-US" sz="1200" spc="7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(HUB) Subcontracting</a:t>
                      </a:r>
                      <a:r>
                        <a:rPr lang="en-US" sz="1200" spc="-11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Plans</a:t>
                      </a:r>
                      <a:r>
                        <a:rPr lang="en-US" sz="1200" spc="-10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are</a:t>
                      </a:r>
                      <a:r>
                        <a:rPr lang="en-US" sz="1200" spc="-10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required.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2865" marR="233045">
                        <a:lnSpc>
                          <a:spcPct val="1120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</a:t>
                      </a:r>
                      <a:r>
                        <a:rPr lang="en-US" sz="1200" spc="-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7</a:t>
                      </a:r>
                      <a:r>
                        <a:rPr lang="en-US" sz="1200" spc="-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business</a:t>
                      </a:r>
                      <a:r>
                        <a:rPr lang="en-US" sz="1200" spc="-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days</a:t>
                      </a:r>
                      <a:r>
                        <a:rPr lang="en-US" sz="1200" spc="-1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to estimated</a:t>
                      </a:r>
                      <a:r>
                        <a:rPr lang="en-US" sz="1200" spc="-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processing</a:t>
                      </a:r>
                      <a:r>
                        <a:rPr lang="en-US" sz="1200" spc="-6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time listed</a:t>
                      </a:r>
                      <a:r>
                        <a:rPr lang="en-US" sz="1200" spc="-9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above</a:t>
                      </a:r>
                      <a:r>
                        <a:rPr lang="en-US" sz="1200" dirty="0" smtClean="0">
                          <a:effectLst/>
                        </a:rPr>
                        <a:t>.</a:t>
                      </a:r>
                      <a:endParaRPr lang="en-US" sz="1200" dirty="0" smtClean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2382" y="611516"/>
            <a:ext cx="8874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Georgia"/>
                <a:cs typeface="Georgia"/>
              </a:rPr>
              <a:t>Bid Requirements Overview</a:t>
            </a:r>
            <a:endParaRPr lang="en-US" sz="4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721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BOR Template - 09.16.16" id="{EA2903A9-FE61-472C-9F4C-3C0060019213}" vid="{EC28813E-255C-469A-B259-56CC48310B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UNT System Template</Template>
  <TotalTime>2300</TotalTime>
  <Words>2568</Words>
  <Application>Microsoft Office PowerPoint</Application>
  <PresentationFormat>Widescreen</PresentationFormat>
  <Paragraphs>402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Georgia</vt:lpstr>
      <vt:lpstr>Times New Roman</vt:lpstr>
      <vt:lpstr>Verdana</vt:lpstr>
      <vt:lpstr>Wingdings</vt:lpstr>
      <vt:lpstr>Office Theme</vt:lpstr>
      <vt:lpstr>PCard Holder Overview &amp; Concur PCard Training</vt:lpstr>
      <vt:lpstr>Learning Objectives</vt:lpstr>
      <vt:lpstr>PCard Holders are part of the  Purchasing Team!</vt:lpstr>
      <vt:lpstr>PCard Payment or Requisition? </vt:lpstr>
      <vt:lpstr>PCard Program Roles</vt:lpstr>
      <vt:lpstr>PCard Holder Responsibilities</vt:lpstr>
      <vt:lpstr>PCard Reconciler/Approver Responsibilities</vt:lpstr>
      <vt:lpstr>PCard Limitations</vt:lpstr>
      <vt:lpstr>PowerPoint Presentation</vt:lpstr>
      <vt:lpstr>PowerPoint Presentation</vt:lpstr>
      <vt:lpstr>Informal Bid Assistance</vt:lpstr>
      <vt:lpstr>Informal Bid Assistance - continued</vt:lpstr>
      <vt:lpstr>HUB Program – State of Texas</vt:lpstr>
      <vt:lpstr>Protect yourself and the Purchasing Card!  </vt:lpstr>
      <vt:lpstr>Declined Transaction(s)</vt:lpstr>
      <vt:lpstr>When the PCard Holder departs or transfers out of the Department</vt:lpstr>
      <vt:lpstr>Purchasing Card Fraud</vt:lpstr>
      <vt:lpstr>Purchasing Card Negligence</vt:lpstr>
      <vt:lpstr>Sanctions</vt:lpstr>
      <vt:lpstr>PowerPoint Presentation</vt:lpstr>
      <vt:lpstr>PowerPoint Presentation</vt:lpstr>
      <vt:lpstr>Chart of Accounts (COA) Questions</vt:lpstr>
      <vt:lpstr>Concur Pcard Module Expenditure Reconciliation</vt:lpstr>
      <vt:lpstr>Learning Objectives</vt:lpstr>
      <vt:lpstr>Single Sign On my.unt.edu </vt:lpstr>
      <vt:lpstr>Adding a Delegate</vt:lpstr>
      <vt:lpstr>Adding a Delegate</vt:lpstr>
      <vt:lpstr>Adding a Delegate</vt:lpstr>
      <vt:lpstr>Adding a Delegate</vt:lpstr>
      <vt:lpstr>Allocation of Transactions</vt:lpstr>
      <vt:lpstr>Allocation of Transactions</vt:lpstr>
      <vt:lpstr>Allocation of Transactions</vt:lpstr>
      <vt:lpstr>Allocation of Transactions</vt:lpstr>
      <vt:lpstr>Allocation of Transactions</vt:lpstr>
      <vt:lpstr>Allocation of Transactions</vt:lpstr>
      <vt:lpstr>Allocation of Transactions</vt:lpstr>
      <vt:lpstr>Itemize a Transaction</vt:lpstr>
      <vt:lpstr>Itemize a Transaction</vt:lpstr>
      <vt:lpstr>Itemize a Transaction</vt:lpstr>
      <vt:lpstr>Itemize a Transaction</vt:lpstr>
      <vt:lpstr>Itemize an Transaction</vt:lpstr>
      <vt:lpstr>Itemize a Transaction</vt:lpstr>
      <vt:lpstr>Attachments to Transactions</vt:lpstr>
      <vt:lpstr>Attachments to Transactions</vt:lpstr>
      <vt:lpstr>Attachments to Transactions</vt:lpstr>
      <vt:lpstr>Attachments to Transactions</vt:lpstr>
      <vt:lpstr>Attachments to Transactions</vt:lpstr>
      <vt:lpstr>Attachments to Transactions</vt:lpstr>
      <vt:lpstr>Icons and Warnings on  Transactions</vt:lpstr>
      <vt:lpstr>Transactional Icons and Warnings</vt:lpstr>
      <vt:lpstr>Approval Workflow</vt:lpstr>
      <vt:lpstr>Approval Workflow</vt:lpstr>
      <vt:lpstr>Approval Workflow</vt:lpstr>
      <vt:lpstr>Approval Workflow</vt:lpstr>
      <vt:lpstr>Approval Workflow</vt:lpstr>
      <vt:lpstr> PCard Approval Workflow</vt:lpstr>
      <vt:lpstr>Concur - Important Dates</vt:lpstr>
      <vt:lpstr>Concur PCard Contacts</vt:lpstr>
    </vt:vector>
  </TitlesOfParts>
  <Company>University of North Texas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Pcard Holder &amp; Reconciliar Training</dc:title>
  <dc:creator>Miron, Carl</dc:creator>
  <cp:lastModifiedBy>Pavero, Shelley</cp:lastModifiedBy>
  <cp:revision>118</cp:revision>
  <cp:lastPrinted>2018-06-21T13:13:26Z</cp:lastPrinted>
  <dcterms:created xsi:type="dcterms:W3CDTF">2018-09-16T22:45:44Z</dcterms:created>
  <dcterms:modified xsi:type="dcterms:W3CDTF">2018-10-05T18:57:28Z</dcterms:modified>
</cp:coreProperties>
</file>