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6" r:id="rId6"/>
    <p:sldId id="267" r:id="rId7"/>
    <p:sldId id="268" r:id="rId8"/>
    <p:sldId id="273" r:id="rId9"/>
    <p:sldId id="274" r:id="rId10"/>
    <p:sldId id="275" r:id="rId11"/>
    <p:sldId id="277" r:id="rId12"/>
    <p:sldId id="276" r:id="rId13"/>
    <p:sldId id="279" r:id="rId14"/>
    <p:sldId id="270" r:id="rId15"/>
    <p:sldId id="271" r:id="rId16"/>
    <p:sldId id="272" r:id="rId17"/>
    <p:sldId id="281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9033"/>
    <a:srgbClr val="5CC151"/>
    <a:srgbClr val="235937"/>
    <a:srgbClr val="9A9B9D"/>
    <a:srgbClr val="2A6EBC"/>
    <a:srgbClr val="007A94"/>
    <a:srgbClr val="99DCDA"/>
    <a:srgbClr val="00AED9"/>
    <a:srgbClr val="FCDD41"/>
    <a:srgbClr val="E2E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13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14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490" y="146520"/>
            <a:ext cx="5835015" cy="5809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“Presented by:” and “Date:”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CAA4-6CE1-49F4-AC89-E8BE929B2ACD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2CBB-28BD-4FEC-A330-3170F29CBF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6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CAA4-6CE1-49F4-AC89-E8BE929B2ACD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2CBB-28BD-4FEC-A330-3170F29CBF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787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CAA4-6CE1-49F4-AC89-E8BE929B2ACD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2CBB-28BD-4FEC-A330-3170F29CBF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752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NTS Title Slide- No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70" y="447906"/>
            <a:ext cx="1907965" cy="79894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301409"/>
            <a:ext cx="12192000" cy="556591"/>
          </a:xfrm>
          <a:prstGeom prst="rect">
            <a:avLst/>
          </a:prstGeom>
          <a:solidFill>
            <a:srgbClr val="007B3B"/>
          </a:solidFill>
          <a:ln>
            <a:solidFill>
              <a:srgbClr val="007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217511"/>
            <a:ext cx="12192000" cy="83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838200" y="3274674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351104"/>
            <a:ext cx="121920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Insert Name – Presented To: – Insert Date</a:t>
            </a:r>
          </a:p>
        </p:txBody>
      </p:sp>
    </p:spTree>
    <p:extLst>
      <p:ext uri="{BB962C8B-B14F-4D97-AF65-F5344CB8AC3E}">
        <p14:creationId xmlns:p14="http://schemas.microsoft.com/office/powerpoint/2010/main" val="341515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CAA4-6CE1-49F4-AC89-E8BE929B2ACD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2CBB-28BD-4FEC-A330-3170F29CBF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04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490" y="146520"/>
            <a:ext cx="5835015" cy="5809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5903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CAA4-6CE1-49F4-AC89-E8BE929B2ACD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2CBB-28BD-4FEC-A330-3170F29CBF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92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CAA4-6CE1-49F4-AC89-E8BE929B2ACD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2CBB-28BD-4FEC-A330-3170F29CBF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6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5903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5903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CAA4-6CE1-49F4-AC89-E8BE929B2ACD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2CBB-28BD-4FEC-A330-3170F29CBF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84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490" y="146520"/>
            <a:ext cx="5835015" cy="5809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CAA4-6CE1-49F4-AC89-E8BE929B2ACD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2CBB-28BD-4FEC-A330-3170F29CBF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778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CAA4-6CE1-49F4-AC89-E8BE929B2ACD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2CBB-28BD-4FEC-A330-3170F29CBF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466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CAA4-6CE1-49F4-AC89-E8BE929B2ACD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2CBB-28BD-4FEC-A330-3170F29CBF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2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CAA4-6CE1-49F4-AC89-E8BE929B2ACD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2CBB-28BD-4FEC-A330-3170F29CBF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42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ACAA4-6CE1-49F4-AC89-E8BE929B2ACD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12CBB-28BD-4FEC-A330-3170F29CBF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389370"/>
            <a:ext cx="12192000" cy="468630"/>
          </a:xfrm>
          <a:prstGeom prst="rect">
            <a:avLst/>
          </a:prstGeom>
          <a:solidFill>
            <a:srgbClr val="059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840" y="6176963"/>
            <a:ext cx="4206240" cy="8412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80010" y="6263640"/>
            <a:ext cx="12355830" cy="12573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88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5EFEB1-C9B2-EB44-9FAF-2F4E3AB61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12915"/>
            <a:ext cx="9144000" cy="201999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Concur </a:t>
            </a:r>
            <a:r>
              <a:rPr lang="en-US" dirty="0" err="1" smtClean="0"/>
              <a:t>PCard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Approver Role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26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51" y="236676"/>
            <a:ext cx="7352522" cy="5670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987005" y="1814715"/>
            <a:ext cx="3293706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Expense Allocation </a:t>
            </a:r>
            <a:r>
              <a:rPr lang="en-US" dirty="0" smtClean="0"/>
              <a:t>details can be viewed by hovering the mouse pointer over the blue       </a:t>
            </a:r>
            <a:r>
              <a:rPr lang="en-US" dirty="0" smtClean="0"/>
              <a:t>icon (pie chart).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6517" y="1256812"/>
            <a:ext cx="266700" cy="2762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ight Arrow 4"/>
          <p:cNvSpPr/>
          <p:nvPr/>
        </p:nvSpPr>
        <p:spPr>
          <a:xfrm rot="18357098" flipV="1">
            <a:off x="718939" y="4647944"/>
            <a:ext cx="266006" cy="141317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66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96" y="383107"/>
            <a:ext cx="7353289" cy="56553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ight Arrow 2"/>
          <p:cNvSpPr/>
          <p:nvPr/>
        </p:nvSpPr>
        <p:spPr>
          <a:xfrm rot="5400000" flipV="1">
            <a:off x="980199" y="1559510"/>
            <a:ext cx="266006" cy="141317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912359" y="1497165"/>
            <a:ext cx="3368351" cy="31393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Allocations </a:t>
            </a:r>
            <a:r>
              <a:rPr lang="en-US" dirty="0" smtClean="0"/>
              <a:t>can also be reviewed by selecting the Details drop down box and selecting Allocations.</a:t>
            </a:r>
          </a:p>
          <a:p>
            <a:endParaRPr lang="en-US" dirty="0"/>
          </a:p>
          <a:p>
            <a:r>
              <a:rPr lang="en-US" dirty="0" smtClean="0"/>
              <a:t>The Details drop down box can </a:t>
            </a:r>
            <a:r>
              <a:rPr lang="en-US" dirty="0" smtClean="0"/>
              <a:t>also be </a:t>
            </a:r>
            <a:r>
              <a:rPr lang="en-US" dirty="0" smtClean="0"/>
              <a:t>used to view the Approval Workflow or Audit Trail. </a:t>
            </a:r>
          </a:p>
          <a:p>
            <a:endParaRPr lang="en-US" dirty="0"/>
          </a:p>
          <a:p>
            <a:r>
              <a:rPr lang="en-US" dirty="0" smtClean="0"/>
              <a:t>Select Audit </a:t>
            </a:r>
            <a:r>
              <a:rPr lang="en-US" dirty="0" smtClean="0"/>
              <a:t>Trail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0800000" flipV="1">
            <a:off x="1599129" y="2477019"/>
            <a:ext cx="266006" cy="141317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85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22" y="679677"/>
            <a:ext cx="6630178" cy="4714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3110" y="1586203"/>
            <a:ext cx="3517641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Audit Trail </a:t>
            </a:r>
            <a:r>
              <a:rPr lang="en-US" dirty="0" smtClean="0"/>
              <a:t>Report provides a Report of entry and status </a:t>
            </a:r>
            <a:r>
              <a:rPr lang="en-US" dirty="0" smtClean="0"/>
              <a:t>changes </a:t>
            </a:r>
            <a:r>
              <a:rPr lang="en-US" dirty="0" smtClean="0"/>
              <a:t>to the </a:t>
            </a:r>
            <a:r>
              <a:rPr lang="en-US" dirty="0" err="1" smtClean="0"/>
              <a:t>PCard</a:t>
            </a:r>
            <a:r>
              <a:rPr lang="en-US" dirty="0" smtClean="0"/>
              <a:t> Statement Report.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53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32" y="280839"/>
            <a:ext cx="8241420" cy="5418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593494" y="1502228"/>
            <a:ext cx="3377682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Once all transactions and </a:t>
            </a:r>
            <a:r>
              <a:rPr lang="en-US" dirty="0" smtClean="0"/>
              <a:t>exception </a:t>
            </a:r>
            <a:r>
              <a:rPr lang="en-US" dirty="0" smtClean="0"/>
              <a:t>warnings have been reviewed, the </a:t>
            </a:r>
            <a:r>
              <a:rPr lang="en-US" dirty="0" smtClean="0"/>
              <a:t>Approver </a:t>
            </a:r>
            <a:r>
              <a:rPr lang="en-US" dirty="0" smtClean="0"/>
              <a:t>can either </a:t>
            </a:r>
            <a:r>
              <a:rPr lang="en-US" dirty="0" smtClean="0"/>
              <a:t>send the Statement Report back </a:t>
            </a:r>
            <a:r>
              <a:rPr lang="en-US" dirty="0" smtClean="0"/>
              <a:t>to the cardholder for more information or </a:t>
            </a:r>
            <a:r>
              <a:rPr lang="en-US" dirty="0" smtClean="0"/>
              <a:t>Approve </a:t>
            </a:r>
            <a:r>
              <a:rPr lang="en-US" dirty="0" smtClean="0"/>
              <a:t>the report.</a:t>
            </a:r>
          </a:p>
          <a:p>
            <a:endParaRPr lang="en-US" dirty="0"/>
          </a:p>
          <a:p>
            <a:r>
              <a:rPr lang="en-US" dirty="0" smtClean="0"/>
              <a:t>Select </a:t>
            </a:r>
            <a:r>
              <a:rPr lang="en-US" dirty="0" smtClean="0"/>
              <a:t>Approve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13" name="Right Arrow 12"/>
          <p:cNvSpPr/>
          <p:nvPr/>
        </p:nvSpPr>
        <p:spPr>
          <a:xfrm rot="5400000" flipV="1">
            <a:off x="7990599" y="1114752"/>
            <a:ext cx="266006" cy="141317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19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82946" y="2650446"/>
            <a:ext cx="2444621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Approver </a:t>
            </a:r>
            <a:r>
              <a:rPr lang="en-US" dirty="0" smtClean="0"/>
              <a:t>is required to Accept the final </a:t>
            </a:r>
            <a:r>
              <a:rPr lang="en-US" dirty="0" smtClean="0"/>
              <a:t>confirmation.</a:t>
            </a:r>
          </a:p>
          <a:p>
            <a:endParaRPr lang="en-US" dirty="0"/>
          </a:p>
          <a:p>
            <a:r>
              <a:rPr lang="en-US" dirty="0" smtClean="0"/>
              <a:t>Select Accept.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94" y="840785"/>
            <a:ext cx="7315200" cy="4819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068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79" y="1048820"/>
            <a:ext cx="8588648" cy="3569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ight Arrow 2"/>
          <p:cNvSpPr/>
          <p:nvPr/>
        </p:nvSpPr>
        <p:spPr>
          <a:xfrm rot="16200000" flipV="1">
            <a:off x="2762342" y="2007380"/>
            <a:ext cx="266006" cy="141317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16200000" flipV="1">
            <a:off x="4329888" y="1540848"/>
            <a:ext cx="266006" cy="141317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0800000" flipV="1">
            <a:off x="1092163" y="2725754"/>
            <a:ext cx="266006" cy="141317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90652" y="1611506"/>
            <a:ext cx="2444621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Approver can 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lso review </a:t>
            </a:r>
            <a:r>
              <a:rPr lang="en-US" dirty="0" smtClean="0"/>
              <a:t>previously </a:t>
            </a:r>
            <a:r>
              <a:rPr lang="en-US" dirty="0" smtClean="0"/>
              <a:t>Approved </a:t>
            </a:r>
            <a:r>
              <a:rPr lang="en-US" dirty="0" smtClean="0"/>
              <a:t>Reports.</a:t>
            </a:r>
          </a:p>
          <a:p>
            <a:endParaRPr lang="en-US" dirty="0"/>
          </a:p>
          <a:p>
            <a:r>
              <a:rPr lang="en-US" dirty="0" smtClean="0"/>
              <a:t>Select Approvals -&gt; Reports -&gt; View</a:t>
            </a:r>
          </a:p>
          <a:p>
            <a:endParaRPr lang="en-US" dirty="0"/>
          </a:p>
          <a:p>
            <a:r>
              <a:rPr lang="en-US" dirty="0" smtClean="0"/>
              <a:t>Select a query to run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34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214437"/>
            <a:ext cx="8539803" cy="33202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190652" y="1611506"/>
            <a:ext cx="2761861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Review Status of Approved Reports,</a:t>
            </a:r>
          </a:p>
          <a:p>
            <a:endParaRPr lang="en-US" dirty="0" smtClean="0"/>
          </a:p>
          <a:p>
            <a:r>
              <a:rPr lang="en-US" dirty="0" smtClean="0"/>
              <a:t>The Approver </a:t>
            </a:r>
            <a:r>
              <a:rPr lang="en-US" dirty="0" smtClean="0"/>
              <a:t>can </a:t>
            </a:r>
            <a:endParaRPr lang="en-US" dirty="0" smtClean="0"/>
          </a:p>
          <a:p>
            <a:r>
              <a:rPr lang="en-US" dirty="0" smtClean="0"/>
              <a:t>review </a:t>
            </a:r>
            <a:r>
              <a:rPr lang="en-US" dirty="0" smtClean="0"/>
              <a:t>the report status, payment status, or </a:t>
            </a:r>
            <a:r>
              <a:rPr lang="en-US" dirty="0" smtClean="0"/>
              <a:t>view</a:t>
            </a:r>
            <a:r>
              <a:rPr lang="en-US" dirty="0" smtClean="0"/>
              <a:t> </a:t>
            </a:r>
          </a:p>
          <a:p>
            <a:r>
              <a:rPr lang="en-US" dirty="0" smtClean="0"/>
              <a:t>a </a:t>
            </a:r>
            <a:r>
              <a:rPr lang="en-US" dirty="0" smtClean="0"/>
              <a:t>report previously </a:t>
            </a:r>
            <a:r>
              <a:rPr lang="en-US" dirty="0" smtClean="0"/>
              <a:t>Approved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5400000" flipV="1">
            <a:off x="4869199" y="3151179"/>
            <a:ext cx="266006" cy="141317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5400000" flipV="1">
            <a:off x="5777381" y="3151180"/>
            <a:ext cx="266006" cy="141317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41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3738"/>
            <a:ext cx="10515600" cy="984068"/>
          </a:xfrm>
        </p:spPr>
        <p:txBody>
          <a:bodyPr/>
          <a:lstStyle/>
          <a:p>
            <a:r>
              <a:rPr lang="en-US" sz="4000" dirty="0" smtClean="0"/>
              <a:t>Concur </a:t>
            </a:r>
            <a:r>
              <a:rPr lang="en-US" sz="4000" dirty="0" err="1" smtClean="0"/>
              <a:t>PCard</a:t>
            </a:r>
            <a:r>
              <a:rPr lang="en-US" sz="4000" dirty="0" smtClean="0"/>
              <a:t> Contacts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61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2116183"/>
            <a:ext cx="9144000" cy="31416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11462" y="2493103"/>
            <a:ext cx="110219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²"/>
            </a:pPr>
            <a:r>
              <a:rPr lang="en-US" sz="2000" dirty="0" smtClean="0"/>
              <a:t>Concur User Support Desk (Questions regarding Concur System)</a:t>
            </a:r>
          </a:p>
          <a:p>
            <a:pPr lvl="1">
              <a:buFont typeface="Wingdings" charset="2"/>
              <a:buChar char="²"/>
            </a:pPr>
            <a:r>
              <a:rPr lang="en-US" sz="2000" dirty="0" smtClean="0"/>
              <a:t>Phone</a:t>
            </a:r>
          </a:p>
          <a:p>
            <a:pPr>
              <a:buFont typeface="Wingdings" charset="2"/>
              <a:buChar char="²"/>
            </a:pPr>
            <a:endParaRPr lang="en-US" sz="2000" dirty="0" smtClean="0"/>
          </a:p>
          <a:p>
            <a:pPr>
              <a:buFont typeface="Wingdings" charset="2"/>
              <a:buChar char="²"/>
            </a:pPr>
            <a:r>
              <a:rPr lang="en-US" sz="2000" dirty="0" err="1" smtClean="0"/>
              <a:t>PCard</a:t>
            </a:r>
            <a:r>
              <a:rPr lang="en-US" sz="2000" dirty="0" smtClean="0"/>
              <a:t> Administrative Team</a:t>
            </a:r>
          </a:p>
          <a:p>
            <a:pPr lvl="1">
              <a:buFont typeface="Wingdings" charset="2"/>
              <a:buChar char="²"/>
            </a:pPr>
            <a:r>
              <a:rPr lang="en-US" sz="2000" dirty="0" smtClean="0"/>
              <a:t>Phone	940.369.5500  X 5</a:t>
            </a:r>
          </a:p>
          <a:p>
            <a:pPr lvl="1">
              <a:buFont typeface="Wingdings" charset="2"/>
              <a:buChar char="²"/>
            </a:pPr>
            <a:r>
              <a:rPr lang="en-US" sz="2000" dirty="0" smtClean="0"/>
              <a:t>Email	</a:t>
            </a:r>
            <a:r>
              <a:rPr lang="en-US" sz="2000" dirty="0" err="1" smtClean="0"/>
              <a:t>pcard@untsystem.edu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7431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Approver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A</a:t>
            </a:r>
            <a:r>
              <a:rPr lang="en-US" dirty="0" smtClean="0"/>
              <a:t>pprover </a:t>
            </a:r>
            <a:r>
              <a:rPr lang="en-US" dirty="0" smtClean="0"/>
              <a:t>will </a:t>
            </a:r>
            <a:r>
              <a:rPr lang="en-US" dirty="0" smtClean="0"/>
              <a:t>review and approve </a:t>
            </a:r>
            <a:r>
              <a:rPr lang="en-US" dirty="0" err="1" smtClean="0"/>
              <a:t>PCard</a:t>
            </a:r>
            <a:r>
              <a:rPr lang="en-US" dirty="0" smtClean="0"/>
              <a:t> Expense Reports </a:t>
            </a:r>
            <a:r>
              <a:rPr lang="en-US" dirty="0" smtClean="0"/>
              <a:t>that have been built by </a:t>
            </a:r>
            <a:r>
              <a:rPr lang="en-US" dirty="0" smtClean="0"/>
              <a:t>an </a:t>
            </a:r>
            <a:r>
              <a:rPr lang="en-US" dirty="0" err="1" smtClean="0"/>
              <a:t>PCard</a:t>
            </a:r>
            <a:r>
              <a:rPr lang="en-US" dirty="0" smtClean="0"/>
              <a:t> User</a:t>
            </a:r>
            <a:endParaRPr lang="en-US" dirty="0" smtClean="0"/>
          </a:p>
          <a:p>
            <a:r>
              <a:rPr lang="en-US" dirty="0" smtClean="0"/>
              <a:t>Depending on their role in the organization, an </a:t>
            </a:r>
            <a:r>
              <a:rPr lang="en-US" dirty="0" smtClean="0"/>
              <a:t>Approver </a:t>
            </a:r>
            <a:r>
              <a:rPr lang="en-US" dirty="0" smtClean="0"/>
              <a:t>can:</a:t>
            </a:r>
          </a:p>
          <a:p>
            <a:pPr lvl="1"/>
            <a:r>
              <a:rPr lang="en-US" dirty="0" smtClean="0"/>
              <a:t>Approve </a:t>
            </a:r>
            <a:r>
              <a:rPr lang="en-US" dirty="0" err="1" smtClean="0"/>
              <a:t>PCard</a:t>
            </a:r>
            <a:r>
              <a:rPr lang="en-US" dirty="0" smtClean="0"/>
              <a:t> Expense Reports </a:t>
            </a:r>
            <a:r>
              <a:rPr lang="en-US" dirty="0" smtClean="0"/>
              <a:t>as a </a:t>
            </a:r>
            <a:r>
              <a:rPr lang="en-US" dirty="0" smtClean="0"/>
              <a:t>Reconciler</a:t>
            </a:r>
            <a:endParaRPr lang="en-US" dirty="0" smtClean="0"/>
          </a:p>
          <a:p>
            <a:pPr lvl="1"/>
            <a:r>
              <a:rPr lang="en-US" dirty="0" smtClean="0"/>
              <a:t>Approve </a:t>
            </a:r>
            <a:r>
              <a:rPr lang="en-US" dirty="0" err="1" smtClean="0"/>
              <a:t>PCard</a:t>
            </a:r>
            <a:r>
              <a:rPr lang="en-US" dirty="0" smtClean="0"/>
              <a:t> Expenses allocated to Fund(s) the </a:t>
            </a:r>
            <a:r>
              <a:rPr lang="en-US" dirty="0" smtClean="0"/>
              <a:t>Approver manages</a:t>
            </a:r>
          </a:p>
          <a:p>
            <a:pPr lvl="1"/>
            <a:r>
              <a:rPr lang="en-US" dirty="0" smtClean="0"/>
              <a:t>Approve both as a </a:t>
            </a:r>
            <a:r>
              <a:rPr lang="en-US" dirty="0" smtClean="0"/>
              <a:t>Reconciler </a:t>
            </a:r>
            <a:r>
              <a:rPr lang="en-US" dirty="0" smtClean="0"/>
              <a:t>and </a:t>
            </a:r>
            <a:r>
              <a:rPr lang="en-US" dirty="0" smtClean="0"/>
              <a:t>the Fund manager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008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62" y="551072"/>
            <a:ext cx="7475946" cy="5512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ight Arrow 2"/>
          <p:cNvSpPr/>
          <p:nvPr/>
        </p:nvSpPr>
        <p:spPr>
          <a:xfrm rot="5400000" flipV="1">
            <a:off x="2750129" y="4048914"/>
            <a:ext cx="266006" cy="141317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62604" y="2500107"/>
            <a:ext cx="3574472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To </a:t>
            </a:r>
            <a:r>
              <a:rPr lang="en-US" dirty="0" smtClean="0"/>
              <a:t>view the </a:t>
            </a:r>
            <a:r>
              <a:rPr lang="en-US" dirty="0" smtClean="0"/>
              <a:t>list of </a:t>
            </a:r>
            <a:r>
              <a:rPr lang="en-US" dirty="0" smtClean="0"/>
              <a:t>Expenses requiring Approval, </a:t>
            </a:r>
          </a:p>
          <a:p>
            <a:endParaRPr lang="en-US" dirty="0"/>
          </a:p>
          <a:p>
            <a:r>
              <a:rPr lang="en-US" dirty="0" smtClean="0"/>
              <a:t>Select </a:t>
            </a:r>
            <a:r>
              <a:rPr lang="en-US" dirty="0" smtClean="0"/>
              <a:t>the arrow next to “Required Approvals”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918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51076" y="1014153"/>
            <a:ext cx="2348091" cy="39703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Approvals Home tab will show required approvals for Travel, Requests, Expense Reports, and Statement </a:t>
            </a:r>
            <a:r>
              <a:rPr lang="en-US" dirty="0" smtClean="0"/>
              <a:t> Reports (</a:t>
            </a:r>
            <a:r>
              <a:rPr lang="en-US" dirty="0" err="1" smtClean="0"/>
              <a:t>PCard</a:t>
            </a:r>
            <a:r>
              <a:rPr lang="en-US" dirty="0" smtClean="0"/>
              <a:t>).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Select Statement Reports</a:t>
            </a:r>
          </a:p>
          <a:p>
            <a:endParaRPr lang="en-US" dirty="0"/>
          </a:p>
          <a:p>
            <a:r>
              <a:rPr lang="en-US" dirty="0" smtClean="0"/>
              <a:t>Select a Pcard report to review and </a:t>
            </a:r>
            <a:r>
              <a:rPr lang="en-US" dirty="0" smtClean="0"/>
              <a:t>approve.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0" y="1087346"/>
            <a:ext cx="8885111" cy="3927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 rot="5400000" flipV="1">
            <a:off x="3176624" y="2566197"/>
            <a:ext cx="266006" cy="141317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5400000" flipV="1">
            <a:off x="2208787" y="4068956"/>
            <a:ext cx="266006" cy="141317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flipH="1">
            <a:off x="5024444" y="2503852"/>
            <a:ext cx="320455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 Concur; </a:t>
            </a:r>
          </a:p>
          <a:p>
            <a:r>
              <a:rPr lang="en-US" dirty="0"/>
              <a:t>Statement equals </a:t>
            </a:r>
            <a:r>
              <a:rPr lang="en-US" dirty="0" err="1"/>
              <a:t>PCard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301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32" y="280839"/>
            <a:ext cx="8241420" cy="5418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607142" y="1179925"/>
            <a:ext cx="3364034" cy="31393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Reading the Statement Report:</a:t>
            </a:r>
            <a:endParaRPr lang="en-US" dirty="0" smtClean="0"/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Report </a:t>
            </a:r>
            <a:r>
              <a:rPr lang="en-US" dirty="0" smtClean="0"/>
              <a:t>Name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Cardholder’s </a:t>
            </a:r>
            <a:r>
              <a:rPr lang="en-US" dirty="0" smtClean="0"/>
              <a:t>Name</a:t>
            </a:r>
          </a:p>
          <a:p>
            <a:pPr marL="342900" indent="-342900">
              <a:buAutoNum type="arabicPeriod"/>
            </a:pPr>
            <a:r>
              <a:rPr lang="en-US" dirty="0"/>
              <a:t>I</a:t>
            </a:r>
            <a:r>
              <a:rPr lang="en-US" dirty="0" smtClean="0"/>
              <a:t>ndividual expenditures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Report </a:t>
            </a:r>
            <a:r>
              <a:rPr lang="en-US" dirty="0" smtClean="0"/>
              <a:t>Summary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Total </a:t>
            </a:r>
            <a:r>
              <a:rPr lang="en-US" dirty="0" smtClean="0"/>
              <a:t>A</a:t>
            </a:r>
            <a:r>
              <a:rPr lang="en-US" dirty="0" smtClean="0"/>
              <a:t>mount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Select the first expense </a:t>
            </a:r>
            <a:r>
              <a:rPr lang="en-US" dirty="0" smtClean="0"/>
              <a:t>and re</a:t>
            </a:r>
            <a:r>
              <a:rPr lang="en-US" dirty="0" smtClean="0"/>
              <a:t>view the transaction details.</a:t>
            </a: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5722" y="933704"/>
            <a:ext cx="289248" cy="2462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1.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510346" y="2699658"/>
            <a:ext cx="289248" cy="2462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3.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2169641" y="5294209"/>
            <a:ext cx="289248" cy="2462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5.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5052800" y="2822768"/>
            <a:ext cx="289248" cy="2462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4.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3667203" y="1056814"/>
            <a:ext cx="289248" cy="2462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2</a:t>
            </a:r>
            <a:r>
              <a:rPr lang="en-US" sz="1000" dirty="0" smtClean="0"/>
              <a:t>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21880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32033" y="1399592"/>
            <a:ext cx="2985796" cy="34163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First Expense Details</a:t>
            </a:r>
            <a:endParaRPr lang="en-US" dirty="0"/>
          </a:p>
          <a:p>
            <a:endParaRPr lang="en-US" dirty="0"/>
          </a:p>
          <a:p>
            <a:r>
              <a:rPr lang="en-US" dirty="0"/>
              <a:t>Select Receipt Image to review the attached </a:t>
            </a:r>
            <a:r>
              <a:rPr lang="en-US" dirty="0" smtClean="0"/>
              <a:t>receipt(s).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Review </a:t>
            </a:r>
            <a:r>
              <a:rPr lang="en-US" dirty="0" smtClean="0"/>
              <a:t>to ensure the </a:t>
            </a:r>
            <a:r>
              <a:rPr lang="en-US" dirty="0" smtClean="0"/>
              <a:t>purchase was </a:t>
            </a:r>
            <a:r>
              <a:rPr lang="en-US" dirty="0" smtClean="0"/>
              <a:t>an appropriate expenditure </a:t>
            </a:r>
          </a:p>
          <a:p>
            <a:r>
              <a:rPr lang="en-US" dirty="0" smtClean="0"/>
              <a:t>by </a:t>
            </a:r>
            <a:r>
              <a:rPr lang="en-US" dirty="0" smtClean="0"/>
              <a:t>reviewing the Business Purpose and Comment </a:t>
            </a:r>
            <a:r>
              <a:rPr lang="en-US" dirty="0" smtClean="0"/>
              <a:t>fields.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81" y="302758"/>
            <a:ext cx="8708666" cy="57061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ight Arrow 6"/>
          <p:cNvSpPr/>
          <p:nvPr/>
        </p:nvSpPr>
        <p:spPr>
          <a:xfrm rot="5400000" flipV="1">
            <a:off x="1269445" y="3010248"/>
            <a:ext cx="266006" cy="141317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 flipV="1">
            <a:off x="5359363" y="2868906"/>
            <a:ext cx="266006" cy="141317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82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64" y="515668"/>
            <a:ext cx="8181555" cy="52226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ight Arrow 2"/>
          <p:cNvSpPr/>
          <p:nvPr/>
        </p:nvSpPr>
        <p:spPr>
          <a:xfrm rot="18357098" flipV="1">
            <a:off x="317723" y="4769239"/>
            <a:ext cx="266006" cy="141317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640148" y="1035698"/>
            <a:ext cx="3377682" cy="45243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Helpful Tip</a:t>
            </a:r>
            <a:r>
              <a:rPr lang="en-US" dirty="0" smtClean="0"/>
              <a:t>:  The expenditure receipt </a:t>
            </a:r>
            <a:r>
              <a:rPr lang="en-US" dirty="0" smtClean="0"/>
              <a:t>can also be reviewed by hovering the mouse pointer over the blue “Receipt Image Available” icon.</a:t>
            </a:r>
          </a:p>
          <a:p>
            <a:endParaRPr lang="en-US" dirty="0"/>
          </a:p>
          <a:p>
            <a:r>
              <a:rPr lang="en-US" dirty="0" smtClean="0"/>
              <a:t>When </a:t>
            </a:r>
            <a:r>
              <a:rPr lang="en-US" dirty="0" smtClean="0"/>
              <a:t>all expenditures have been reviewed, </a:t>
            </a:r>
            <a:r>
              <a:rPr lang="en-US" dirty="0" smtClean="0"/>
              <a:t>the Approver can either send the report back to the user for more information </a:t>
            </a:r>
            <a:r>
              <a:rPr lang="en-US" dirty="0" smtClean="0"/>
              <a:t>or Approve </a:t>
            </a:r>
            <a:r>
              <a:rPr lang="en-US" dirty="0" smtClean="0"/>
              <a:t>the Report.</a:t>
            </a:r>
          </a:p>
          <a:p>
            <a:endParaRPr lang="en-US" dirty="0"/>
          </a:p>
          <a:p>
            <a:r>
              <a:rPr lang="en-US" dirty="0" smtClean="0"/>
              <a:t>Select </a:t>
            </a:r>
            <a:r>
              <a:rPr lang="en-US" dirty="0" smtClean="0"/>
              <a:t>Approve to move the Statement Report to the next step in the Approval workflow.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8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74" y="429760"/>
            <a:ext cx="6297969" cy="5056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ight Arrow 2"/>
          <p:cNvSpPr/>
          <p:nvPr/>
        </p:nvSpPr>
        <p:spPr>
          <a:xfrm rot="18357098" flipV="1">
            <a:off x="1306768" y="4871878"/>
            <a:ext cx="266006" cy="141317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464491" y="429761"/>
            <a:ext cx="3442996" cy="507831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PCard</a:t>
            </a:r>
            <a:r>
              <a:rPr lang="en-US" dirty="0" smtClean="0"/>
              <a:t> transaction </a:t>
            </a:r>
            <a:r>
              <a:rPr lang="en-US" dirty="0" smtClean="0"/>
              <a:t>details can be viewed by hovering the mouse pointer over the purple        icon.</a:t>
            </a:r>
          </a:p>
          <a:p>
            <a:endParaRPr lang="en-US" dirty="0"/>
          </a:p>
          <a:p>
            <a:r>
              <a:rPr lang="en-US" dirty="0" smtClean="0"/>
              <a:t>The blue </a:t>
            </a:r>
            <a:r>
              <a:rPr lang="en-US" dirty="0" smtClean="0"/>
              <a:t>icon       denotes </a:t>
            </a:r>
            <a:r>
              <a:rPr lang="en-US" dirty="0" smtClean="0"/>
              <a:t>an expense that is pending cost object </a:t>
            </a:r>
            <a:r>
              <a:rPr lang="en-US" dirty="0" smtClean="0"/>
              <a:t>approval.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yellow </a:t>
            </a:r>
            <a:r>
              <a:rPr lang="en-US" dirty="0" smtClean="0"/>
              <a:t>icon       is </a:t>
            </a:r>
            <a:r>
              <a:rPr lang="en-US" dirty="0" smtClean="0"/>
              <a:t>an exception warning that should be reviewed. </a:t>
            </a:r>
            <a:r>
              <a:rPr lang="en-US" dirty="0" smtClean="0"/>
              <a:t>  It </a:t>
            </a:r>
            <a:r>
              <a:rPr lang="en-US" dirty="0" smtClean="0"/>
              <a:t>is not a full </a:t>
            </a:r>
            <a:r>
              <a:rPr lang="en-US" dirty="0" smtClean="0"/>
              <a:t>stop.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NOTE: Warning icons will remain with the Statement Report throughout its life cycle in Concur.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9182" y="2145594"/>
            <a:ext cx="257175" cy="2857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9314" y="3295650"/>
            <a:ext cx="285750" cy="266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1567" y="1690698"/>
            <a:ext cx="276225" cy="2857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81464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02" y="223935"/>
            <a:ext cx="8223651" cy="56323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836090" y="223936"/>
            <a:ext cx="3181739" cy="563231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Some transactions from big box retailers </a:t>
            </a:r>
            <a:r>
              <a:rPr lang="en-US" dirty="0" smtClean="0"/>
              <a:t>(i.e. PDME) will import </a:t>
            </a:r>
            <a:r>
              <a:rPr lang="en-US" dirty="0" smtClean="0"/>
              <a:t>into Concur with </a:t>
            </a:r>
            <a:r>
              <a:rPr lang="en-US" dirty="0" smtClean="0"/>
              <a:t>default </a:t>
            </a:r>
            <a:r>
              <a:rPr lang="en-US" dirty="0" smtClean="0"/>
              <a:t>expense </a:t>
            </a:r>
            <a:r>
              <a:rPr lang="en-US" dirty="0" smtClean="0"/>
              <a:t>types which reflect </a:t>
            </a:r>
            <a:r>
              <a:rPr lang="en-US" dirty="0" smtClean="0"/>
              <a:t>that company’s main </a:t>
            </a:r>
            <a:r>
              <a:rPr lang="en-US" dirty="0" smtClean="0"/>
              <a:t>business based on their MCC Code.  The </a:t>
            </a:r>
            <a:r>
              <a:rPr lang="en-US" dirty="0" smtClean="0"/>
              <a:t>expense type should be reviewed to ensure it matches what was </a:t>
            </a:r>
            <a:r>
              <a:rPr lang="en-US" dirty="0" smtClean="0"/>
              <a:t>purchased and allocate to additional expense type(s) as needed.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example, </a:t>
            </a:r>
            <a:r>
              <a:rPr lang="en-US" dirty="0" smtClean="0"/>
              <a:t>Amazon’s MCC Code description equals “Books” </a:t>
            </a:r>
            <a:r>
              <a:rPr lang="en-US" dirty="0" smtClean="0"/>
              <a:t>but almost anything </a:t>
            </a:r>
            <a:r>
              <a:rPr lang="en-US" dirty="0" smtClean="0"/>
              <a:t>purchased </a:t>
            </a:r>
            <a:r>
              <a:rPr lang="en-US" dirty="0" smtClean="0"/>
              <a:t>from Amazon. </a:t>
            </a:r>
            <a:r>
              <a:rPr lang="en-US" dirty="0" smtClean="0"/>
              <a:t> Other </a:t>
            </a:r>
            <a:r>
              <a:rPr lang="en-US" dirty="0" smtClean="0"/>
              <a:t>examples include Walmart, Target, </a:t>
            </a:r>
            <a:r>
              <a:rPr lang="en-US" dirty="0" smtClean="0"/>
              <a:t>or grocery </a:t>
            </a:r>
            <a:r>
              <a:rPr lang="en-US" dirty="0" smtClean="0"/>
              <a:t>stores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50008" y="3670540"/>
            <a:ext cx="266006" cy="14131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0800000" flipV="1">
            <a:off x="5303129" y="3529222"/>
            <a:ext cx="266006" cy="141317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00000" flipV="1">
            <a:off x="5207932" y="3179952"/>
            <a:ext cx="266006" cy="141317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1003"/>
      </p:ext>
    </p:extLst>
  </p:cSld>
  <p:clrMapOvr>
    <a:masterClrMapping/>
  </p:clrMapOvr>
</p:sld>
</file>

<file path=ppt/theme/theme1.xml><?xml version="1.0" encoding="utf-8"?>
<a:theme xmlns:a="http://schemas.openxmlformats.org/drawingml/2006/main" name="Full Seal Right,Footer &amp; Wordm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ll Seal Right,Footer &amp; Wordmark" id="{2222B52C-371F-49C0-970B-E7ECDC40817E}" vid="{FA90337D-74C2-4EEC-AB77-776E093A77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Full Seal Right,Footer &amp; Wordmark</Template>
  <TotalTime>2360</TotalTime>
  <Words>580</Words>
  <Application>Microsoft Office PowerPoint</Application>
  <PresentationFormat>Widescreen</PresentationFormat>
  <Paragraphs>84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Georgia</vt:lpstr>
      <vt:lpstr>Wingdings</vt:lpstr>
      <vt:lpstr>Full Seal Right,Footer &amp; Wordmark</vt:lpstr>
      <vt:lpstr>Concur PCard  Approver Role</vt:lpstr>
      <vt:lpstr>Approver Role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Concur PCard Contacts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Corliss, Paul</dc:creator>
  <cp:lastModifiedBy>Pavero, Shelley</cp:lastModifiedBy>
  <cp:revision>150</cp:revision>
  <cp:lastPrinted>2018-10-08T19:24:36Z</cp:lastPrinted>
  <dcterms:created xsi:type="dcterms:W3CDTF">2018-10-04T03:45:27Z</dcterms:created>
  <dcterms:modified xsi:type="dcterms:W3CDTF">2018-11-02T15:53:00Z</dcterms:modified>
</cp:coreProperties>
</file>