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77" d="100"/>
          <a:sy n="77" d="100"/>
        </p:scale>
        <p:origin x="68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F632C-ED67-442A-9879-A83C3F2799E6}"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357630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F632C-ED67-442A-9879-A83C3F2799E6}"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392030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F632C-ED67-442A-9879-A83C3F2799E6}"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330125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TS Title Slide with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270" y="447906"/>
            <a:ext cx="1907965" cy="798948"/>
          </a:xfrm>
          <a:prstGeom prst="rect">
            <a:avLst/>
          </a:prstGeom>
        </p:spPr>
      </p:pic>
      <p:sp>
        <p:nvSpPr>
          <p:cNvPr id="9" name="Rectangle 8"/>
          <p:cNvSpPr/>
          <p:nvPr userDrawn="1"/>
        </p:nvSpPr>
        <p:spPr>
          <a:xfrm>
            <a:off x="0" y="6301409"/>
            <a:ext cx="12192000" cy="556591"/>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21751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4906" y="389497"/>
            <a:ext cx="5512416" cy="5486691"/>
          </a:xfrm>
          <a:prstGeom prst="rect">
            <a:avLst/>
          </a:prstGeom>
        </p:spPr>
      </p:pic>
      <p:sp>
        <p:nvSpPr>
          <p:cNvPr id="14" name="Title 13"/>
          <p:cNvSpPr>
            <a:spLocks noGrp="1"/>
          </p:cNvSpPr>
          <p:nvPr>
            <p:ph type="title"/>
          </p:nvPr>
        </p:nvSpPr>
        <p:spPr>
          <a:xfrm>
            <a:off x="838200" y="3274674"/>
            <a:ext cx="10515600" cy="1325563"/>
          </a:xfrm>
          <a:prstGeom prst="rect">
            <a:avLst/>
          </a:prstGeom>
        </p:spPr>
        <p:txBody>
          <a:bodyPr/>
          <a:lstStyle>
            <a:lvl1pPr algn="ctr">
              <a:defRPr sz="6000">
                <a:latin typeface="Georgia" panose="02040502050405020303" pitchFamily="18" charset="0"/>
              </a:defRPr>
            </a:lvl1pPr>
          </a:lstStyle>
          <a:p>
            <a:r>
              <a:rPr lang="en-US" smtClean="0"/>
              <a:t>Click to edit Master title style</a:t>
            </a:r>
            <a:endParaRPr lang="en-US" dirty="0"/>
          </a:p>
        </p:txBody>
      </p:sp>
      <p:sp>
        <p:nvSpPr>
          <p:cNvPr id="16" name="Text Placeholder 15"/>
          <p:cNvSpPr>
            <a:spLocks noGrp="1"/>
          </p:cNvSpPr>
          <p:nvPr>
            <p:ph type="body" sz="quarter" idx="10" hasCustomPrompt="1"/>
          </p:nvPr>
        </p:nvSpPr>
        <p:spPr>
          <a:xfrm>
            <a:off x="0" y="6351104"/>
            <a:ext cx="12192000" cy="457200"/>
          </a:xfrm>
          <a:prstGeom prst="rect">
            <a:avLst/>
          </a:prstGeom>
        </p:spPr>
        <p:txBody>
          <a:bodyPr/>
          <a:lstStyle>
            <a:lvl1pPr marL="0" indent="0" algn="ctr">
              <a:buNone/>
              <a:defRPr sz="1800">
                <a:solidFill>
                  <a:schemeClr val="bg1"/>
                </a:solidFill>
                <a:latin typeface="Georgia" panose="02040502050405020303" pitchFamily="18" charset="0"/>
              </a:defRPr>
            </a:lvl1pPr>
          </a:lstStyle>
          <a:p>
            <a:pPr algn="ctr"/>
            <a:r>
              <a:rPr lang="en-US" dirty="0" smtClean="0">
                <a:solidFill>
                  <a:schemeClr val="bg1"/>
                </a:solidFill>
                <a:latin typeface="Georgia" panose="02040502050405020303" pitchFamily="18" charset="0"/>
                <a:cs typeface="Arial" panose="020B0604020202020204" pitchFamily="34" charset="0"/>
              </a:rPr>
              <a:t>Insert Name – Presented To: – Insert Date</a:t>
            </a:r>
          </a:p>
        </p:txBody>
      </p:sp>
    </p:spTree>
    <p:extLst>
      <p:ext uri="{BB962C8B-B14F-4D97-AF65-F5344CB8AC3E}">
        <p14:creationId xmlns:p14="http://schemas.microsoft.com/office/powerpoint/2010/main" val="616273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NTS Title Slide- No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270" y="447906"/>
            <a:ext cx="1907965" cy="798948"/>
          </a:xfrm>
          <a:prstGeom prst="rect">
            <a:avLst/>
          </a:prstGeom>
        </p:spPr>
      </p:pic>
      <p:sp>
        <p:nvSpPr>
          <p:cNvPr id="9" name="Rectangle 8"/>
          <p:cNvSpPr/>
          <p:nvPr userDrawn="1"/>
        </p:nvSpPr>
        <p:spPr>
          <a:xfrm>
            <a:off x="0" y="6301409"/>
            <a:ext cx="12192000" cy="556591"/>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21751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 name="Title 13"/>
          <p:cNvSpPr>
            <a:spLocks noGrp="1"/>
          </p:cNvSpPr>
          <p:nvPr>
            <p:ph type="title"/>
          </p:nvPr>
        </p:nvSpPr>
        <p:spPr>
          <a:xfrm>
            <a:off x="838200" y="3274674"/>
            <a:ext cx="10515600" cy="1325563"/>
          </a:xfrm>
          <a:prstGeom prst="rect">
            <a:avLst/>
          </a:prstGeom>
        </p:spPr>
        <p:txBody>
          <a:bodyPr/>
          <a:lstStyle>
            <a:lvl1pPr algn="ctr">
              <a:defRPr sz="6000">
                <a:latin typeface="Georgia" panose="02040502050405020303" pitchFamily="18" charset="0"/>
              </a:defRPr>
            </a:lvl1pPr>
          </a:lstStyle>
          <a:p>
            <a:r>
              <a:rPr lang="en-US" smtClean="0"/>
              <a:t>Click to edit Master title style</a:t>
            </a:r>
            <a:endParaRPr lang="en-US" dirty="0"/>
          </a:p>
        </p:txBody>
      </p:sp>
      <p:sp>
        <p:nvSpPr>
          <p:cNvPr id="16" name="Text Placeholder 15"/>
          <p:cNvSpPr>
            <a:spLocks noGrp="1"/>
          </p:cNvSpPr>
          <p:nvPr>
            <p:ph type="body" sz="quarter" idx="10" hasCustomPrompt="1"/>
          </p:nvPr>
        </p:nvSpPr>
        <p:spPr>
          <a:xfrm>
            <a:off x="0" y="6351104"/>
            <a:ext cx="12192000" cy="457200"/>
          </a:xfrm>
          <a:prstGeom prst="rect">
            <a:avLst/>
          </a:prstGeom>
        </p:spPr>
        <p:txBody>
          <a:bodyPr/>
          <a:lstStyle>
            <a:lvl1pPr marL="0" indent="0" algn="ctr">
              <a:buNone/>
              <a:defRPr sz="1800">
                <a:solidFill>
                  <a:schemeClr val="bg1"/>
                </a:solidFill>
                <a:latin typeface="Georgia" panose="02040502050405020303" pitchFamily="18" charset="0"/>
              </a:defRPr>
            </a:lvl1pPr>
          </a:lstStyle>
          <a:p>
            <a:pPr algn="ctr"/>
            <a:r>
              <a:rPr lang="en-US" dirty="0" smtClean="0">
                <a:solidFill>
                  <a:schemeClr val="bg1"/>
                </a:solidFill>
                <a:latin typeface="Georgia" panose="02040502050405020303" pitchFamily="18" charset="0"/>
                <a:cs typeface="Arial" panose="020B0604020202020204" pitchFamily="34" charset="0"/>
              </a:rPr>
              <a:t>Insert Name – Presented To: – Insert Date</a:t>
            </a:r>
          </a:p>
        </p:txBody>
      </p:sp>
    </p:spTree>
    <p:extLst>
      <p:ext uri="{BB962C8B-B14F-4D97-AF65-F5344CB8AC3E}">
        <p14:creationId xmlns:p14="http://schemas.microsoft.com/office/powerpoint/2010/main" val="398998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F632C-ED67-442A-9879-A83C3F2799E6}"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235961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FF632C-ED67-442A-9879-A83C3F2799E6}"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198760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F632C-ED67-442A-9879-A83C3F2799E6}"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205527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F632C-ED67-442A-9879-A83C3F2799E6}"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310886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F632C-ED67-442A-9879-A83C3F2799E6}"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76840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F632C-ED67-442A-9879-A83C3F2799E6}"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48639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FF632C-ED67-442A-9879-A83C3F2799E6}"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365420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FF632C-ED67-442A-9879-A83C3F2799E6}"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E58AB-3523-412E-8D9F-7C788055FA58}" type="slidenum">
              <a:rPr lang="en-US" smtClean="0"/>
              <a:t>‹#›</a:t>
            </a:fld>
            <a:endParaRPr lang="en-US"/>
          </a:p>
        </p:txBody>
      </p:sp>
    </p:spTree>
    <p:extLst>
      <p:ext uri="{BB962C8B-B14F-4D97-AF65-F5344CB8AC3E}">
        <p14:creationId xmlns:p14="http://schemas.microsoft.com/office/powerpoint/2010/main" val="320943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F632C-ED67-442A-9879-A83C3F2799E6}"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E58AB-3523-412E-8D9F-7C788055FA58}" type="slidenum">
              <a:rPr lang="en-US" smtClean="0"/>
              <a:t>‹#›</a:t>
            </a:fld>
            <a:endParaRPr lang="en-US"/>
          </a:p>
        </p:txBody>
      </p:sp>
    </p:spTree>
    <p:extLst>
      <p:ext uri="{BB962C8B-B14F-4D97-AF65-F5344CB8AC3E}">
        <p14:creationId xmlns:p14="http://schemas.microsoft.com/office/powerpoint/2010/main" val="301843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598"/>
            <a:ext cx="10515600" cy="45719"/>
          </a:xfrm>
        </p:spPr>
        <p:txBody>
          <a:bodyPr>
            <a:normAutofit fontScale="90000"/>
          </a:bodyPr>
          <a:lstStyle/>
          <a:p>
            <a:r>
              <a:rPr lang="en-US" dirty="0" smtClean="0"/>
              <a:t>FIRST FRIDAY’S</a:t>
            </a:r>
            <a:br>
              <a:rPr lang="en-US" dirty="0" smtClean="0"/>
            </a:br>
            <a:r>
              <a:rPr lang="en-US" dirty="0" smtClean="0"/>
              <a:t>11/02/2018</a:t>
            </a:r>
            <a:br>
              <a:rPr lang="en-US" dirty="0" smtClean="0"/>
            </a:br>
            <a:r>
              <a:rPr lang="en-US" dirty="0" smtClean="0"/>
              <a:t/>
            </a:r>
            <a:br>
              <a:rPr lang="en-US" dirty="0" smtClean="0"/>
            </a:br>
            <a:r>
              <a:rPr lang="en-US" dirty="0" smtClean="0"/>
              <a:t>CONCUR PCARD FAQ’S</a:t>
            </a:r>
            <a:endParaRPr lang="en-US" dirty="0"/>
          </a:p>
        </p:txBody>
      </p:sp>
      <p:sp>
        <p:nvSpPr>
          <p:cNvPr id="3" name="Text Placeholder 2"/>
          <p:cNvSpPr>
            <a:spLocks noGrp="1"/>
          </p:cNvSpPr>
          <p:nvPr>
            <p:ph type="body" sz="quarter" idx="10"/>
          </p:nvPr>
        </p:nvSpPr>
        <p:spPr/>
        <p:txBody>
          <a:bodyPr/>
          <a:lstStyle/>
          <a:p>
            <a:fld id="{722615CF-DEF2-434B-B83D-A5FE836FE7A4}" type="slidenum">
              <a:rPr lang="en-US" smtClean="0"/>
              <a:t>1</a:t>
            </a:fld>
            <a:endParaRPr lang="en-US" dirty="0"/>
          </a:p>
        </p:txBody>
      </p:sp>
    </p:spTree>
    <p:extLst>
      <p:ext uri="{BB962C8B-B14F-4D97-AF65-F5344CB8AC3E}">
        <p14:creationId xmlns:p14="http://schemas.microsoft.com/office/powerpoint/2010/main" val="3949169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CONCUR PCARD FAQ’S</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i="1" dirty="0" smtClean="0"/>
              <a:t>Concur </a:t>
            </a:r>
            <a:r>
              <a:rPr lang="en-US" i="1" dirty="0" err="1" smtClean="0"/>
              <a:t>Pcard</a:t>
            </a:r>
            <a:r>
              <a:rPr lang="en-US" i="1" dirty="0" smtClean="0"/>
              <a:t> Statement Report Name</a:t>
            </a:r>
          </a:p>
          <a:p>
            <a:pPr marL="0" indent="0">
              <a:buNone/>
            </a:pPr>
            <a:r>
              <a:rPr lang="en-US" dirty="0" smtClean="0"/>
              <a:t>	Do not modify or change the name of the Statement Report 	assigned by Concur system.</a:t>
            </a:r>
          </a:p>
          <a:p>
            <a:pPr marL="514350" indent="-514350">
              <a:buFont typeface="+mj-lt"/>
              <a:buAutoNum type="arabicPeriod"/>
            </a:pPr>
            <a:endParaRPr lang="en-US" i="1" dirty="0" smtClean="0"/>
          </a:p>
          <a:p>
            <a:pPr marL="0" indent="0">
              <a:buNone/>
            </a:pPr>
            <a:r>
              <a:rPr lang="en-US" i="1" dirty="0" smtClean="0"/>
              <a:t>2.  Delegate vs Approver Role Responsibilities</a:t>
            </a:r>
            <a:endParaRPr lang="en-US" i="1" dirty="0" smtClean="0"/>
          </a:p>
          <a:p>
            <a:pPr marL="0" indent="0">
              <a:buNone/>
            </a:pPr>
            <a:r>
              <a:rPr lang="en-US" dirty="0"/>
              <a:t>	</a:t>
            </a:r>
            <a:r>
              <a:rPr lang="en-US" dirty="0" smtClean="0"/>
              <a:t>Delegates </a:t>
            </a:r>
            <a:r>
              <a:rPr lang="en-US" dirty="0"/>
              <a:t>are individuals acting on behalf of a named list of 	</a:t>
            </a:r>
            <a:r>
              <a:rPr lang="en-US" dirty="0" smtClean="0"/>
              <a:t>specific </a:t>
            </a:r>
            <a:r>
              <a:rPr lang="en-US" dirty="0"/>
              <a:t>users.</a:t>
            </a:r>
            <a:endParaRPr lang="en-US" sz="2400" dirty="0"/>
          </a:p>
          <a:p>
            <a:pPr marL="0" indent="0">
              <a:buNone/>
            </a:pPr>
            <a:r>
              <a:rPr lang="en-US" dirty="0" smtClean="0"/>
              <a:t>	Approvers </a:t>
            </a:r>
            <a:r>
              <a:rPr lang="en-US" dirty="0"/>
              <a:t>are individuals responsible for chart of accounts (COA) </a:t>
            </a:r>
            <a:r>
              <a:rPr lang="en-US" dirty="0" smtClean="0"/>
              <a:t>	validation</a:t>
            </a:r>
            <a:r>
              <a:rPr lang="en-US" dirty="0"/>
              <a:t>.  </a:t>
            </a:r>
            <a:endParaRPr lang="en-US"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1434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CONCUR PCARD FAQ’S CONTINUED</a:t>
            </a:r>
            <a:endParaRPr lang="en-US" dirty="0"/>
          </a:p>
        </p:txBody>
      </p:sp>
      <p:sp>
        <p:nvSpPr>
          <p:cNvPr id="3" name="Content Placeholder 2"/>
          <p:cNvSpPr>
            <a:spLocks noGrp="1"/>
          </p:cNvSpPr>
          <p:nvPr>
            <p:ph idx="1"/>
          </p:nvPr>
        </p:nvSpPr>
        <p:spPr/>
        <p:txBody>
          <a:bodyPr/>
          <a:lstStyle/>
          <a:p>
            <a:pPr marL="0" lvl="0" indent="0">
              <a:buNone/>
            </a:pPr>
            <a:r>
              <a:rPr lang="en-US" dirty="0" smtClean="0"/>
              <a:t>3. </a:t>
            </a:r>
            <a:r>
              <a:rPr lang="en-US" i="1" dirty="0"/>
              <a:t>How to view Audit Trail </a:t>
            </a:r>
            <a:endParaRPr lang="en-US" dirty="0" smtClean="0"/>
          </a:p>
          <a:p>
            <a:pPr marL="457200" lvl="1" indent="0">
              <a:buNone/>
            </a:pPr>
            <a:r>
              <a:rPr lang="en-US" dirty="0"/>
              <a:t>	</a:t>
            </a:r>
            <a:r>
              <a:rPr lang="en-US" dirty="0" smtClean="0"/>
              <a:t>Report </a:t>
            </a:r>
            <a:r>
              <a:rPr lang="en-US" dirty="0"/>
              <a:t>Name Header / Details / Audit </a:t>
            </a:r>
            <a:r>
              <a:rPr lang="en-US" dirty="0" smtClean="0"/>
              <a:t>Trail</a:t>
            </a:r>
          </a:p>
          <a:p>
            <a:pPr marL="457200" lvl="1" indent="0">
              <a:buNone/>
            </a:pPr>
            <a:endParaRPr lang="en-US" dirty="0"/>
          </a:p>
          <a:p>
            <a:pPr marL="0" lvl="0" indent="0">
              <a:buNone/>
            </a:pPr>
            <a:r>
              <a:rPr lang="en-US" dirty="0" smtClean="0"/>
              <a:t>4. </a:t>
            </a:r>
            <a:r>
              <a:rPr lang="en-US" i="1" dirty="0"/>
              <a:t>How to view Approval </a:t>
            </a:r>
            <a:r>
              <a:rPr lang="en-US" i="1" dirty="0" smtClean="0"/>
              <a:t>Workflow</a:t>
            </a:r>
            <a:endParaRPr lang="en-US" dirty="0" smtClean="0"/>
          </a:p>
          <a:p>
            <a:pPr marL="457200" lvl="1" indent="0">
              <a:buNone/>
            </a:pPr>
            <a:r>
              <a:rPr lang="en-US" dirty="0"/>
              <a:t>	</a:t>
            </a:r>
            <a:r>
              <a:rPr lang="en-US" dirty="0" smtClean="0"/>
              <a:t>Report </a:t>
            </a:r>
            <a:r>
              <a:rPr lang="en-US" dirty="0"/>
              <a:t>Name Header / Details / Approval </a:t>
            </a:r>
            <a:r>
              <a:rPr lang="en-US" dirty="0" smtClean="0"/>
              <a:t>Flow</a:t>
            </a:r>
          </a:p>
          <a:p>
            <a:pPr marL="457200" lvl="1" indent="0">
              <a:buNone/>
            </a:pPr>
            <a:endParaRPr lang="en-US" dirty="0"/>
          </a:p>
          <a:p>
            <a:pPr marL="0" indent="0">
              <a:buNone/>
            </a:pPr>
            <a:r>
              <a:rPr lang="en-US" dirty="0" smtClean="0"/>
              <a:t>5. </a:t>
            </a:r>
            <a:r>
              <a:rPr lang="en-US" i="1" dirty="0"/>
              <a:t>How to view Expense </a:t>
            </a:r>
            <a:r>
              <a:rPr lang="en-US" i="1" dirty="0" smtClean="0"/>
              <a:t>Allocations </a:t>
            </a:r>
          </a:p>
          <a:p>
            <a:pPr marL="0" indent="0">
              <a:buNone/>
            </a:pPr>
            <a:r>
              <a:rPr lang="en-US" i="1" dirty="0" smtClean="0"/>
              <a:t>	</a:t>
            </a:r>
            <a:r>
              <a:rPr lang="en-US" dirty="0" smtClean="0"/>
              <a:t> </a:t>
            </a:r>
            <a:r>
              <a:rPr lang="en-US" sz="2400" dirty="0" smtClean="0"/>
              <a:t>Report Name Header / Details / Allocations</a:t>
            </a:r>
            <a:endParaRPr lang="en-US" sz="2400" dirty="0"/>
          </a:p>
        </p:txBody>
      </p:sp>
      <p:pic>
        <p:nvPicPr>
          <p:cNvPr id="4" name="Picture 3"/>
          <p:cNvPicPr/>
          <p:nvPr/>
        </p:nvPicPr>
        <p:blipFill>
          <a:blip r:embed="rId2"/>
          <a:stretch>
            <a:fillRect/>
          </a:stretch>
        </p:blipFill>
        <p:spPr>
          <a:xfrm>
            <a:off x="7728559" y="1825624"/>
            <a:ext cx="3625241" cy="3998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658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CONCUR PCARD FAQ’S CONTINUED</a:t>
            </a:r>
            <a:endParaRPr lang="en-US" dirty="0"/>
          </a:p>
        </p:txBody>
      </p:sp>
      <p:sp>
        <p:nvSpPr>
          <p:cNvPr id="3" name="Content Placeholder 2"/>
          <p:cNvSpPr>
            <a:spLocks noGrp="1"/>
          </p:cNvSpPr>
          <p:nvPr>
            <p:ph idx="1"/>
          </p:nvPr>
        </p:nvSpPr>
        <p:spPr>
          <a:xfrm>
            <a:off x="838200" y="1813099"/>
            <a:ext cx="10515600" cy="4351338"/>
          </a:xfrm>
        </p:spPr>
        <p:txBody>
          <a:bodyPr/>
          <a:lstStyle/>
          <a:p>
            <a:pPr marL="0" indent="0">
              <a:buNone/>
            </a:pPr>
            <a:r>
              <a:rPr lang="en-US" i="1" dirty="0" smtClean="0"/>
              <a:t>6</a:t>
            </a:r>
            <a:r>
              <a:rPr lang="en-US" dirty="0" smtClean="0"/>
              <a:t>. </a:t>
            </a:r>
            <a:r>
              <a:rPr lang="en-US" i="1" dirty="0" smtClean="0"/>
              <a:t>Vendor Level </a:t>
            </a:r>
            <a:r>
              <a:rPr lang="en-US" i="1" dirty="0"/>
              <a:t>3 </a:t>
            </a:r>
            <a:r>
              <a:rPr lang="en-US" i="1" dirty="0" smtClean="0"/>
              <a:t>data imported from vendor into Concur </a:t>
            </a:r>
            <a:r>
              <a:rPr lang="en-US" i="1" dirty="0" err="1" smtClean="0"/>
              <a:t>PCard</a:t>
            </a:r>
            <a:r>
              <a:rPr lang="en-US" i="1" dirty="0" smtClean="0"/>
              <a:t>          </a:t>
            </a:r>
          </a:p>
          <a:p>
            <a:pPr marL="0" indent="0">
              <a:buNone/>
            </a:pPr>
            <a:r>
              <a:rPr lang="en-US" i="1" dirty="0"/>
              <a:t> </a:t>
            </a:r>
            <a:r>
              <a:rPr lang="en-US" i="1" dirty="0" smtClean="0"/>
              <a:t>    Statement.  </a:t>
            </a:r>
          </a:p>
          <a:p>
            <a:pPr marL="0" indent="0">
              <a:buNone/>
            </a:pPr>
            <a:r>
              <a:rPr lang="en-US" i="1" dirty="0"/>
              <a:t>	</a:t>
            </a:r>
            <a:r>
              <a:rPr lang="en-US" dirty="0" smtClean="0"/>
              <a:t>Some </a:t>
            </a:r>
            <a:r>
              <a:rPr lang="en-US" dirty="0"/>
              <a:t>vendors will send in level 3 data (itemization) and Concur </a:t>
            </a:r>
            <a:r>
              <a:rPr lang="en-US" dirty="0" smtClean="0"/>
              <a:t>	tries </a:t>
            </a:r>
            <a:r>
              <a:rPr lang="en-US" dirty="0"/>
              <a:t>to itemize the transaction for you.  </a:t>
            </a:r>
            <a:r>
              <a:rPr lang="en-US" dirty="0" smtClean="0"/>
              <a:t>	</a:t>
            </a:r>
          </a:p>
          <a:p>
            <a:pPr marL="0" indent="0">
              <a:buNone/>
            </a:pPr>
            <a:r>
              <a:rPr lang="en-US" dirty="0"/>
              <a:t>	</a:t>
            </a:r>
            <a:r>
              <a:rPr lang="en-US" dirty="0" smtClean="0"/>
              <a:t>Please </a:t>
            </a:r>
            <a:r>
              <a:rPr lang="en-US" dirty="0"/>
              <a:t>review expenses to ensure itemization is correct.  </a:t>
            </a:r>
          </a:p>
          <a:p>
            <a:pPr marL="0" indent="0">
              <a:buNone/>
            </a:pPr>
            <a:r>
              <a:rPr lang="en-US" dirty="0" smtClean="0"/>
              <a:t>	If </a:t>
            </a:r>
            <a:r>
              <a:rPr lang="en-US" dirty="0"/>
              <a:t>incorrect, the itemization can be deleted and a corrected one </a:t>
            </a:r>
            <a:r>
              <a:rPr lang="en-US" dirty="0" smtClean="0"/>
              <a:t>	entered</a:t>
            </a:r>
            <a:r>
              <a:rPr lang="en-US" dirty="0"/>
              <a:t>.  </a:t>
            </a:r>
          </a:p>
          <a:p>
            <a:pPr marL="0" indent="0">
              <a:buNone/>
            </a:pPr>
            <a:r>
              <a:rPr lang="en-US" dirty="0" smtClean="0"/>
              <a:t>	*</a:t>
            </a:r>
            <a:r>
              <a:rPr lang="en-US" dirty="0"/>
              <a:t>Be careful not to delete the </a:t>
            </a:r>
            <a:r>
              <a:rPr lang="en-US" dirty="0" smtClean="0"/>
              <a:t>Expense line </a:t>
            </a:r>
            <a:r>
              <a:rPr lang="en-US" dirty="0"/>
              <a:t>itself off the </a:t>
            </a:r>
            <a:r>
              <a:rPr lang="en-US" dirty="0" smtClean="0"/>
              <a:t>	Statement Report</a:t>
            </a:r>
            <a:r>
              <a:rPr lang="en-US" dirty="0"/>
              <a:t>.</a:t>
            </a:r>
          </a:p>
          <a:p>
            <a:pPr marL="0" indent="0">
              <a:buNone/>
            </a:pPr>
            <a:endParaRPr lang="en-US" dirty="0"/>
          </a:p>
        </p:txBody>
      </p:sp>
    </p:spTree>
    <p:extLst>
      <p:ext uri="{BB962C8B-B14F-4D97-AF65-F5344CB8AC3E}">
        <p14:creationId xmlns:p14="http://schemas.microsoft.com/office/powerpoint/2010/main" val="20816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CONCUR PCARD FAQ’S CONTINUED</a:t>
            </a:r>
            <a:endParaRPr lang="en-US" dirty="0"/>
          </a:p>
        </p:txBody>
      </p:sp>
      <p:sp>
        <p:nvSpPr>
          <p:cNvPr id="3" name="Content Placeholder 2"/>
          <p:cNvSpPr>
            <a:spLocks noGrp="1"/>
          </p:cNvSpPr>
          <p:nvPr>
            <p:ph idx="1"/>
          </p:nvPr>
        </p:nvSpPr>
        <p:spPr/>
        <p:txBody>
          <a:bodyPr/>
          <a:lstStyle/>
          <a:p>
            <a:pPr marL="514350" indent="-514350">
              <a:buAutoNum type="arabicPeriod" startAt="7"/>
            </a:pPr>
            <a:r>
              <a:rPr lang="en-US" i="1" dirty="0" smtClean="0"/>
              <a:t>Statement Report Comments</a:t>
            </a:r>
          </a:p>
          <a:p>
            <a:pPr marL="0" indent="0">
              <a:buNone/>
            </a:pPr>
            <a:r>
              <a:rPr lang="en-US" i="1" dirty="0"/>
              <a:t>	</a:t>
            </a:r>
            <a:r>
              <a:rPr lang="en-US" i="1" dirty="0" smtClean="0"/>
              <a:t>  </a:t>
            </a:r>
            <a:r>
              <a:rPr lang="en-US" dirty="0" smtClean="0"/>
              <a:t>Report Name Header / Details / Comment</a:t>
            </a:r>
          </a:p>
          <a:p>
            <a:pPr marL="0" indent="0">
              <a:buNone/>
            </a:pPr>
            <a:r>
              <a:rPr lang="en-US" i="1" dirty="0"/>
              <a:t>	</a:t>
            </a:r>
            <a:r>
              <a:rPr lang="en-US" i="1" dirty="0" smtClean="0"/>
              <a:t>  </a:t>
            </a:r>
            <a:r>
              <a:rPr lang="en-US" dirty="0" smtClean="0"/>
              <a:t>All Comments associated with Statement</a:t>
            </a:r>
          </a:p>
          <a:p>
            <a:pPr marL="0" indent="0">
              <a:buNone/>
            </a:pPr>
            <a:r>
              <a:rPr lang="en-US" i="1" dirty="0"/>
              <a:t>	</a:t>
            </a:r>
            <a:r>
              <a:rPr lang="en-US" i="1" dirty="0" smtClean="0"/>
              <a:t>  </a:t>
            </a:r>
            <a:r>
              <a:rPr lang="en-US" dirty="0" smtClean="0"/>
              <a:t>can be viewed </a:t>
            </a:r>
          </a:p>
          <a:p>
            <a:pPr marL="0" indent="0">
              <a:buNone/>
            </a:pPr>
            <a:r>
              <a:rPr lang="en-US" i="1" dirty="0"/>
              <a:t>	</a:t>
            </a:r>
            <a:r>
              <a:rPr lang="en-US" i="1" dirty="0" smtClean="0"/>
              <a:t>  </a:t>
            </a:r>
            <a:r>
              <a:rPr lang="en-US" dirty="0" smtClean="0"/>
              <a:t>on the </a:t>
            </a:r>
          </a:p>
          <a:p>
            <a:pPr marL="0" indent="0">
              <a:buNone/>
            </a:pPr>
            <a:r>
              <a:rPr lang="en-US" dirty="0"/>
              <a:t>	</a:t>
            </a:r>
            <a:r>
              <a:rPr lang="en-US" dirty="0" smtClean="0"/>
              <a:t>  “Clipboard”</a:t>
            </a:r>
            <a:endParaRPr lang="en-US" i="1" dirty="0"/>
          </a:p>
        </p:txBody>
      </p:sp>
      <p:pic>
        <p:nvPicPr>
          <p:cNvPr id="4" name="Picture 3"/>
          <p:cNvPicPr>
            <a:picLocks noChangeAspect="1"/>
          </p:cNvPicPr>
          <p:nvPr/>
        </p:nvPicPr>
        <p:blipFill>
          <a:blip r:embed="rId2"/>
          <a:stretch>
            <a:fillRect/>
          </a:stretch>
        </p:blipFill>
        <p:spPr>
          <a:xfrm>
            <a:off x="4439955" y="3429000"/>
            <a:ext cx="3312090" cy="2847975"/>
          </a:xfrm>
          <a:prstGeom prst="rect">
            <a:avLst/>
          </a:prstGeom>
        </p:spPr>
      </p:pic>
      <p:pic>
        <p:nvPicPr>
          <p:cNvPr id="5" name="Picture 4"/>
          <p:cNvPicPr/>
          <p:nvPr/>
        </p:nvPicPr>
        <p:blipFill rotWithShape="1">
          <a:blip r:embed="rId3"/>
          <a:srcRect l="67788" t="25067" r="16827" b="19673"/>
          <a:stretch/>
        </p:blipFill>
        <p:spPr bwMode="auto">
          <a:xfrm>
            <a:off x="8166969" y="1916482"/>
            <a:ext cx="3356975" cy="4395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2317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CONCUR PCARD FAQ’S CONTINUED</a:t>
            </a:r>
            <a:endParaRPr lang="en-US" dirty="0"/>
          </a:p>
        </p:txBody>
      </p:sp>
      <p:sp>
        <p:nvSpPr>
          <p:cNvPr id="3" name="Content Placeholder 2"/>
          <p:cNvSpPr>
            <a:spLocks noGrp="1"/>
          </p:cNvSpPr>
          <p:nvPr>
            <p:ph idx="1"/>
          </p:nvPr>
        </p:nvSpPr>
        <p:spPr/>
        <p:txBody>
          <a:bodyPr/>
          <a:lstStyle/>
          <a:p>
            <a:pPr marL="514350" indent="-514350">
              <a:buAutoNum type="arabicPeriod" startAt="8"/>
            </a:pPr>
            <a:r>
              <a:rPr lang="en-US" i="1" dirty="0" smtClean="0"/>
              <a:t>View Detail </a:t>
            </a:r>
            <a:r>
              <a:rPr lang="en-US" i="1" dirty="0" err="1" smtClean="0"/>
              <a:t>Pcard</a:t>
            </a:r>
            <a:r>
              <a:rPr lang="en-US" i="1" dirty="0" smtClean="0"/>
              <a:t> Statement Report by Expense Line</a:t>
            </a:r>
          </a:p>
          <a:p>
            <a:pPr marL="0" indent="0">
              <a:buNone/>
            </a:pPr>
            <a:r>
              <a:rPr lang="en-US" i="1" dirty="0" smtClean="0"/>
              <a:t>	</a:t>
            </a:r>
            <a:r>
              <a:rPr lang="en-US" dirty="0" smtClean="0"/>
              <a:t>Report Name Header / Print / UNTS-Report-Allocation</a:t>
            </a:r>
            <a:endParaRPr lang="en-US" dirty="0" smtClean="0"/>
          </a:p>
        </p:txBody>
      </p:sp>
      <p:pic>
        <p:nvPicPr>
          <p:cNvPr id="4" name="Picture 3"/>
          <p:cNvPicPr>
            <a:picLocks noChangeAspect="1"/>
          </p:cNvPicPr>
          <p:nvPr/>
        </p:nvPicPr>
        <p:blipFill>
          <a:blip r:embed="rId2"/>
          <a:stretch>
            <a:fillRect/>
          </a:stretch>
        </p:blipFill>
        <p:spPr>
          <a:xfrm>
            <a:off x="1324560" y="2919619"/>
            <a:ext cx="2450992" cy="1627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3883068" y="2919619"/>
            <a:ext cx="7578248" cy="3057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36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ctr"/>
            <a:r>
              <a:rPr lang="en-US" b="1" dirty="0" smtClean="0"/>
              <a:t>CONCUR PCARD FAQ’S CONTINUED</a:t>
            </a:r>
            <a:endParaRPr lang="en-US" dirty="0"/>
          </a:p>
        </p:txBody>
      </p:sp>
      <p:sp>
        <p:nvSpPr>
          <p:cNvPr id="3" name="Content Placeholder 2"/>
          <p:cNvSpPr>
            <a:spLocks noGrp="1"/>
          </p:cNvSpPr>
          <p:nvPr>
            <p:ph idx="1"/>
          </p:nvPr>
        </p:nvSpPr>
        <p:spPr/>
        <p:txBody>
          <a:bodyPr>
            <a:normAutofit/>
          </a:bodyPr>
          <a:lstStyle/>
          <a:p>
            <a:pPr marL="514350" indent="-514350">
              <a:buAutoNum type="arabicPeriod" startAt="9"/>
            </a:pPr>
            <a:r>
              <a:rPr lang="en-US" i="1" dirty="0" smtClean="0"/>
              <a:t>Email Notifications</a:t>
            </a:r>
          </a:p>
          <a:p>
            <a:pPr marL="0" indent="0">
              <a:buNone/>
            </a:pPr>
            <a:r>
              <a:rPr lang="en-US" i="1" dirty="0"/>
              <a:t>	</a:t>
            </a:r>
            <a:r>
              <a:rPr lang="en-US" dirty="0" smtClean="0"/>
              <a:t>Concur Email Notifications are system generated and are 	triggered when action is taken against the </a:t>
            </a:r>
            <a:r>
              <a:rPr lang="en-US" dirty="0" err="1" smtClean="0"/>
              <a:t>Pcard</a:t>
            </a:r>
            <a:r>
              <a:rPr lang="en-US" dirty="0" smtClean="0"/>
              <a:t> Statement 	Report.</a:t>
            </a:r>
          </a:p>
          <a:p>
            <a:pPr marL="514350" indent="-514350">
              <a:buAutoNum type="arabicPeriod" startAt="10"/>
            </a:pPr>
            <a:r>
              <a:rPr lang="en-US" i="1" dirty="0" smtClean="0"/>
              <a:t> Approval Workflow</a:t>
            </a:r>
          </a:p>
          <a:p>
            <a:pPr marL="0" indent="0">
              <a:buNone/>
            </a:pPr>
            <a:r>
              <a:rPr lang="en-US" i="1" dirty="0"/>
              <a:t>	</a:t>
            </a:r>
            <a:r>
              <a:rPr lang="en-US" dirty="0" smtClean="0"/>
              <a:t>Concur receives data from our HR System nightly which contains 	the same Approval workflow currently in EIS.  The 	workflow for 	Departmental Approvers, Project and Grant Approvers (with the 	exception of the “Reconciler” Role has been automated</a:t>
            </a:r>
            <a:r>
              <a:rPr lang="en-US" dirty="0"/>
              <a:t> </a:t>
            </a:r>
            <a:r>
              <a:rPr lang="en-US" dirty="0" smtClean="0"/>
              <a:t>for the 	users.</a:t>
            </a:r>
            <a:endParaRPr lang="en-US" i="1" dirty="0"/>
          </a:p>
          <a:p>
            <a:pPr marL="0" indent="0">
              <a:buNone/>
            </a:pPr>
            <a:endParaRPr lang="en-US" i="1" dirty="0"/>
          </a:p>
        </p:txBody>
      </p:sp>
    </p:spTree>
    <p:extLst>
      <p:ext uri="{BB962C8B-B14F-4D97-AF65-F5344CB8AC3E}">
        <p14:creationId xmlns:p14="http://schemas.microsoft.com/office/powerpoint/2010/main" val="224352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3738"/>
            <a:ext cx="10515600" cy="984068"/>
          </a:xfrm>
        </p:spPr>
        <p:txBody>
          <a:bodyPr/>
          <a:lstStyle/>
          <a:p>
            <a:r>
              <a:rPr lang="en-US" sz="4000" dirty="0" smtClean="0"/>
              <a:t>Concur </a:t>
            </a:r>
            <a:r>
              <a:rPr lang="en-US" sz="4000" dirty="0" err="1" smtClean="0"/>
              <a:t>PCard</a:t>
            </a:r>
            <a:r>
              <a:rPr lang="en-US" sz="4000" dirty="0" smtClean="0"/>
              <a:t> Contacts</a:t>
            </a:r>
            <a:endParaRPr lang="en-US" sz="4000" dirty="0"/>
          </a:p>
        </p:txBody>
      </p:sp>
      <p:sp>
        <p:nvSpPr>
          <p:cNvPr id="3" name="Text Placeholder 2"/>
          <p:cNvSpPr>
            <a:spLocks noGrp="1"/>
          </p:cNvSpPr>
          <p:nvPr>
            <p:ph type="body" sz="quarter" idx="10"/>
          </p:nvPr>
        </p:nvSpPr>
        <p:spPr/>
        <p:txBody>
          <a:bodyPr/>
          <a:lstStyle/>
          <a:p>
            <a:r>
              <a:rPr lang="en-US" dirty="0" smtClean="0"/>
              <a:t>61</a:t>
            </a:r>
            <a:endParaRPr lang="en-US" dirty="0"/>
          </a:p>
        </p:txBody>
      </p:sp>
      <p:sp>
        <p:nvSpPr>
          <p:cNvPr id="5" name="Subtitle 2"/>
          <p:cNvSpPr txBox="1">
            <a:spLocks/>
          </p:cNvSpPr>
          <p:nvPr/>
        </p:nvSpPr>
        <p:spPr>
          <a:xfrm>
            <a:off x="1524000" y="2116183"/>
            <a:ext cx="9144000" cy="31416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6" name="TextBox 5"/>
          <p:cNvSpPr txBox="1"/>
          <p:nvPr/>
        </p:nvSpPr>
        <p:spPr>
          <a:xfrm>
            <a:off x="611462" y="2493103"/>
            <a:ext cx="11021991" cy="2677656"/>
          </a:xfrm>
          <a:prstGeom prst="rect">
            <a:avLst/>
          </a:prstGeom>
          <a:noFill/>
        </p:spPr>
        <p:txBody>
          <a:bodyPr wrap="square" rtlCol="0">
            <a:spAutoFit/>
          </a:bodyPr>
          <a:lstStyle/>
          <a:p>
            <a:pPr>
              <a:buFont typeface="Wingdings" charset="2"/>
              <a:buChar char="²"/>
            </a:pPr>
            <a:r>
              <a:rPr lang="en-US" sz="2800" dirty="0" smtClean="0"/>
              <a:t>Concur User Support Desk (Questions regarding Concur System)</a:t>
            </a:r>
          </a:p>
          <a:p>
            <a:pPr lvl="1">
              <a:buFont typeface="Wingdings" charset="2"/>
              <a:buChar char="²"/>
            </a:pPr>
            <a:r>
              <a:rPr lang="en-US" sz="2800" dirty="0"/>
              <a:t>1-866-793-4040</a:t>
            </a:r>
          </a:p>
          <a:p>
            <a:endParaRPr lang="en-US" sz="2800" dirty="0" smtClean="0"/>
          </a:p>
          <a:p>
            <a:pPr>
              <a:buFont typeface="Wingdings" charset="2"/>
              <a:buChar char="²"/>
            </a:pPr>
            <a:r>
              <a:rPr lang="en-US" sz="2800" dirty="0" err="1" smtClean="0"/>
              <a:t>PCard</a:t>
            </a:r>
            <a:r>
              <a:rPr lang="en-US" sz="2800" dirty="0" smtClean="0"/>
              <a:t> Administrative Team</a:t>
            </a:r>
          </a:p>
          <a:p>
            <a:pPr lvl="1">
              <a:buFont typeface="Wingdings" charset="2"/>
              <a:buChar char="²"/>
            </a:pPr>
            <a:r>
              <a:rPr lang="en-US" sz="2800" dirty="0" smtClean="0"/>
              <a:t>Phone	940.369.5500  X 5</a:t>
            </a:r>
          </a:p>
          <a:p>
            <a:pPr lvl="1">
              <a:buFont typeface="Wingdings" charset="2"/>
              <a:buChar char="²"/>
            </a:pPr>
            <a:r>
              <a:rPr lang="en-US" sz="2800" dirty="0" smtClean="0"/>
              <a:t>Email	</a:t>
            </a:r>
            <a:r>
              <a:rPr lang="en-US" sz="2800" dirty="0" err="1" smtClean="0"/>
              <a:t>pcard@untsystem.edu</a:t>
            </a:r>
            <a:endParaRPr lang="en-US" sz="2800" dirty="0" smtClean="0"/>
          </a:p>
        </p:txBody>
      </p:sp>
    </p:spTree>
    <p:extLst>
      <p:ext uri="{BB962C8B-B14F-4D97-AF65-F5344CB8AC3E}">
        <p14:creationId xmlns:p14="http://schemas.microsoft.com/office/powerpoint/2010/main" val="2207999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85</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Georgia</vt:lpstr>
      <vt:lpstr>Wingdings</vt:lpstr>
      <vt:lpstr>Office Theme</vt:lpstr>
      <vt:lpstr>FIRST FRIDAY’S 11/02/2018  CONCUR PCARD FAQ’S</vt:lpstr>
      <vt:lpstr>CONCUR PCARD FAQ’S</vt:lpstr>
      <vt:lpstr>CONCUR PCARD FAQ’S CONTINUED</vt:lpstr>
      <vt:lpstr>CONCUR PCARD FAQ’S CONTINUED</vt:lpstr>
      <vt:lpstr>CONCUR PCARD FAQ’S CONTINUED</vt:lpstr>
      <vt:lpstr>CONCUR PCARD FAQ’S CONTINUED</vt:lpstr>
      <vt:lpstr>CONCUR PCARD FAQ’S CONTINUED</vt:lpstr>
      <vt:lpstr>Concur PCard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FRIDAY’S 11/02/2018  CONCUR PCARD FAQ’S</dc:title>
  <dc:creator>Pavero, Shelley</dc:creator>
  <cp:lastModifiedBy>Pavero, Shelley</cp:lastModifiedBy>
  <cp:revision>8</cp:revision>
  <dcterms:created xsi:type="dcterms:W3CDTF">2018-11-08T13:52:33Z</dcterms:created>
  <dcterms:modified xsi:type="dcterms:W3CDTF">2018-11-08T14:33:16Z</dcterms:modified>
</cp:coreProperties>
</file>